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6858000" cx="12192000"/>
  <p:notesSz cx="7010400" cy="9296400"/>
  <p:embeddedFontLst>
    <p:embeddedFont>
      <p:font typeface="Play"/>
      <p:regular r:id="rId41"/>
      <p:bold r:id="rId42"/>
    </p:embeddedFont>
    <p:embeddedFont>
      <p:font typeface="Robo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7" roundtripDataSignature="AMtx7mgLbh2MGCs7P8soryfTIMQ8cKiS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B5D323-80DD-4C90-A3B2-E7CFD00469B5}">
  <a:tblStyle styleId="{A5B5D323-80DD-4C90-A3B2-E7CFD00469B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C1E32F8-AF03-447B-938E-F725D1F8F9FC}"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6F7"/>
          </a:solidFill>
        </a:fill>
      </a:tcStyle>
    </a:wholeTbl>
    <a:band1H>
      <a:tcTxStyle b="off" i="off"/>
      <a:tcStyle>
        <a:fill>
          <a:solidFill>
            <a:srgbClr val="CCECEF"/>
          </a:solidFill>
        </a:fill>
      </a:tcStyle>
    </a:band1H>
    <a:band2H>
      <a:tcTxStyle b="off" i="off"/>
    </a:band2H>
    <a:band1V>
      <a:tcTxStyle b="off" i="off"/>
      <a:tcStyle>
        <a:fill>
          <a:solidFill>
            <a:srgbClr val="CCEC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264E439B-FA17-4B10-B524-8481A6287DAB}" styleName="Table_2">
    <a:wholeTbl>
      <a:tcTxStyle b="off" i="off">
        <a:font>
          <a:latin typeface="Arial"/>
          <a:ea typeface="Arial"/>
          <a:cs typeface="Arial"/>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rgbClr val="000000">
              <a:alpha val="20000"/>
            </a:srgbClr>
          </a:solidFill>
        </a:fill>
      </a:tcStyle>
    </a:band1H>
    <a:band2H>
      <a:tcTxStyle/>
    </a:band2H>
    <a:band1V>
      <a:tcTxStyle/>
      <a:tcStyle>
        <a:fill>
          <a:solidFill>
            <a:srgbClr val="000000">
              <a:alpha val="20000"/>
            </a:srgbClr>
          </a:solidFill>
        </a:fill>
      </a:tcStyle>
    </a:band1V>
    <a:band2V>
      <a:tcTxStyle/>
    </a:band2V>
    <a:lastCol>
      <a:tcTxStyle b="on" i="off"/>
    </a:lastCol>
    <a:firstCol>
      <a:tcTxStyle b="on" i="off"/>
    </a:firstCol>
    <a:lastRow>
      <a:tcTxStyle b="on" i="off"/>
      <a:tcStyle>
        <a:tcBdr>
          <a:top>
            <a:ln cap="flat" cmpd="sng" w="12700">
              <a:solidFill>
                <a:srgbClr val="000000"/>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rgbClr val="000000"/>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49CABD6B-375B-460D-8438-8AC5115015ED}" styleName="Table_3">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b="off" i="off"/>
      <a:tcStyle>
        <a:fill>
          <a:solidFill>
            <a:srgbClr val="CAD1D8"/>
          </a:solidFill>
        </a:fill>
      </a:tcStyle>
    </a:band1H>
    <a:band2H>
      <a:tcTxStyle b="off" i="off"/>
    </a:band2H>
    <a:band1V>
      <a:tcTxStyle b="off" i="off"/>
      <a:tcStyle>
        <a:fill>
          <a:solidFill>
            <a:srgbClr val="CAD1D8"/>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55398EF4-CA4D-4617-9269-6188AB984840}" styleName="Table_4">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Play-bold.fntdata"/><Relationship Id="rId41" Type="http://schemas.openxmlformats.org/officeDocument/2006/relationships/font" Target="fonts/Play-regular.fntdata"/><Relationship Id="rId22" Type="http://schemas.openxmlformats.org/officeDocument/2006/relationships/slide" Target="slides/slide15.xml"/><Relationship Id="rId44" Type="http://schemas.openxmlformats.org/officeDocument/2006/relationships/font" Target="fonts/Roboto-bold.fntdata"/><Relationship Id="rId21" Type="http://schemas.openxmlformats.org/officeDocument/2006/relationships/slide" Target="slides/slide14.xml"/><Relationship Id="rId43" Type="http://schemas.openxmlformats.org/officeDocument/2006/relationships/font" Target="fonts/Roboto-regular.fntdata"/><Relationship Id="rId24" Type="http://schemas.openxmlformats.org/officeDocument/2006/relationships/slide" Target="slides/slide17.xml"/><Relationship Id="rId46" Type="http://schemas.openxmlformats.org/officeDocument/2006/relationships/font" Target="fonts/Roboto-boldItalic.fntdata"/><Relationship Id="rId23" Type="http://schemas.openxmlformats.org/officeDocument/2006/relationships/slide" Target="slides/slide16.xml"/><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42: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38" name="Google Shape;238;p4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e54f2cec9f_0_409: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37" name="Google Shape;637;g3e54f2cec9f_0_40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8: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43" name="Google Shape;643;p4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ea9795d66c_0_75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950">
            <a:solidFill>
              <a:srgbClr val="000000"/>
            </a:solidFill>
            <a:prstDash val="solid"/>
            <a:round/>
            <a:headEnd len="sm" w="sm" type="none"/>
            <a:tailEnd len="sm" w="sm" type="none"/>
          </a:ln>
        </p:spPr>
      </p:sp>
      <p:sp>
        <p:nvSpPr>
          <p:cNvPr id="705" name="Google Shape;705;g3ea9795d66c_0_754: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06" name="Google Shape;706;g3ea9795d66c_0_754: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eac8cc141c_0_27: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78" name="Google Shape;778;g3eac8cc141c_0_2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eac8cc141c_0_71: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1200"/>
              </a:spcAft>
              <a:buNone/>
            </a:pPr>
            <a:r>
              <a:t/>
            </a:r>
            <a:endParaRPr/>
          </a:p>
        </p:txBody>
      </p:sp>
      <p:sp>
        <p:nvSpPr>
          <p:cNvPr id="812" name="Google Shape;812;g3eac8cc141c_0_7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3eac8cc141c_0_218: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1200"/>
              </a:spcAft>
              <a:buNone/>
            </a:pPr>
            <a:r>
              <a:t/>
            </a:r>
            <a:endParaRPr/>
          </a:p>
        </p:txBody>
      </p:sp>
      <p:sp>
        <p:nvSpPr>
          <p:cNvPr id="835" name="Google Shape;835;g3eac8cc141c_0_21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3eac8cc141c_0_92: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78" name="Google Shape;878;g3eac8cc141c_0_9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3eac8cc141c_0_131: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921" name="Google Shape;921;g3eac8cc141c_0_131: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3eac8cc141c_0_165: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961" name="Google Shape;961;g3eac8cc141c_0_165: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3eac8cc141c_0_196: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997" name="Google Shape;997;g3eac8cc141c_0_196: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46" name="Google Shape;246;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17: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019" name="Google Shape;1019;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3ea9795d66c_0_115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950">
            <a:solidFill>
              <a:srgbClr val="000000"/>
            </a:solidFill>
            <a:prstDash val="solid"/>
            <a:round/>
            <a:headEnd len="sm" w="sm" type="none"/>
            <a:tailEnd len="sm" w="sm" type="none"/>
          </a:ln>
        </p:spPr>
      </p:sp>
      <p:sp>
        <p:nvSpPr>
          <p:cNvPr id="1025" name="Google Shape;1025;g3ea9795d66c_0_1153: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400"/>
              <a:buNone/>
            </a:pPr>
            <a:r>
              <a:t/>
            </a:r>
            <a:endParaRPr/>
          </a:p>
        </p:txBody>
      </p:sp>
      <p:sp>
        <p:nvSpPr>
          <p:cNvPr id="1026" name="Google Shape;1026;g3ea9795d66c_0_1153: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3ec554f0700_0_14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950">
            <a:solidFill>
              <a:srgbClr val="000000"/>
            </a:solidFill>
            <a:prstDash val="solid"/>
            <a:round/>
            <a:headEnd len="sm" w="sm" type="none"/>
            <a:tailEnd len="sm" w="sm" type="none"/>
          </a:ln>
        </p:spPr>
      </p:sp>
      <p:sp>
        <p:nvSpPr>
          <p:cNvPr id="1041" name="Google Shape;1041;g3ec554f0700_0_144: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400"/>
              <a:buNone/>
            </a:pPr>
            <a:r>
              <a:t/>
            </a:r>
            <a:endParaRPr/>
          </a:p>
        </p:txBody>
      </p:sp>
      <p:sp>
        <p:nvSpPr>
          <p:cNvPr id="1042" name="Google Shape;1042;g3ec554f0700_0_144: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3ef2de17bc6_0_6: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052" name="Google Shape;1052;g3ef2de17bc6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3ec554f0700_0_1:notes"/>
          <p:cNvSpPr/>
          <p:nvPr>
            <p:ph idx="2" type="sldImg"/>
          </p:nvPr>
        </p:nvSpPr>
        <p:spPr>
          <a:xfrm>
            <a:off x="733496" y="1181417"/>
            <a:ext cx="5699100" cy="3189000"/>
          </a:xfrm>
          <a:custGeom>
            <a:rect b="b" l="l" r="r" t="t"/>
            <a:pathLst>
              <a:path extrusionOk="0" h="120000" w="120000">
                <a:moveTo>
                  <a:pt x="0" y="0"/>
                </a:moveTo>
                <a:lnTo>
                  <a:pt x="120000" y="0"/>
                </a:lnTo>
                <a:lnTo>
                  <a:pt x="120000" y="120000"/>
                </a:lnTo>
                <a:lnTo>
                  <a:pt x="0" y="120000"/>
                </a:lnTo>
                <a:close/>
              </a:path>
            </a:pathLst>
          </a:custGeom>
          <a:noFill/>
          <a:ln cap="flat" cmpd="sng" w="12950">
            <a:solidFill>
              <a:srgbClr val="000000"/>
            </a:solidFill>
            <a:prstDash val="solid"/>
            <a:round/>
            <a:headEnd len="sm" w="sm" type="none"/>
            <a:tailEnd len="sm" w="sm" type="none"/>
          </a:ln>
        </p:spPr>
      </p:sp>
      <p:sp>
        <p:nvSpPr>
          <p:cNvPr id="1058" name="Google Shape;1058;g3ec554f0700_0_1:notes"/>
          <p:cNvSpPr txBox="1"/>
          <p:nvPr>
            <p:ph idx="1" type="body"/>
          </p:nvPr>
        </p:nvSpPr>
        <p:spPr>
          <a:xfrm>
            <a:off x="716619" y="4548458"/>
            <a:ext cx="5732700" cy="3721500"/>
          </a:xfrm>
          <a:prstGeom prst="rect">
            <a:avLst/>
          </a:prstGeom>
          <a:noFill/>
          <a:ln>
            <a:noFill/>
          </a:ln>
        </p:spPr>
        <p:txBody>
          <a:bodyPr anchorCtr="0" anchor="t" bIns="47525" lIns="95075" spcFirstLastPara="1" rIns="95075" wrap="square" tIns="475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059" name="Google Shape;1059;g3ec554f0700_0_1:notes"/>
          <p:cNvSpPr txBox="1"/>
          <p:nvPr>
            <p:ph idx="12" type="sldNum"/>
          </p:nvPr>
        </p:nvSpPr>
        <p:spPr>
          <a:xfrm>
            <a:off x="4059181" y="8977133"/>
            <a:ext cx="3105300" cy="474300"/>
          </a:xfrm>
          <a:prstGeom prst="rect">
            <a:avLst/>
          </a:prstGeom>
          <a:noFill/>
          <a:ln>
            <a:noFill/>
          </a:ln>
        </p:spPr>
        <p:txBody>
          <a:bodyPr anchorCtr="0" anchor="b" bIns="47525" lIns="95075" spcFirstLastPara="1" rIns="95075" wrap="square" tIns="47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3ef2a55681b_1_4: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950">
            <a:solidFill>
              <a:srgbClr val="000000"/>
            </a:solidFill>
            <a:prstDash val="solid"/>
            <a:round/>
            <a:headEnd len="sm" w="sm" type="none"/>
            <a:tailEnd len="sm" w="sm" type="none"/>
          </a:ln>
        </p:spPr>
      </p:sp>
      <p:sp>
        <p:nvSpPr>
          <p:cNvPr id="1088" name="Google Shape;1088;g3ef2a55681b_1_4: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400"/>
              <a:buNone/>
            </a:pPr>
            <a:r>
              <a:t/>
            </a:r>
            <a:endParaRPr/>
          </a:p>
        </p:txBody>
      </p:sp>
      <p:sp>
        <p:nvSpPr>
          <p:cNvPr id="1089" name="Google Shape;1089;g3ef2a55681b_1_4: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3ef61c6d2f9_0_6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9" name="Google Shape;1099;g3ef61c6d2f9_0_65: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00" name="Google Shape;1100;g3ef61c6d2f9_0_65: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3ef61c6d2f9_0_19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2" name="Google Shape;1112;g3ef61c6d2f9_0_193: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13" name="Google Shape;1113;g3ef61c6d2f9_0_193: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3ef61c6d2f9_0_3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3ef61c6d2f9_0_339: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3" name="Google Shape;1143;g3ef61c6d2f9_0_33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22: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53" name="Google Shape;1153;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63" name="Google Shape;263;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3ee81443651_1_47:notes"/>
          <p:cNvSpPr/>
          <p:nvPr>
            <p:ph idx="2" type="sldImg"/>
          </p:nvPr>
        </p:nvSpPr>
        <p:spPr>
          <a:xfrm>
            <a:off x="733496" y="1181417"/>
            <a:ext cx="5699100" cy="3189000"/>
          </a:xfrm>
          <a:custGeom>
            <a:rect b="b" l="l" r="r" t="t"/>
            <a:pathLst>
              <a:path extrusionOk="0" h="120000" w="120000">
                <a:moveTo>
                  <a:pt x="0" y="0"/>
                </a:moveTo>
                <a:lnTo>
                  <a:pt x="120000" y="0"/>
                </a:lnTo>
                <a:lnTo>
                  <a:pt x="120000" y="120000"/>
                </a:lnTo>
                <a:lnTo>
                  <a:pt x="0" y="120000"/>
                </a:lnTo>
                <a:close/>
              </a:path>
            </a:pathLst>
          </a:custGeom>
          <a:noFill/>
          <a:ln cap="flat" cmpd="sng" w="12950">
            <a:solidFill>
              <a:srgbClr val="000000"/>
            </a:solidFill>
            <a:prstDash val="solid"/>
            <a:round/>
            <a:headEnd len="sm" w="sm" type="none"/>
            <a:tailEnd len="sm" w="sm" type="none"/>
          </a:ln>
        </p:spPr>
      </p:sp>
      <p:sp>
        <p:nvSpPr>
          <p:cNvPr id="1159" name="Google Shape;1159;g3ee81443651_1_47:notes"/>
          <p:cNvSpPr txBox="1"/>
          <p:nvPr>
            <p:ph idx="1" type="body"/>
          </p:nvPr>
        </p:nvSpPr>
        <p:spPr>
          <a:xfrm>
            <a:off x="716619" y="4548458"/>
            <a:ext cx="5732700" cy="3721500"/>
          </a:xfrm>
          <a:prstGeom prst="rect">
            <a:avLst/>
          </a:prstGeom>
          <a:noFill/>
          <a:ln>
            <a:noFill/>
          </a:ln>
        </p:spPr>
        <p:txBody>
          <a:bodyPr anchorCtr="0" anchor="t" bIns="47525" lIns="95075" spcFirstLastPara="1" rIns="95075" wrap="square" tIns="475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160" name="Google Shape;1160;g3ee81443651_1_47:notes"/>
          <p:cNvSpPr txBox="1"/>
          <p:nvPr>
            <p:ph idx="12" type="sldNum"/>
          </p:nvPr>
        </p:nvSpPr>
        <p:spPr>
          <a:xfrm>
            <a:off x="4059181" y="8977133"/>
            <a:ext cx="3105300" cy="474300"/>
          </a:xfrm>
          <a:prstGeom prst="rect">
            <a:avLst/>
          </a:prstGeom>
          <a:noFill/>
          <a:ln>
            <a:noFill/>
          </a:ln>
        </p:spPr>
        <p:txBody>
          <a:bodyPr anchorCtr="0" anchor="b" bIns="47525" lIns="95075" spcFirstLastPara="1" rIns="95075" wrap="square" tIns="475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23: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81" name="Google Shape;1181;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3eb8ab65c3a_0_0: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90" name="Google Shape;1190;g3eb8ab65c3a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24: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207" name="Google Shape;1207;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e54f2cec9f_0_0: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70" name="Google Shape;270;g3e54f2cec9f_0_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5: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33" name="Google Shape;333;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ea9795d66c_0_1323: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0" name="Google Shape;340;g3ea9795d66c_0_132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ea9795d66c_0_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3ea9795d66c_0_18: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0" name="Google Shape;350;g3ea9795d66c_0_1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ea9795d66c_0_1569: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41" name="Google Shape;441;g3ea9795d66c_0_156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ea9795d66c_0_1399:notes"/>
          <p:cNvSpPr txBox="1"/>
          <p:nvPr>
            <p:ph idx="1" type="body"/>
          </p:nvPr>
        </p:nvSpPr>
        <p:spPr>
          <a:xfrm>
            <a:off x="701040" y="4473893"/>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34" name="Google Shape;534;g3ea9795d66c_0_1399: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2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tandard">
  <p:cSld name="Title - Standard">
    <p:spTree>
      <p:nvGrpSpPr>
        <p:cNvPr id="15" name="Shape 15"/>
        <p:cNvGrpSpPr/>
        <p:nvPr/>
      </p:nvGrpSpPr>
      <p:grpSpPr>
        <a:xfrm>
          <a:off x="0" y="0"/>
          <a:ext cx="0" cy="0"/>
          <a:chOff x="0" y="0"/>
          <a:chExt cx="0" cy="0"/>
        </a:xfrm>
      </p:grpSpPr>
      <p:pic>
        <p:nvPicPr>
          <p:cNvPr descr="A close-up of a logo&#10;&#10;AI-generated content may be incorrect." id="16" name="Google Shape;16;p58"/>
          <p:cNvPicPr preferRelativeResize="0"/>
          <p:nvPr/>
        </p:nvPicPr>
        <p:blipFill rotWithShape="1">
          <a:blip r:embed="rId2">
            <a:alphaModFix/>
          </a:blip>
          <a:srcRect b="27767" l="0" r="0" t="35543"/>
          <a:stretch/>
        </p:blipFill>
        <p:spPr>
          <a:xfrm>
            <a:off x="10430932" y="159506"/>
            <a:ext cx="1557867" cy="479157"/>
          </a:xfrm>
          <a:prstGeom prst="rect">
            <a:avLst/>
          </a:prstGeom>
          <a:noFill/>
          <a:ln>
            <a:noFill/>
          </a:ln>
        </p:spPr>
      </p:pic>
      <p:sp>
        <p:nvSpPr>
          <p:cNvPr id="17" name="Google Shape;17;p58"/>
          <p:cNvSpPr/>
          <p:nvPr/>
        </p:nvSpPr>
        <p:spPr>
          <a:xfrm>
            <a:off x="0" y="3886200"/>
            <a:ext cx="12192000" cy="2514600"/>
          </a:xfrm>
          <a:prstGeom prst="rect">
            <a:avLst/>
          </a:prstGeom>
          <a:solidFill>
            <a:srgbClr val="0052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 name="Google Shape;18;p58"/>
          <p:cNvPicPr preferRelativeResize="0"/>
          <p:nvPr/>
        </p:nvPicPr>
        <p:blipFill rotWithShape="1">
          <a:blip r:embed="rId3">
            <a:alphaModFix amt="20000"/>
          </a:blip>
          <a:srcRect b="0" l="0" r="0" t="-2"/>
          <a:stretch/>
        </p:blipFill>
        <p:spPr>
          <a:xfrm>
            <a:off x="0" y="0"/>
            <a:ext cx="12192000" cy="6858000"/>
          </a:xfrm>
          <a:prstGeom prst="rect">
            <a:avLst/>
          </a:prstGeom>
          <a:noFill/>
          <a:ln>
            <a:noFill/>
          </a:ln>
        </p:spPr>
      </p:pic>
      <p:sp>
        <p:nvSpPr>
          <p:cNvPr id="19" name="Google Shape;19;p58"/>
          <p:cNvSpPr txBox="1"/>
          <p:nvPr>
            <p:ph type="ctrTitle"/>
          </p:nvPr>
        </p:nvSpPr>
        <p:spPr>
          <a:xfrm>
            <a:off x="203200" y="4038601"/>
            <a:ext cx="11785600" cy="14223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8"/>
          <p:cNvSpPr txBox="1"/>
          <p:nvPr>
            <p:ph idx="1" type="body"/>
          </p:nvPr>
        </p:nvSpPr>
        <p:spPr>
          <a:xfrm>
            <a:off x="203200" y="5461001"/>
            <a:ext cx="11785600" cy="8128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58"/>
          <p:cNvSpPr txBox="1"/>
          <p:nvPr/>
        </p:nvSpPr>
        <p:spPr>
          <a:xfrm>
            <a:off x="8367823" y="6266996"/>
            <a:ext cx="2578784" cy="5394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2"/>
              </a:solidFill>
              <a:latin typeface="Arial"/>
              <a:ea typeface="Arial"/>
              <a:cs typeface="Arial"/>
              <a:sym typeface="Arial"/>
            </a:endParaRPr>
          </a:p>
        </p:txBody>
      </p:sp>
      <p:pic>
        <p:nvPicPr>
          <p:cNvPr id="22" name="Google Shape;22;p58"/>
          <p:cNvPicPr preferRelativeResize="0"/>
          <p:nvPr/>
        </p:nvPicPr>
        <p:blipFill rotWithShape="1">
          <a:blip r:embed="rId4">
            <a:alphaModFix/>
          </a:blip>
          <a:srcRect b="11231" l="0" r="0" t="11232"/>
          <a:stretch/>
        </p:blipFill>
        <p:spPr>
          <a:xfrm>
            <a:off x="3726652" y="1515534"/>
            <a:ext cx="4246634" cy="1329864"/>
          </a:xfrm>
          <a:prstGeom prst="rect">
            <a:avLst/>
          </a:prstGeom>
          <a:noFill/>
          <a:ln>
            <a:noFill/>
          </a:ln>
        </p:spPr>
      </p:pic>
      <p:pic>
        <p:nvPicPr>
          <p:cNvPr id="23" name="Google Shape;23;p58"/>
          <p:cNvPicPr preferRelativeResize="0"/>
          <p:nvPr/>
        </p:nvPicPr>
        <p:blipFill rotWithShape="1">
          <a:blip r:embed="rId5">
            <a:alphaModFix/>
          </a:blip>
          <a:srcRect b="0" l="0" r="0" t="0"/>
          <a:stretch/>
        </p:blipFill>
        <p:spPr>
          <a:xfrm>
            <a:off x="203200" y="89044"/>
            <a:ext cx="2028613" cy="531119"/>
          </a:xfrm>
          <a:prstGeom prst="rect">
            <a:avLst/>
          </a:prstGeom>
          <a:noFill/>
          <a:ln>
            <a:noFill/>
          </a:ln>
        </p:spPr>
      </p:pic>
      <p:sp>
        <p:nvSpPr>
          <p:cNvPr id="24" name="Google Shape;24;p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1" name="Shape 91"/>
        <p:cNvGrpSpPr/>
        <p:nvPr/>
      </p:nvGrpSpPr>
      <p:grpSpPr>
        <a:xfrm>
          <a:off x="0" y="0"/>
          <a:ext cx="0" cy="0"/>
          <a:chOff x="0" y="0"/>
          <a:chExt cx="0" cy="0"/>
        </a:xfrm>
      </p:grpSpPr>
      <p:sp>
        <p:nvSpPr>
          <p:cNvPr id="92" name="Google Shape;92;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7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7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p7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75"/>
          <p:cNvSpPr/>
          <p:nvPr>
            <p:ph idx="2" type="pic"/>
          </p:nvPr>
        </p:nvSpPr>
        <p:spPr>
          <a:xfrm>
            <a:off x="5183188" y="987425"/>
            <a:ext cx="6172200" cy="4873625"/>
          </a:xfrm>
          <a:prstGeom prst="rect">
            <a:avLst/>
          </a:prstGeom>
          <a:noFill/>
          <a:ln>
            <a:noFill/>
          </a:ln>
        </p:spPr>
      </p:sp>
      <p:sp>
        <p:nvSpPr>
          <p:cNvPr id="101" name="Google Shape;101;p7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1" name="Shape 111"/>
        <p:cNvGrpSpPr/>
        <p:nvPr/>
      </p:nvGrpSpPr>
      <p:grpSpPr>
        <a:xfrm>
          <a:off x="0" y="0"/>
          <a:ext cx="0" cy="0"/>
          <a:chOff x="0" y="0"/>
          <a:chExt cx="0" cy="0"/>
        </a:xfrm>
      </p:grpSpPr>
      <p:sp>
        <p:nvSpPr>
          <p:cNvPr id="112" name="Google Shape;112;p7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7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 TN Mark" type="obj">
  <p:cSld name="OBJECT">
    <p:spTree>
      <p:nvGrpSpPr>
        <p:cNvPr id="123" name="Shape 123"/>
        <p:cNvGrpSpPr/>
        <p:nvPr/>
      </p:nvGrpSpPr>
      <p:grpSpPr>
        <a:xfrm>
          <a:off x="0" y="0"/>
          <a:ext cx="0" cy="0"/>
          <a:chOff x="0" y="0"/>
          <a:chExt cx="0" cy="0"/>
        </a:xfrm>
      </p:grpSpPr>
      <p:sp>
        <p:nvSpPr>
          <p:cNvPr id="124" name="Google Shape;124;p60"/>
          <p:cNvSpPr/>
          <p:nvPr/>
        </p:nvSpPr>
        <p:spPr>
          <a:xfrm>
            <a:off x="0" y="177801"/>
            <a:ext cx="12192000" cy="812800"/>
          </a:xfrm>
          <a:prstGeom prst="rect">
            <a:avLst/>
          </a:prstGeom>
          <a:solidFill>
            <a:srgbClr val="B3D0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5" name="Google Shape;125;p60"/>
          <p:cNvSpPr txBox="1"/>
          <p:nvPr>
            <p:ph type="title"/>
          </p:nvPr>
        </p:nvSpPr>
        <p:spPr>
          <a:xfrm>
            <a:off x="457200" y="177803"/>
            <a:ext cx="11531600" cy="825500"/>
          </a:xfrm>
          <a:prstGeom prst="rect">
            <a:avLst/>
          </a:prstGeom>
          <a:solidFill>
            <a:srgbClr val="B3D0F3"/>
          </a:solid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b="1" sz="3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0"/>
          <p:cNvSpPr txBox="1"/>
          <p:nvPr>
            <p:ph idx="1" type="body"/>
          </p:nvPr>
        </p:nvSpPr>
        <p:spPr>
          <a:xfrm>
            <a:off x="457200" y="1143000"/>
            <a:ext cx="11531600" cy="50680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2"/>
              </a:buClr>
              <a:buSzPts val="2400"/>
              <a:buChar char="•"/>
              <a:defRPr sz="2400">
                <a:latin typeface="Arial"/>
                <a:ea typeface="Arial"/>
                <a:cs typeface="Arial"/>
                <a:sym typeface="Arial"/>
              </a:defRPr>
            </a:lvl1pPr>
            <a:lvl2pPr indent="-355600" lvl="1" marL="914400" algn="l">
              <a:lnSpc>
                <a:spcPct val="90000"/>
              </a:lnSpc>
              <a:spcBef>
                <a:spcPts val="500"/>
              </a:spcBef>
              <a:spcAft>
                <a:spcPts val="0"/>
              </a:spcAft>
              <a:buClr>
                <a:schemeClr val="lt2"/>
              </a:buClr>
              <a:buSzPts val="2000"/>
              <a:buChar char="•"/>
              <a:defRPr sz="2000">
                <a:latin typeface="Arial"/>
                <a:ea typeface="Arial"/>
                <a:cs typeface="Arial"/>
                <a:sym typeface="Arial"/>
              </a:defRPr>
            </a:lvl2pPr>
            <a:lvl3pPr indent="-342900" lvl="2" marL="1371600" algn="l">
              <a:lnSpc>
                <a:spcPct val="90000"/>
              </a:lnSpc>
              <a:spcBef>
                <a:spcPts val="500"/>
              </a:spcBef>
              <a:spcAft>
                <a:spcPts val="0"/>
              </a:spcAft>
              <a:buClr>
                <a:schemeClr val="lt2"/>
              </a:buClr>
              <a:buSzPts val="1800"/>
              <a:buChar char="•"/>
              <a:defRPr sz="1800">
                <a:latin typeface="Arial"/>
                <a:ea typeface="Arial"/>
                <a:cs typeface="Arial"/>
                <a:sym typeface="Arial"/>
              </a:defRPr>
            </a:lvl3pPr>
            <a:lvl4pPr indent="-330200" lvl="3" marL="1828800" algn="l">
              <a:lnSpc>
                <a:spcPct val="90000"/>
              </a:lnSpc>
              <a:spcBef>
                <a:spcPts val="500"/>
              </a:spcBef>
              <a:spcAft>
                <a:spcPts val="0"/>
              </a:spcAft>
              <a:buClr>
                <a:schemeClr val="lt2"/>
              </a:buClr>
              <a:buSzPts val="1600"/>
              <a:buChar char="•"/>
              <a:defRPr sz="1600">
                <a:latin typeface="Arial"/>
                <a:ea typeface="Arial"/>
                <a:cs typeface="Arial"/>
                <a:sym typeface="Arial"/>
              </a:defRPr>
            </a:lvl4pPr>
            <a:lvl5pPr indent="-330200" lvl="4" marL="2286000" algn="l">
              <a:lnSpc>
                <a:spcPct val="90000"/>
              </a:lnSpc>
              <a:spcBef>
                <a:spcPts val="500"/>
              </a:spcBef>
              <a:spcAft>
                <a:spcPts val="0"/>
              </a:spcAft>
              <a:buClr>
                <a:schemeClr val="lt2"/>
              </a:buClr>
              <a:buSzPts val="1600"/>
              <a:buChar char="•"/>
              <a:defRPr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60"/>
          <p:cNvSpPr txBox="1"/>
          <p:nvPr>
            <p:ph idx="12" type="sldNum"/>
          </p:nvPr>
        </p:nvSpPr>
        <p:spPr>
          <a:xfrm>
            <a:off x="9093849" y="6340475"/>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60"/>
          <p:cNvPicPr preferRelativeResize="0"/>
          <p:nvPr/>
        </p:nvPicPr>
        <p:blipFill rotWithShape="1">
          <a:blip r:embed="rId2">
            <a:alphaModFix/>
          </a:blip>
          <a:srcRect b="0" l="0" r="0" t="0"/>
          <a:stretch/>
        </p:blipFill>
        <p:spPr>
          <a:xfrm>
            <a:off x="114384" y="6340475"/>
            <a:ext cx="1286933" cy="336937"/>
          </a:xfrm>
          <a:prstGeom prst="rect">
            <a:avLst/>
          </a:prstGeom>
          <a:noFill/>
          <a:ln>
            <a:noFill/>
          </a:ln>
        </p:spPr>
      </p:pic>
      <p:sp>
        <p:nvSpPr>
          <p:cNvPr id="129" name="Google Shape;129;p60"/>
          <p:cNvSpPr txBox="1"/>
          <p:nvPr/>
        </p:nvSpPr>
        <p:spPr>
          <a:xfrm>
            <a:off x="1275799" y="6292204"/>
            <a:ext cx="6782152"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chemeClr val="dk1"/>
                </a:solidFill>
                <a:latin typeface="Arial"/>
                <a:ea typeface="Arial"/>
                <a:cs typeface="Arial"/>
                <a:sym typeface="Arial"/>
              </a:rPr>
              <a:t>This RHTP is supported by the Centers for Medicare and Medicaid Services (CMS) of the U.S. Department of Health and Human Services (HHS) as part of the financial assistance award totaling $199,476,098.72 with 100% funded by CMS HHS. The contents are those of the author(s) and do not necessarily represent the official views of, nor endorsement, by CMS/HHS, or the U.S. Government. </a:t>
            </a:r>
            <a:r>
              <a:rPr b="0" i="1" lang="en-US" sz="800" u="none" cap="none" strike="noStrike">
                <a:solidFill>
                  <a:srgbClr val="000000"/>
                </a:solidFill>
                <a:latin typeface="Arial"/>
                <a:ea typeface="Arial"/>
                <a:cs typeface="Arial"/>
                <a:sym typeface="Arial"/>
              </a:rPr>
              <a:t>Pending Approval of Revised Budget.</a:t>
            </a:r>
            <a:endParaRPr b="0" i="0" sz="1400" u="none" cap="none" strike="noStrike">
              <a:solidFill>
                <a:srgbClr val="000000"/>
              </a:solidFill>
              <a:latin typeface="Arial"/>
              <a:ea typeface="Arial"/>
              <a:cs typeface="Arial"/>
              <a:sym typeface="Arial"/>
            </a:endParaRPr>
          </a:p>
        </p:txBody>
      </p:sp>
      <p:pic>
        <p:nvPicPr>
          <p:cNvPr id="130" name="Google Shape;130;p60"/>
          <p:cNvPicPr preferRelativeResize="0"/>
          <p:nvPr/>
        </p:nvPicPr>
        <p:blipFill rotWithShape="1">
          <a:blip r:embed="rId3">
            <a:alphaModFix/>
          </a:blip>
          <a:srcRect b="0" l="0" r="0" t="0"/>
          <a:stretch/>
        </p:blipFill>
        <p:spPr>
          <a:xfrm>
            <a:off x="7755466" y="-220695"/>
            <a:ext cx="2007573" cy="1566415"/>
          </a:xfrm>
          <a:prstGeom prst="rect">
            <a:avLst/>
          </a:prstGeom>
          <a:noFill/>
          <a:ln>
            <a:noFill/>
          </a:ln>
        </p:spPr>
      </p:pic>
      <p:pic>
        <p:nvPicPr>
          <p:cNvPr id="131" name="Google Shape;131;p60"/>
          <p:cNvPicPr preferRelativeResize="0"/>
          <p:nvPr/>
        </p:nvPicPr>
        <p:blipFill rotWithShape="1">
          <a:blip r:embed="rId4">
            <a:alphaModFix/>
          </a:blip>
          <a:srcRect b="11232" l="0" r="0" t="11232"/>
          <a:stretch/>
        </p:blipFill>
        <p:spPr>
          <a:xfrm>
            <a:off x="9923358" y="256893"/>
            <a:ext cx="1811442" cy="5672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chemeClr val="lt1"/>
        </a:solidFill>
      </p:bgPr>
    </p:bg>
    <p:spTree>
      <p:nvGrpSpPr>
        <p:cNvPr id="132" name="Shape 132"/>
        <p:cNvGrpSpPr/>
        <p:nvPr/>
      </p:nvGrpSpPr>
      <p:grpSpPr>
        <a:xfrm>
          <a:off x="0" y="0"/>
          <a:ext cx="0" cy="0"/>
          <a:chOff x="0" y="0"/>
          <a:chExt cx="0" cy="0"/>
        </a:xfrm>
      </p:grpSpPr>
      <p:pic>
        <p:nvPicPr>
          <p:cNvPr descr="A close-up of a logo&#10;&#10;AI-generated content may be incorrect." id="133" name="Google Shape;133;p61"/>
          <p:cNvPicPr preferRelativeResize="0"/>
          <p:nvPr/>
        </p:nvPicPr>
        <p:blipFill rotWithShape="1">
          <a:blip r:embed="rId2">
            <a:alphaModFix/>
          </a:blip>
          <a:srcRect b="27767" l="0" r="0" t="35543"/>
          <a:stretch/>
        </p:blipFill>
        <p:spPr>
          <a:xfrm>
            <a:off x="8056880" y="196057"/>
            <a:ext cx="1986280" cy="610925"/>
          </a:xfrm>
          <a:prstGeom prst="rect">
            <a:avLst/>
          </a:prstGeom>
          <a:noFill/>
          <a:ln>
            <a:noFill/>
          </a:ln>
        </p:spPr>
      </p:pic>
      <p:sp>
        <p:nvSpPr>
          <p:cNvPr id="134" name="Google Shape;134;p61"/>
          <p:cNvSpPr/>
          <p:nvPr/>
        </p:nvSpPr>
        <p:spPr>
          <a:xfrm>
            <a:off x="4267200" y="3874770"/>
            <a:ext cx="7924800" cy="2240280"/>
          </a:xfrm>
          <a:prstGeom prst="rect">
            <a:avLst/>
          </a:prstGeom>
          <a:solidFill>
            <a:srgbClr val="0052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61"/>
          <p:cNvSpPr txBox="1"/>
          <p:nvPr>
            <p:ph type="ctrTitle"/>
          </p:nvPr>
        </p:nvSpPr>
        <p:spPr>
          <a:xfrm>
            <a:off x="4343400" y="3962400"/>
            <a:ext cx="7645400" cy="2057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6" name="Google Shape;136;p61"/>
          <p:cNvPicPr preferRelativeResize="0"/>
          <p:nvPr/>
        </p:nvPicPr>
        <p:blipFill rotWithShape="1">
          <a:blip r:embed="rId3">
            <a:alphaModFix amt="20000"/>
          </a:blip>
          <a:srcRect b="0" l="0" r="0" t="-2"/>
          <a:stretch/>
        </p:blipFill>
        <p:spPr>
          <a:xfrm>
            <a:off x="0" y="0"/>
            <a:ext cx="12192000" cy="6858000"/>
          </a:xfrm>
          <a:prstGeom prst="rect">
            <a:avLst/>
          </a:prstGeom>
          <a:noFill/>
          <a:ln>
            <a:noFill/>
          </a:ln>
        </p:spPr>
      </p:pic>
      <p:pic>
        <p:nvPicPr>
          <p:cNvPr id="137" name="Google Shape;137;p61"/>
          <p:cNvPicPr preferRelativeResize="0"/>
          <p:nvPr/>
        </p:nvPicPr>
        <p:blipFill rotWithShape="1">
          <a:blip r:embed="rId4">
            <a:alphaModFix/>
          </a:blip>
          <a:srcRect b="0" l="0" r="0" t="0"/>
          <a:stretch/>
        </p:blipFill>
        <p:spPr>
          <a:xfrm>
            <a:off x="152400" y="126999"/>
            <a:ext cx="2136051" cy="559248"/>
          </a:xfrm>
          <a:prstGeom prst="rect">
            <a:avLst/>
          </a:prstGeom>
          <a:noFill/>
          <a:ln>
            <a:noFill/>
          </a:ln>
        </p:spPr>
      </p:pic>
      <p:pic>
        <p:nvPicPr>
          <p:cNvPr id="138" name="Google Shape;138;p61"/>
          <p:cNvPicPr preferRelativeResize="0"/>
          <p:nvPr/>
        </p:nvPicPr>
        <p:blipFill rotWithShape="1">
          <a:blip r:embed="rId5">
            <a:alphaModFix/>
          </a:blip>
          <a:srcRect b="11232" l="0" r="0" t="11232"/>
          <a:stretch/>
        </p:blipFill>
        <p:spPr>
          <a:xfrm>
            <a:off x="10173799" y="126999"/>
            <a:ext cx="1730336" cy="541867"/>
          </a:xfrm>
          <a:prstGeom prst="rect">
            <a:avLst/>
          </a:prstGeom>
          <a:noFill/>
          <a:ln>
            <a:noFill/>
          </a:ln>
        </p:spPr>
      </p:pic>
      <p:sp>
        <p:nvSpPr>
          <p:cNvPr id="139" name="Google Shape;139;p61"/>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 TN Mark 1">
  <p:cSld name="Body - TN Mark">
    <p:spTree>
      <p:nvGrpSpPr>
        <p:cNvPr id="140" name="Shape 140"/>
        <p:cNvGrpSpPr/>
        <p:nvPr/>
      </p:nvGrpSpPr>
      <p:grpSpPr>
        <a:xfrm>
          <a:off x="0" y="0"/>
          <a:ext cx="0" cy="0"/>
          <a:chOff x="0" y="0"/>
          <a:chExt cx="0" cy="0"/>
        </a:xfrm>
      </p:grpSpPr>
      <p:sp>
        <p:nvSpPr>
          <p:cNvPr id="141" name="Google Shape;141;g3e54f2cec9f_0_201"/>
          <p:cNvSpPr/>
          <p:nvPr/>
        </p:nvSpPr>
        <p:spPr>
          <a:xfrm>
            <a:off x="0" y="177801"/>
            <a:ext cx="12192000" cy="812700"/>
          </a:xfrm>
          <a:prstGeom prst="rect">
            <a:avLst/>
          </a:prstGeom>
          <a:solidFill>
            <a:srgbClr val="B3D0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3e54f2cec9f_0_201"/>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b="1" sz="3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e54f2cec9f_0_201"/>
          <p:cNvSpPr txBox="1"/>
          <p:nvPr>
            <p:ph idx="1" type="body"/>
          </p:nvPr>
        </p:nvSpPr>
        <p:spPr>
          <a:xfrm>
            <a:off x="457200" y="1143000"/>
            <a:ext cx="11531700" cy="50679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480"/>
              </a:spcBef>
              <a:spcAft>
                <a:spcPts val="0"/>
              </a:spcAft>
              <a:buClr>
                <a:schemeClr val="lt2"/>
              </a:buClr>
              <a:buSzPts val="2400"/>
              <a:buChar char="•"/>
              <a:defRPr sz="2400">
                <a:latin typeface="Arial"/>
                <a:ea typeface="Arial"/>
                <a:cs typeface="Arial"/>
                <a:sym typeface="Arial"/>
              </a:defRPr>
            </a:lvl1pPr>
            <a:lvl2pPr indent="-355600" lvl="1" marL="914400" algn="l">
              <a:lnSpc>
                <a:spcPct val="90000"/>
              </a:lnSpc>
              <a:spcBef>
                <a:spcPts val="400"/>
              </a:spcBef>
              <a:spcAft>
                <a:spcPts val="0"/>
              </a:spcAft>
              <a:buClr>
                <a:schemeClr val="lt2"/>
              </a:buClr>
              <a:buSzPts val="2000"/>
              <a:buChar char="•"/>
              <a:defRPr sz="2000">
                <a:latin typeface="Arial"/>
                <a:ea typeface="Arial"/>
                <a:cs typeface="Arial"/>
                <a:sym typeface="Arial"/>
              </a:defRPr>
            </a:lvl2pPr>
            <a:lvl3pPr indent="-342900" lvl="2" marL="1371600" algn="l">
              <a:lnSpc>
                <a:spcPct val="90000"/>
              </a:lnSpc>
              <a:spcBef>
                <a:spcPts val="360"/>
              </a:spcBef>
              <a:spcAft>
                <a:spcPts val="0"/>
              </a:spcAft>
              <a:buClr>
                <a:schemeClr val="lt2"/>
              </a:buClr>
              <a:buSzPts val="1800"/>
              <a:buChar char="•"/>
              <a:defRPr sz="1800">
                <a:latin typeface="Arial"/>
                <a:ea typeface="Arial"/>
                <a:cs typeface="Arial"/>
                <a:sym typeface="Arial"/>
              </a:defRPr>
            </a:lvl3pPr>
            <a:lvl4pPr indent="-330200" lvl="3" marL="1828800" algn="l">
              <a:lnSpc>
                <a:spcPct val="90000"/>
              </a:lnSpc>
              <a:spcBef>
                <a:spcPts val="320"/>
              </a:spcBef>
              <a:spcAft>
                <a:spcPts val="0"/>
              </a:spcAft>
              <a:buClr>
                <a:schemeClr val="lt2"/>
              </a:buClr>
              <a:buSzPts val="1600"/>
              <a:buChar char="•"/>
              <a:defRPr sz="1600">
                <a:latin typeface="Arial"/>
                <a:ea typeface="Arial"/>
                <a:cs typeface="Arial"/>
                <a:sym typeface="Arial"/>
              </a:defRPr>
            </a:lvl4pPr>
            <a:lvl5pPr indent="-330200" lvl="4" marL="2286000" algn="l">
              <a:lnSpc>
                <a:spcPct val="90000"/>
              </a:lnSpc>
              <a:spcBef>
                <a:spcPts val="320"/>
              </a:spcBef>
              <a:spcAft>
                <a:spcPts val="0"/>
              </a:spcAft>
              <a:buClr>
                <a:schemeClr val="lt2"/>
              </a:buClr>
              <a:buSzPts val="1600"/>
              <a:buChar char="•"/>
              <a:defRPr sz="1600">
                <a:latin typeface="Arial"/>
                <a:ea typeface="Arial"/>
                <a:cs typeface="Arial"/>
                <a:sym typeface="Arial"/>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pic>
        <p:nvPicPr>
          <p:cNvPr id="144" name="Google Shape;144;g3e54f2cec9f_0_201"/>
          <p:cNvPicPr preferRelativeResize="0"/>
          <p:nvPr/>
        </p:nvPicPr>
        <p:blipFill rotWithShape="1">
          <a:blip r:embed="rId2">
            <a:alphaModFix/>
          </a:blip>
          <a:srcRect b="11227" l="0" r="0" t="11235"/>
          <a:stretch/>
        </p:blipFill>
        <p:spPr>
          <a:xfrm>
            <a:off x="10516249" y="381000"/>
            <a:ext cx="1218551" cy="381598"/>
          </a:xfrm>
          <a:prstGeom prst="rect">
            <a:avLst/>
          </a:prstGeom>
          <a:noFill/>
          <a:ln>
            <a:noFill/>
          </a:ln>
        </p:spPr>
      </p:pic>
      <p:sp>
        <p:nvSpPr>
          <p:cNvPr id="145" name="Google Shape;145;g3e54f2cec9f_0_201"/>
          <p:cNvSpPr txBox="1"/>
          <p:nvPr/>
        </p:nvSpPr>
        <p:spPr>
          <a:xfrm>
            <a:off x="1275799" y="6320606"/>
            <a:ext cx="6081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1" lang="en-US" sz="700" u="none" cap="none" strike="noStrike">
                <a:solidFill>
                  <a:schemeClr val="dk1"/>
                </a:solidFill>
                <a:latin typeface="Arial"/>
                <a:ea typeface="Arial"/>
                <a:cs typeface="Arial"/>
                <a:sym typeface="Arial"/>
              </a:rPr>
              <a:t>This RHTP is supported by the Centers for Medicare and Medicaid Services (CMS) of the U.S. Department of Health and Human Services (HHS) as part of the financial assistance award totaling $199,476,098.72 with 100% funded by CMS HHS. The contents are those of the author(s) and do not necessarily represent the official views of, nor endorsement, by CMS/HS, or the U.S. Government. 		</a:t>
            </a:r>
            <a:endParaRPr b="0" i="0" sz="1400" u="none" cap="none" strike="noStrike">
              <a:solidFill>
                <a:srgbClr val="000000"/>
              </a:solidFill>
              <a:latin typeface="Arial"/>
              <a:ea typeface="Arial"/>
              <a:cs typeface="Arial"/>
              <a:sym typeface="Arial"/>
            </a:endParaRPr>
          </a:p>
        </p:txBody>
      </p:sp>
      <p:pic>
        <p:nvPicPr>
          <p:cNvPr id="146" name="Google Shape;146;g3e54f2cec9f_0_201"/>
          <p:cNvPicPr preferRelativeResize="0"/>
          <p:nvPr/>
        </p:nvPicPr>
        <p:blipFill rotWithShape="1">
          <a:blip r:embed="rId3">
            <a:alphaModFix/>
          </a:blip>
          <a:srcRect b="0" l="0" r="0" t="0"/>
          <a:stretch/>
        </p:blipFill>
        <p:spPr>
          <a:xfrm>
            <a:off x="114384" y="6340475"/>
            <a:ext cx="1286933" cy="336937"/>
          </a:xfrm>
          <a:prstGeom prst="rect">
            <a:avLst/>
          </a:prstGeom>
          <a:noFill/>
          <a:ln>
            <a:noFill/>
          </a:ln>
        </p:spPr>
      </p:pic>
      <p:pic>
        <p:nvPicPr>
          <p:cNvPr id="147" name="Google Shape;147;g3e54f2cec9f_0_201"/>
          <p:cNvPicPr preferRelativeResize="0"/>
          <p:nvPr/>
        </p:nvPicPr>
        <p:blipFill rotWithShape="1">
          <a:blip r:embed="rId4">
            <a:alphaModFix/>
          </a:blip>
          <a:srcRect b="0" l="0" r="0" t="0"/>
          <a:stretch/>
        </p:blipFill>
        <p:spPr>
          <a:xfrm>
            <a:off x="8661396" y="-172786"/>
            <a:ext cx="1592707" cy="1425854"/>
          </a:xfrm>
          <a:prstGeom prst="rect">
            <a:avLst/>
          </a:prstGeom>
          <a:noFill/>
          <a:ln>
            <a:noFill/>
          </a:ln>
        </p:spPr>
      </p:pic>
      <p:sp>
        <p:nvSpPr>
          <p:cNvPr id="148" name="Google Shape;148;g3e54f2cec9f_0_201"/>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tandard">
  <p:cSld name="Title - Standard">
    <p:spTree>
      <p:nvGrpSpPr>
        <p:cNvPr id="149" name="Shape 149"/>
        <p:cNvGrpSpPr/>
        <p:nvPr/>
      </p:nvGrpSpPr>
      <p:grpSpPr>
        <a:xfrm>
          <a:off x="0" y="0"/>
          <a:ext cx="0" cy="0"/>
          <a:chOff x="0" y="0"/>
          <a:chExt cx="0" cy="0"/>
        </a:xfrm>
      </p:grpSpPr>
      <p:pic>
        <p:nvPicPr>
          <p:cNvPr descr="A close-up of a logo&#10;&#10;AI-generated content may be incorrect." id="150" name="Google Shape;150;p78"/>
          <p:cNvPicPr preferRelativeResize="0"/>
          <p:nvPr/>
        </p:nvPicPr>
        <p:blipFill rotWithShape="1">
          <a:blip r:embed="rId2">
            <a:alphaModFix/>
          </a:blip>
          <a:srcRect b="27767" l="0" r="0" t="35543"/>
          <a:stretch/>
        </p:blipFill>
        <p:spPr>
          <a:xfrm>
            <a:off x="10430932" y="159506"/>
            <a:ext cx="1557867" cy="479157"/>
          </a:xfrm>
          <a:prstGeom prst="rect">
            <a:avLst/>
          </a:prstGeom>
          <a:noFill/>
          <a:ln>
            <a:noFill/>
          </a:ln>
        </p:spPr>
      </p:pic>
      <p:sp>
        <p:nvSpPr>
          <p:cNvPr id="151" name="Google Shape;151;p78"/>
          <p:cNvSpPr/>
          <p:nvPr/>
        </p:nvSpPr>
        <p:spPr>
          <a:xfrm>
            <a:off x="0" y="3886200"/>
            <a:ext cx="12192000" cy="2514600"/>
          </a:xfrm>
          <a:prstGeom prst="rect">
            <a:avLst/>
          </a:prstGeom>
          <a:solidFill>
            <a:srgbClr val="0052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2" name="Google Shape;152;p78"/>
          <p:cNvPicPr preferRelativeResize="0"/>
          <p:nvPr/>
        </p:nvPicPr>
        <p:blipFill rotWithShape="1">
          <a:blip r:embed="rId3">
            <a:alphaModFix amt="20000"/>
          </a:blip>
          <a:srcRect b="0" l="0" r="0" t="-2"/>
          <a:stretch/>
        </p:blipFill>
        <p:spPr>
          <a:xfrm>
            <a:off x="0" y="0"/>
            <a:ext cx="12192000" cy="6858000"/>
          </a:xfrm>
          <a:prstGeom prst="rect">
            <a:avLst/>
          </a:prstGeom>
          <a:noFill/>
          <a:ln>
            <a:noFill/>
          </a:ln>
        </p:spPr>
      </p:pic>
      <p:sp>
        <p:nvSpPr>
          <p:cNvPr id="153" name="Google Shape;153;p78"/>
          <p:cNvSpPr txBox="1"/>
          <p:nvPr>
            <p:ph type="ctrTitle"/>
          </p:nvPr>
        </p:nvSpPr>
        <p:spPr>
          <a:xfrm>
            <a:off x="203200" y="4038601"/>
            <a:ext cx="11785600" cy="14223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78"/>
          <p:cNvSpPr txBox="1"/>
          <p:nvPr>
            <p:ph idx="1" type="body"/>
          </p:nvPr>
        </p:nvSpPr>
        <p:spPr>
          <a:xfrm>
            <a:off x="203200" y="5461001"/>
            <a:ext cx="11785600" cy="8128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78"/>
          <p:cNvSpPr txBox="1"/>
          <p:nvPr/>
        </p:nvSpPr>
        <p:spPr>
          <a:xfrm>
            <a:off x="8367823" y="6266996"/>
            <a:ext cx="2578784" cy="5394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2"/>
              </a:solidFill>
              <a:latin typeface="Arial"/>
              <a:ea typeface="Arial"/>
              <a:cs typeface="Arial"/>
              <a:sym typeface="Arial"/>
            </a:endParaRPr>
          </a:p>
        </p:txBody>
      </p:sp>
      <p:sp>
        <p:nvSpPr>
          <p:cNvPr id="156" name="Google Shape;156;p78"/>
          <p:cNvSpPr txBox="1"/>
          <p:nvPr/>
        </p:nvSpPr>
        <p:spPr>
          <a:xfrm>
            <a:off x="5849969" y="6553435"/>
            <a:ext cx="2275368" cy="9569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FF0000"/>
                </a:solidFill>
                <a:latin typeface="Arial"/>
                <a:ea typeface="Arial"/>
                <a:cs typeface="Arial"/>
                <a:sym typeface="Arial"/>
              </a:rPr>
              <a:t>DRAFT</a:t>
            </a:r>
            <a:endParaRPr b="1" i="0" sz="1500" u="none" cap="none" strike="noStrike">
              <a:solidFill>
                <a:srgbClr val="FF0000"/>
              </a:solidFill>
              <a:latin typeface="Arial"/>
              <a:ea typeface="Arial"/>
              <a:cs typeface="Arial"/>
              <a:sym typeface="Arial"/>
            </a:endParaRPr>
          </a:p>
        </p:txBody>
      </p:sp>
      <p:pic>
        <p:nvPicPr>
          <p:cNvPr id="157" name="Google Shape;157;p78"/>
          <p:cNvPicPr preferRelativeResize="0"/>
          <p:nvPr/>
        </p:nvPicPr>
        <p:blipFill rotWithShape="1">
          <a:blip r:embed="rId4">
            <a:alphaModFix/>
          </a:blip>
          <a:srcRect b="11231" l="0" r="0" t="11232"/>
          <a:stretch/>
        </p:blipFill>
        <p:spPr>
          <a:xfrm>
            <a:off x="3726652" y="1515534"/>
            <a:ext cx="4246634" cy="1329864"/>
          </a:xfrm>
          <a:prstGeom prst="rect">
            <a:avLst/>
          </a:prstGeom>
          <a:noFill/>
          <a:ln>
            <a:noFill/>
          </a:ln>
        </p:spPr>
      </p:pic>
      <p:pic>
        <p:nvPicPr>
          <p:cNvPr id="158" name="Google Shape;158;p78"/>
          <p:cNvPicPr preferRelativeResize="0"/>
          <p:nvPr/>
        </p:nvPicPr>
        <p:blipFill rotWithShape="1">
          <a:blip r:embed="rId5">
            <a:alphaModFix/>
          </a:blip>
          <a:srcRect b="0" l="0" r="0" t="0"/>
          <a:stretch/>
        </p:blipFill>
        <p:spPr>
          <a:xfrm>
            <a:off x="203200" y="89044"/>
            <a:ext cx="2028613" cy="531119"/>
          </a:xfrm>
          <a:prstGeom prst="rect">
            <a:avLst/>
          </a:prstGeom>
          <a:noFill/>
          <a:ln>
            <a:noFill/>
          </a:ln>
        </p:spPr>
      </p:pic>
      <p:sp>
        <p:nvSpPr>
          <p:cNvPr id="159" name="Google Shape;159;p78"/>
          <p:cNvSpPr txBox="1"/>
          <p:nvPr>
            <p:ph idx="12" type="sldNum"/>
          </p:nvPr>
        </p:nvSpPr>
        <p:spPr>
          <a:xfrm>
            <a:off x="11409045" y="6333134"/>
            <a:ext cx="731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 TN Mark" type="obj">
  <p:cSld name="OBJECT">
    <p:spTree>
      <p:nvGrpSpPr>
        <p:cNvPr id="25" name="Shape 25"/>
        <p:cNvGrpSpPr/>
        <p:nvPr/>
      </p:nvGrpSpPr>
      <p:grpSpPr>
        <a:xfrm>
          <a:off x="0" y="0"/>
          <a:ext cx="0" cy="0"/>
          <a:chOff x="0" y="0"/>
          <a:chExt cx="0" cy="0"/>
        </a:xfrm>
      </p:grpSpPr>
      <p:sp>
        <p:nvSpPr>
          <p:cNvPr id="26" name="Google Shape;26;p62"/>
          <p:cNvSpPr/>
          <p:nvPr/>
        </p:nvSpPr>
        <p:spPr>
          <a:xfrm>
            <a:off x="0" y="177801"/>
            <a:ext cx="12192000" cy="812800"/>
          </a:xfrm>
          <a:prstGeom prst="rect">
            <a:avLst/>
          </a:prstGeom>
          <a:solidFill>
            <a:srgbClr val="B3D0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62"/>
          <p:cNvSpPr txBox="1"/>
          <p:nvPr>
            <p:ph type="title"/>
          </p:nvPr>
        </p:nvSpPr>
        <p:spPr>
          <a:xfrm>
            <a:off x="457200" y="177803"/>
            <a:ext cx="11531600" cy="82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b="1" sz="3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2"/>
          <p:cNvSpPr txBox="1"/>
          <p:nvPr>
            <p:ph idx="1" type="body"/>
          </p:nvPr>
        </p:nvSpPr>
        <p:spPr>
          <a:xfrm>
            <a:off x="457200" y="1143000"/>
            <a:ext cx="11531600" cy="50680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2"/>
              </a:buClr>
              <a:buSzPts val="2400"/>
              <a:buChar char="•"/>
              <a:defRPr sz="2400">
                <a:latin typeface="Arial"/>
                <a:ea typeface="Arial"/>
                <a:cs typeface="Arial"/>
                <a:sym typeface="Arial"/>
              </a:defRPr>
            </a:lvl1pPr>
            <a:lvl2pPr indent="-355600" lvl="1" marL="914400" algn="l">
              <a:lnSpc>
                <a:spcPct val="90000"/>
              </a:lnSpc>
              <a:spcBef>
                <a:spcPts val="500"/>
              </a:spcBef>
              <a:spcAft>
                <a:spcPts val="0"/>
              </a:spcAft>
              <a:buClr>
                <a:schemeClr val="lt2"/>
              </a:buClr>
              <a:buSzPts val="2000"/>
              <a:buChar char="•"/>
              <a:defRPr sz="2000">
                <a:latin typeface="Arial"/>
                <a:ea typeface="Arial"/>
                <a:cs typeface="Arial"/>
                <a:sym typeface="Arial"/>
              </a:defRPr>
            </a:lvl2pPr>
            <a:lvl3pPr indent="-342900" lvl="2" marL="1371600" algn="l">
              <a:lnSpc>
                <a:spcPct val="90000"/>
              </a:lnSpc>
              <a:spcBef>
                <a:spcPts val="500"/>
              </a:spcBef>
              <a:spcAft>
                <a:spcPts val="0"/>
              </a:spcAft>
              <a:buClr>
                <a:schemeClr val="lt2"/>
              </a:buClr>
              <a:buSzPts val="1800"/>
              <a:buChar char="•"/>
              <a:defRPr sz="1800">
                <a:latin typeface="Arial"/>
                <a:ea typeface="Arial"/>
                <a:cs typeface="Arial"/>
                <a:sym typeface="Arial"/>
              </a:defRPr>
            </a:lvl3pPr>
            <a:lvl4pPr indent="-330200" lvl="3" marL="1828800" algn="l">
              <a:lnSpc>
                <a:spcPct val="90000"/>
              </a:lnSpc>
              <a:spcBef>
                <a:spcPts val="500"/>
              </a:spcBef>
              <a:spcAft>
                <a:spcPts val="0"/>
              </a:spcAft>
              <a:buClr>
                <a:schemeClr val="lt2"/>
              </a:buClr>
              <a:buSzPts val="1600"/>
              <a:buChar char="•"/>
              <a:defRPr sz="1600">
                <a:latin typeface="Arial"/>
                <a:ea typeface="Arial"/>
                <a:cs typeface="Arial"/>
                <a:sym typeface="Arial"/>
              </a:defRPr>
            </a:lvl4pPr>
            <a:lvl5pPr indent="-330200" lvl="4" marL="2286000" algn="l">
              <a:lnSpc>
                <a:spcPct val="90000"/>
              </a:lnSpc>
              <a:spcBef>
                <a:spcPts val="500"/>
              </a:spcBef>
              <a:spcAft>
                <a:spcPts val="0"/>
              </a:spcAft>
              <a:buClr>
                <a:schemeClr val="lt2"/>
              </a:buClr>
              <a:buSzPts val="1600"/>
              <a:buChar char="•"/>
              <a:defRPr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 name="Google Shape;29;p62"/>
          <p:cNvPicPr preferRelativeResize="0"/>
          <p:nvPr/>
        </p:nvPicPr>
        <p:blipFill rotWithShape="1">
          <a:blip r:embed="rId2">
            <a:alphaModFix/>
          </a:blip>
          <a:srcRect b="0" l="0" r="0" t="0"/>
          <a:stretch/>
        </p:blipFill>
        <p:spPr>
          <a:xfrm>
            <a:off x="114384" y="6340475"/>
            <a:ext cx="1286933" cy="336937"/>
          </a:xfrm>
          <a:prstGeom prst="rect">
            <a:avLst/>
          </a:prstGeom>
          <a:noFill/>
          <a:ln>
            <a:noFill/>
          </a:ln>
        </p:spPr>
      </p:pic>
      <p:sp>
        <p:nvSpPr>
          <p:cNvPr id="30" name="Google Shape;30;p62"/>
          <p:cNvSpPr txBox="1"/>
          <p:nvPr/>
        </p:nvSpPr>
        <p:spPr>
          <a:xfrm>
            <a:off x="1275799" y="6292204"/>
            <a:ext cx="6782152"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chemeClr val="dk1"/>
                </a:solidFill>
                <a:latin typeface="Arial"/>
                <a:ea typeface="Arial"/>
                <a:cs typeface="Arial"/>
                <a:sym typeface="Arial"/>
              </a:rPr>
              <a:t>This RHTP is supported by the Centers for Medicare and Medicaid Services (CMS) of the U.S. Department of Health and Human Services (HHS) as part of the financial assistance award totaling $199,476,098.72 with 100% funded by CMS HHS. The contents are those of the author(s) and do not necessarily represent the official views of, nor endorsement, by CMS/HHS, or the U.S. Government. Pending Approval of Revised Budget. </a:t>
            </a:r>
            <a:endParaRPr b="0" i="0" sz="1400" u="none" cap="none" strike="noStrike">
              <a:solidFill>
                <a:srgbClr val="000000"/>
              </a:solidFill>
              <a:latin typeface="Arial"/>
              <a:ea typeface="Arial"/>
              <a:cs typeface="Arial"/>
              <a:sym typeface="Arial"/>
            </a:endParaRPr>
          </a:p>
        </p:txBody>
      </p:sp>
      <p:pic>
        <p:nvPicPr>
          <p:cNvPr id="31" name="Google Shape;31;p62"/>
          <p:cNvPicPr preferRelativeResize="0"/>
          <p:nvPr/>
        </p:nvPicPr>
        <p:blipFill rotWithShape="1">
          <a:blip r:embed="rId3">
            <a:alphaModFix/>
          </a:blip>
          <a:srcRect b="0" l="0" r="0" t="0"/>
          <a:stretch/>
        </p:blipFill>
        <p:spPr>
          <a:xfrm>
            <a:off x="7755466" y="-220695"/>
            <a:ext cx="2007573" cy="1566415"/>
          </a:xfrm>
          <a:prstGeom prst="rect">
            <a:avLst/>
          </a:prstGeom>
          <a:noFill/>
          <a:ln>
            <a:noFill/>
          </a:ln>
        </p:spPr>
      </p:pic>
      <p:pic>
        <p:nvPicPr>
          <p:cNvPr id="32" name="Google Shape;32;p62"/>
          <p:cNvPicPr preferRelativeResize="0"/>
          <p:nvPr/>
        </p:nvPicPr>
        <p:blipFill rotWithShape="1">
          <a:blip r:embed="rId4">
            <a:alphaModFix/>
          </a:blip>
          <a:srcRect b="11232" l="0" r="0" t="11232"/>
          <a:stretch/>
        </p:blipFill>
        <p:spPr>
          <a:xfrm>
            <a:off x="9923358" y="256893"/>
            <a:ext cx="1811442" cy="567266"/>
          </a:xfrm>
          <a:prstGeom prst="rect">
            <a:avLst/>
          </a:prstGeom>
          <a:noFill/>
          <a:ln>
            <a:noFill/>
          </a:ln>
        </p:spPr>
      </p:pic>
      <p:sp>
        <p:nvSpPr>
          <p:cNvPr id="33" name="Google Shape;33;p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hoto">
  <p:cSld name="Title - Photo">
    <p:spTree>
      <p:nvGrpSpPr>
        <p:cNvPr id="160" name="Shape 160"/>
        <p:cNvGrpSpPr/>
        <p:nvPr/>
      </p:nvGrpSpPr>
      <p:grpSpPr>
        <a:xfrm>
          <a:off x="0" y="0"/>
          <a:ext cx="0" cy="0"/>
          <a:chOff x="0" y="0"/>
          <a:chExt cx="0" cy="0"/>
        </a:xfrm>
      </p:grpSpPr>
      <p:sp>
        <p:nvSpPr>
          <p:cNvPr id="161" name="Google Shape;161;p79"/>
          <p:cNvSpPr/>
          <p:nvPr>
            <p:ph idx="2" type="pic"/>
          </p:nvPr>
        </p:nvSpPr>
        <p:spPr>
          <a:xfrm>
            <a:off x="6096000" y="0"/>
            <a:ext cx="6096000" cy="6858000"/>
          </a:xfrm>
          <a:prstGeom prst="rect">
            <a:avLst/>
          </a:prstGeom>
          <a:noFill/>
          <a:ln>
            <a:noFill/>
          </a:ln>
        </p:spPr>
      </p:sp>
      <p:sp>
        <p:nvSpPr>
          <p:cNvPr id="162" name="Google Shape;162;p79"/>
          <p:cNvSpPr txBox="1"/>
          <p:nvPr>
            <p:ph type="title"/>
          </p:nvPr>
        </p:nvSpPr>
        <p:spPr>
          <a:xfrm>
            <a:off x="508000" y="2209801"/>
            <a:ext cx="5283200" cy="2235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79"/>
          <p:cNvSpPr txBox="1"/>
          <p:nvPr>
            <p:ph idx="1" type="body"/>
          </p:nvPr>
        </p:nvSpPr>
        <p:spPr>
          <a:xfrm>
            <a:off x="508000" y="4445001"/>
            <a:ext cx="5283200" cy="812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5"/>
              </a:buClr>
              <a:buSzPts val="2800"/>
              <a:buNone/>
              <a:defRPr sz="2800">
                <a:solidFill>
                  <a:schemeClr val="accent5"/>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4" name="Google Shape;164;p79"/>
          <p:cNvPicPr preferRelativeResize="0"/>
          <p:nvPr/>
        </p:nvPicPr>
        <p:blipFill rotWithShape="1">
          <a:blip r:embed="rId2">
            <a:alphaModFix/>
          </a:blip>
          <a:srcRect b="11231" l="0" r="0" t="11232"/>
          <a:stretch/>
        </p:blipFill>
        <p:spPr>
          <a:xfrm>
            <a:off x="389467" y="245532"/>
            <a:ext cx="2730686" cy="855134"/>
          </a:xfrm>
          <a:prstGeom prst="rect">
            <a:avLst/>
          </a:prstGeom>
          <a:noFill/>
          <a:ln>
            <a:noFill/>
          </a:ln>
        </p:spPr>
      </p:pic>
      <p:sp>
        <p:nvSpPr>
          <p:cNvPr id="165" name="Google Shape;165;p79"/>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6" name="Shape 166"/>
        <p:cNvGrpSpPr/>
        <p:nvPr/>
      </p:nvGrpSpPr>
      <p:grpSpPr>
        <a:xfrm>
          <a:off x="0" y="0"/>
          <a:ext cx="0" cy="0"/>
          <a:chOff x="0" y="0"/>
          <a:chExt cx="0" cy="0"/>
        </a:xfrm>
      </p:grpSpPr>
      <p:sp>
        <p:nvSpPr>
          <p:cNvPr id="167" name="Google Shape;167;p8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8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9" name="Google Shape;169;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80"/>
          <p:cNvSpPr txBox="1"/>
          <p:nvPr>
            <p:ph idx="12" type="sldNum"/>
          </p:nvPr>
        </p:nvSpPr>
        <p:spPr>
          <a:xfrm>
            <a:off x="9246249" y="64928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2" name="Shape 172"/>
        <p:cNvGrpSpPr/>
        <p:nvPr/>
      </p:nvGrpSpPr>
      <p:grpSpPr>
        <a:xfrm>
          <a:off x="0" y="0"/>
          <a:ext cx="0" cy="0"/>
          <a:chOff x="0" y="0"/>
          <a:chExt cx="0" cy="0"/>
        </a:xfrm>
      </p:grpSpPr>
      <p:sp>
        <p:nvSpPr>
          <p:cNvPr id="173" name="Google Shape;173;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81"/>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8" name="Shape 178"/>
        <p:cNvGrpSpPr/>
        <p:nvPr/>
      </p:nvGrpSpPr>
      <p:grpSpPr>
        <a:xfrm>
          <a:off x="0" y="0"/>
          <a:ext cx="0" cy="0"/>
          <a:chOff x="0" y="0"/>
          <a:chExt cx="0" cy="0"/>
        </a:xfrm>
      </p:grpSpPr>
      <p:sp>
        <p:nvSpPr>
          <p:cNvPr id="179" name="Google Shape;179;p8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8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81" name="Google Shape;181;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82"/>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4" name="Shape 184"/>
        <p:cNvGrpSpPr/>
        <p:nvPr/>
      </p:nvGrpSpPr>
      <p:grpSpPr>
        <a:xfrm>
          <a:off x="0" y="0"/>
          <a:ext cx="0" cy="0"/>
          <a:chOff x="0" y="0"/>
          <a:chExt cx="0" cy="0"/>
        </a:xfrm>
      </p:grpSpPr>
      <p:sp>
        <p:nvSpPr>
          <p:cNvPr id="185" name="Google Shape;185;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8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8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83"/>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1" name="Shape 191"/>
        <p:cNvGrpSpPr/>
        <p:nvPr/>
      </p:nvGrpSpPr>
      <p:grpSpPr>
        <a:xfrm>
          <a:off x="0" y="0"/>
          <a:ext cx="0" cy="0"/>
          <a:chOff x="0" y="0"/>
          <a:chExt cx="0" cy="0"/>
        </a:xfrm>
      </p:grpSpPr>
      <p:sp>
        <p:nvSpPr>
          <p:cNvPr id="192" name="Google Shape;192;p8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8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4" name="Google Shape;194;p8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8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6" name="Google Shape;196;p8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84"/>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0" name="Shape 200"/>
        <p:cNvGrpSpPr/>
        <p:nvPr/>
      </p:nvGrpSpPr>
      <p:grpSpPr>
        <a:xfrm>
          <a:off x="0" y="0"/>
          <a:ext cx="0" cy="0"/>
          <a:chOff x="0" y="0"/>
          <a:chExt cx="0" cy="0"/>
        </a:xfrm>
      </p:grpSpPr>
      <p:sp>
        <p:nvSpPr>
          <p:cNvPr id="201" name="Google Shape;201;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85"/>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
        <p:nvSpPr>
          <p:cNvPr id="206" name="Google Shape;206;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86"/>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9" name="Shape 209"/>
        <p:cNvGrpSpPr/>
        <p:nvPr/>
      </p:nvGrpSpPr>
      <p:grpSpPr>
        <a:xfrm>
          <a:off x="0" y="0"/>
          <a:ext cx="0" cy="0"/>
          <a:chOff x="0" y="0"/>
          <a:chExt cx="0" cy="0"/>
        </a:xfrm>
      </p:grpSpPr>
      <p:sp>
        <p:nvSpPr>
          <p:cNvPr id="210" name="Google Shape;210;p8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8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2" name="Google Shape;212;p8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3" name="Google Shape;213;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87"/>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6" name="Shape 216"/>
        <p:cNvGrpSpPr/>
        <p:nvPr/>
      </p:nvGrpSpPr>
      <p:grpSpPr>
        <a:xfrm>
          <a:off x="0" y="0"/>
          <a:ext cx="0" cy="0"/>
          <a:chOff x="0" y="0"/>
          <a:chExt cx="0" cy="0"/>
        </a:xfrm>
      </p:grpSpPr>
      <p:sp>
        <p:nvSpPr>
          <p:cNvPr id="217" name="Google Shape;217;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88"/>
          <p:cNvSpPr/>
          <p:nvPr>
            <p:ph idx="2" type="pic"/>
          </p:nvPr>
        </p:nvSpPr>
        <p:spPr>
          <a:xfrm>
            <a:off x="5183188" y="987425"/>
            <a:ext cx="6172200" cy="4873625"/>
          </a:xfrm>
          <a:prstGeom prst="rect">
            <a:avLst/>
          </a:prstGeom>
          <a:noFill/>
          <a:ln>
            <a:noFill/>
          </a:ln>
        </p:spPr>
      </p:sp>
      <p:sp>
        <p:nvSpPr>
          <p:cNvPr id="219" name="Google Shape;219;p8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0" name="Google Shape;220;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88"/>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chemeClr val="lt1"/>
        </a:solidFill>
      </p:bgPr>
    </p:bg>
    <p:spTree>
      <p:nvGrpSpPr>
        <p:cNvPr id="34" name="Shape 34"/>
        <p:cNvGrpSpPr/>
        <p:nvPr/>
      </p:nvGrpSpPr>
      <p:grpSpPr>
        <a:xfrm>
          <a:off x="0" y="0"/>
          <a:ext cx="0" cy="0"/>
          <a:chOff x="0" y="0"/>
          <a:chExt cx="0" cy="0"/>
        </a:xfrm>
      </p:grpSpPr>
      <p:pic>
        <p:nvPicPr>
          <p:cNvPr descr="A close-up of a logo&#10;&#10;AI-generated content may be incorrect." id="35" name="Google Shape;35;p65"/>
          <p:cNvPicPr preferRelativeResize="0"/>
          <p:nvPr/>
        </p:nvPicPr>
        <p:blipFill rotWithShape="1">
          <a:blip r:embed="rId2">
            <a:alphaModFix/>
          </a:blip>
          <a:srcRect b="27767" l="0" r="0" t="35543"/>
          <a:stretch/>
        </p:blipFill>
        <p:spPr>
          <a:xfrm>
            <a:off x="8056880" y="196057"/>
            <a:ext cx="1986280" cy="610925"/>
          </a:xfrm>
          <a:prstGeom prst="rect">
            <a:avLst/>
          </a:prstGeom>
          <a:noFill/>
          <a:ln>
            <a:noFill/>
          </a:ln>
        </p:spPr>
      </p:pic>
      <p:sp>
        <p:nvSpPr>
          <p:cNvPr id="36" name="Google Shape;36;p65"/>
          <p:cNvSpPr/>
          <p:nvPr/>
        </p:nvSpPr>
        <p:spPr>
          <a:xfrm>
            <a:off x="4267200" y="3874770"/>
            <a:ext cx="7924800" cy="2240280"/>
          </a:xfrm>
          <a:prstGeom prst="rect">
            <a:avLst/>
          </a:prstGeom>
          <a:solidFill>
            <a:srgbClr val="0052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 name="Google Shape;37;p65"/>
          <p:cNvSpPr txBox="1"/>
          <p:nvPr>
            <p:ph type="ctrTitle"/>
          </p:nvPr>
        </p:nvSpPr>
        <p:spPr>
          <a:xfrm>
            <a:off x="4343400" y="3962400"/>
            <a:ext cx="7645400" cy="2057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8" name="Google Shape;38;p65"/>
          <p:cNvPicPr preferRelativeResize="0"/>
          <p:nvPr/>
        </p:nvPicPr>
        <p:blipFill rotWithShape="1">
          <a:blip r:embed="rId3">
            <a:alphaModFix amt="20000"/>
          </a:blip>
          <a:srcRect b="0" l="0" r="0" t="-2"/>
          <a:stretch/>
        </p:blipFill>
        <p:spPr>
          <a:xfrm>
            <a:off x="0" y="0"/>
            <a:ext cx="12192000" cy="6858000"/>
          </a:xfrm>
          <a:prstGeom prst="rect">
            <a:avLst/>
          </a:prstGeom>
          <a:noFill/>
          <a:ln>
            <a:noFill/>
          </a:ln>
        </p:spPr>
      </p:pic>
      <p:pic>
        <p:nvPicPr>
          <p:cNvPr id="39" name="Google Shape;39;p65"/>
          <p:cNvPicPr preferRelativeResize="0"/>
          <p:nvPr/>
        </p:nvPicPr>
        <p:blipFill rotWithShape="1">
          <a:blip r:embed="rId4">
            <a:alphaModFix/>
          </a:blip>
          <a:srcRect b="0" l="0" r="0" t="0"/>
          <a:stretch/>
        </p:blipFill>
        <p:spPr>
          <a:xfrm>
            <a:off x="152400" y="126999"/>
            <a:ext cx="2136051" cy="559248"/>
          </a:xfrm>
          <a:prstGeom prst="rect">
            <a:avLst/>
          </a:prstGeom>
          <a:noFill/>
          <a:ln>
            <a:noFill/>
          </a:ln>
        </p:spPr>
      </p:pic>
      <p:pic>
        <p:nvPicPr>
          <p:cNvPr id="40" name="Google Shape;40;p65"/>
          <p:cNvPicPr preferRelativeResize="0"/>
          <p:nvPr/>
        </p:nvPicPr>
        <p:blipFill rotWithShape="1">
          <a:blip r:embed="rId5">
            <a:alphaModFix/>
          </a:blip>
          <a:srcRect b="11232" l="0" r="0" t="11232"/>
          <a:stretch/>
        </p:blipFill>
        <p:spPr>
          <a:xfrm>
            <a:off x="10173799" y="126999"/>
            <a:ext cx="1730336" cy="541867"/>
          </a:xfrm>
          <a:prstGeom prst="rect">
            <a:avLst/>
          </a:prstGeom>
          <a:noFill/>
          <a:ln>
            <a:noFill/>
          </a:ln>
        </p:spPr>
      </p:pic>
      <p:sp>
        <p:nvSpPr>
          <p:cNvPr id="41" name="Google Shape;41;p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3" name="Shape 223"/>
        <p:cNvGrpSpPr/>
        <p:nvPr/>
      </p:nvGrpSpPr>
      <p:grpSpPr>
        <a:xfrm>
          <a:off x="0" y="0"/>
          <a:ext cx="0" cy="0"/>
          <a:chOff x="0" y="0"/>
          <a:chExt cx="0" cy="0"/>
        </a:xfrm>
      </p:grpSpPr>
      <p:sp>
        <p:nvSpPr>
          <p:cNvPr id="224" name="Google Shape;224;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8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89"/>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9" name="Shape 229"/>
        <p:cNvGrpSpPr/>
        <p:nvPr/>
      </p:nvGrpSpPr>
      <p:grpSpPr>
        <a:xfrm>
          <a:off x="0" y="0"/>
          <a:ext cx="0" cy="0"/>
          <a:chOff x="0" y="0"/>
          <a:chExt cx="0" cy="0"/>
        </a:xfrm>
      </p:grpSpPr>
      <p:sp>
        <p:nvSpPr>
          <p:cNvPr id="230" name="Google Shape;230;p9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9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90"/>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9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hoto">
  <p:cSld name="Title - Photo">
    <p:spTree>
      <p:nvGrpSpPr>
        <p:cNvPr id="42" name="Shape 42"/>
        <p:cNvGrpSpPr/>
        <p:nvPr/>
      </p:nvGrpSpPr>
      <p:grpSpPr>
        <a:xfrm>
          <a:off x="0" y="0"/>
          <a:ext cx="0" cy="0"/>
          <a:chOff x="0" y="0"/>
          <a:chExt cx="0" cy="0"/>
        </a:xfrm>
      </p:grpSpPr>
      <p:sp>
        <p:nvSpPr>
          <p:cNvPr id="43" name="Google Shape;43;p66"/>
          <p:cNvSpPr/>
          <p:nvPr>
            <p:ph idx="2" type="pic"/>
          </p:nvPr>
        </p:nvSpPr>
        <p:spPr>
          <a:xfrm>
            <a:off x="6096000" y="0"/>
            <a:ext cx="6096000" cy="6858000"/>
          </a:xfrm>
          <a:prstGeom prst="rect">
            <a:avLst/>
          </a:prstGeom>
          <a:noFill/>
          <a:ln>
            <a:noFill/>
          </a:ln>
        </p:spPr>
      </p:sp>
      <p:sp>
        <p:nvSpPr>
          <p:cNvPr id="44" name="Google Shape;44;p66"/>
          <p:cNvSpPr txBox="1"/>
          <p:nvPr>
            <p:ph type="title"/>
          </p:nvPr>
        </p:nvSpPr>
        <p:spPr>
          <a:xfrm>
            <a:off x="508000" y="2209801"/>
            <a:ext cx="5283200" cy="2235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6"/>
          <p:cNvSpPr txBox="1"/>
          <p:nvPr>
            <p:ph idx="1" type="body"/>
          </p:nvPr>
        </p:nvSpPr>
        <p:spPr>
          <a:xfrm>
            <a:off x="508000" y="4445001"/>
            <a:ext cx="5283200" cy="812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5"/>
              </a:buClr>
              <a:buSzPts val="2800"/>
              <a:buNone/>
              <a:defRPr sz="2800">
                <a:solidFill>
                  <a:schemeClr val="accent5"/>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6" name="Google Shape;46;p66"/>
          <p:cNvPicPr preferRelativeResize="0"/>
          <p:nvPr/>
        </p:nvPicPr>
        <p:blipFill rotWithShape="1">
          <a:blip r:embed="rId2">
            <a:alphaModFix/>
          </a:blip>
          <a:srcRect b="11231" l="0" r="0" t="11232"/>
          <a:stretch/>
        </p:blipFill>
        <p:spPr>
          <a:xfrm>
            <a:off x="389467" y="245532"/>
            <a:ext cx="2730686" cy="855134"/>
          </a:xfrm>
          <a:prstGeom prst="rect">
            <a:avLst/>
          </a:prstGeom>
          <a:noFill/>
          <a:ln>
            <a:noFill/>
          </a:ln>
        </p:spPr>
      </p:pic>
      <p:sp>
        <p:nvSpPr>
          <p:cNvPr id="47" name="Google Shape;47;p6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6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1" name="Google Shape;51;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4" name="Shape 54"/>
        <p:cNvGrpSpPr/>
        <p:nvPr/>
      </p:nvGrpSpPr>
      <p:grpSpPr>
        <a:xfrm>
          <a:off x="0" y="0"/>
          <a:ext cx="0" cy="0"/>
          <a:chOff x="0" y="0"/>
          <a:chExt cx="0" cy="0"/>
        </a:xfrm>
      </p:grpSpPr>
      <p:sp>
        <p:nvSpPr>
          <p:cNvPr id="55" name="Google Shape;55;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6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63" name="Google Shape;63;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7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7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7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7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theme" Target="../theme/theme3.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1" name="Google Shape;12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2" name="Google Shape;12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26.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hyperlink" Target="https://health.wv.gov/rural-health-transformation-program"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hyperlink" Target="https://governor.wv.gov/rht" TargetMode="Externa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20" Type="http://schemas.openxmlformats.org/officeDocument/2006/relationships/image" Target="../media/image31.jpg"/><Relationship Id="rId11" Type="http://schemas.openxmlformats.org/officeDocument/2006/relationships/image" Target="../media/image19.jpg"/><Relationship Id="rId10" Type="http://schemas.openxmlformats.org/officeDocument/2006/relationships/image" Target="../media/image13.jpg"/><Relationship Id="rId21" Type="http://schemas.openxmlformats.org/officeDocument/2006/relationships/image" Target="../media/image28.png"/><Relationship Id="rId13" Type="http://schemas.openxmlformats.org/officeDocument/2006/relationships/image" Target="../media/image21.jpg"/><Relationship Id="rId12"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29.png"/><Relationship Id="rId9" Type="http://schemas.openxmlformats.org/officeDocument/2006/relationships/image" Target="../media/image35.jpg"/><Relationship Id="rId15" Type="http://schemas.openxmlformats.org/officeDocument/2006/relationships/image" Target="../media/image17.jpg"/><Relationship Id="rId14" Type="http://schemas.openxmlformats.org/officeDocument/2006/relationships/image" Target="../media/image27.jpg"/><Relationship Id="rId17" Type="http://schemas.openxmlformats.org/officeDocument/2006/relationships/image" Target="../media/image24.jpg"/><Relationship Id="rId16" Type="http://schemas.openxmlformats.org/officeDocument/2006/relationships/image" Target="../media/image34.jpg"/><Relationship Id="rId5" Type="http://schemas.openxmlformats.org/officeDocument/2006/relationships/image" Target="../media/image40.png"/><Relationship Id="rId19" Type="http://schemas.openxmlformats.org/officeDocument/2006/relationships/image" Target="../media/image41.jpg"/><Relationship Id="rId6" Type="http://schemas.openxmlformats.org/officeDocument/2006/relationships/image" Target="../media/image10.jpg"/><Relationship Id="rId18" Type="http://schemas.openxmlformats.org/officeDocument/2006/relationships/image" Target="../media/image20.png"/><Relationship Id="rId7" Type="http://schemas.openxmlformats.org/officeDocument/2006/relationships/image" Target="../media/image18.png"/><Relationship Id="rId8"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36.png"/><Relationship Id="rId4" Type="http://schemas.openxmlformats.org/officeDocument/2006/relationships/image" Target="../media/image26.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cxnSp>
        <p:nvCxnSpPr>
          <p:cNvPr id="240" name="Google Shape;240;p42"/>
          <p:cNvCxnSpPr/>
          <p:nvPr/>
        </p:nvCxnSpPr>
        <p:spPr>
          <a:xfrm>
            <a:off x="0" y="0"/>
            <a:ext cx="914400" cy="0"/>
          </a:xfrm>
          <a:prstGeom prst="straightConnector1">
            <a:avLst/>
          </a:prstGeom>
          <a:noFill/>
          <a:ln cap="flat" cmpd="sng" w="9525">
            <a:solidFill>
              <a:srgbClr val="FBFFFF"/>
            </a:solidFill>
            <a:prstDash val="solid"/>
            <a:round/>
            <a:headEnd len="sm" w="sm" type="none"/>
            <a:tailEnd len="sm" w="sm" type="none"/>
          </a:ln>
        </p:spPr>
      </p:cxnSp>
      <p:pic>
        <p:nvPicPr>
          <p:cNvPr id="241" name="Google Shape;241;p42"/>
          <p:cNvPicPr preferRelativeResize="0"/>
          <p:nvPr/>
        </p:nvPicPr>
        <p:blipFill rotWithShape="1">
          <a:blip r:embed="rId3">
            <a:alphaModFix amt="20000"/>
          </a:blip>
          <a:srcRect b="0" l="0" r="0" t="-2"/>
          <a:stretch/>
        </p:blipFill>
        <p:spPr>
          <a:xfrm>
            <a:off x="0" y="0"/>
            <a:ext cx="12192000" cy="6858000"/>
          </a:xfrm>
          <a:prstGeom prst="rect">
            <a:avLst/>
          </a:prstGeom>
          <a:noFill/>
          <a:ln>
            <a:noFill/>
          </a:ln>
        </p:spPr>
      </p:pic>
      <p:sp>
        <p:nvSpPr>
          <p:cNvPr id="242" name="Google Shape;242;p42"/>
          <p:cNvSpPr txBox="1"/>
          <p:nvPr>
            <p:ph type="ctrTitle"/>
          </p:nvPr>
        </p:nvSpPr>
        <p:spPr>
          <a:xfrm>
            <a:off x="1284513" y="4445002"/>
            <a:ext cx="9416143" cy="142239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b="0" lang="en-US" sz="3600"/>
              <a:t>West Virginia (WV) Rural Health Transformation Program (RHTP)</a:t>
            </a:r>
            <a:endParaRPr b="0" sz="3600"/>
          </a:p>
          <a:p>
            <a:pPr indent="0" lvl="0" marL="0" rtl="0" algn="ctr">
              <a:lnSpc>
                <a:spcPct val="90000"/>
              </a:lnSpc>
              <a:spcBef>
                <a:spcPts val="0"/>
              </a:spcBef>
              <a:spcAft>
                <a:spcPts val="0"/>
              </a:spcAft>
              <a:buClr>
                <a:schemeClr val="lt1"/>
              </a:buClr>
              <a:buSzPct val="100000"/>
              <a:buFont typeface="Arial"/>
              <a:buNone/>
            </a:pPr>
            <a:r>
              <a:rPr b="0" lang="en-US" sz="3600"/>
              <a:t>Webinar #2</a:t>
            </a:r>
            <a:br>
              <a:rPr b="0" lang="en-US"/>
            </a:br>
            <a:r>
              <a:rPr lang="en-US" sz="2200"/>
              <a:t>July 9</a:t>
            </a:r>
            <a:r>
              <a:rPr lang="en-US" sz="2200">
                <a:solidFill>
                  <a:schemeClr val="lt1"/>
                </a:solidFill>
              </a:rPr>
              <a:t>, 2026</a:t>
            </a:r>
            <a:endParaRPr>
              <a:solidFill>
                <a:schemeClr val="lt1"/>
              </a:solidFill>
            </a:endParaRPr>
          </a:p>
        </p:txBody>
      </p:sp>
      <p:sp>
        <p:nvSpPr>
          <p:cNvPr id="243" name="Google Shape;243;p42"/>
          <p:cNvSpPr txBox="1"/>
          <p:nvPr/>
        </p:nvSpPr>
        <p:spPr>
          <a:xfrm>
            <a:off x="9347200" y="6492875"/>
            <a:ext cx="26416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3e54f2cec9f_0_409"/>
          <p:cNvSpPr txBox="1"/>
          <p:nvPr>
            <p:ph type="ctrTitle"/>
          </p:nvPr>
        </p:nvSpPr>
        <p:spPr>
          <a:xfrm>
            <a:off x="4343400" y="3962400"/>
            <a:ext cx="7645500" cy="2057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1100"/>
              <a:buFont typeface="Arial"/>
              <a:buNone/>
            </a:pPr>
            <a:r>
              <a:rPr lang="en-US"/>
              <a:t>Program Progress and Key Milestones</a:t>
            </a:r>
            <a:endParaRPr/>
          </a:p>
        </p:txBody>
      </p:sp>
      <p:sp>
        <p:nvSpPr>
          <p:cNvPr id="640" name="Google Shape;640;g3e54f2cec9f_0_409"/>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cxnSp>
        <p:nvCxnSpPr>
          <p:cNvPr id="645" name="Google Shape;645;p48"/>
          <p:cNvCxnSpPr/>
          <p:nvPr/>
        </p:nvCxnSpPr>
        <p:spPr>
          <a:xfrm>
            <a:off x="0" y="0"/>
            <a:ext cx="914400" cy="0"/>
          </a:xfrm>
          <a:prstGeom prst="straightConnector1">
            <a:avLst/>
          </a:prstGeom>
          <a:noFill/>
          <a:ln cap="flat" cmpd="sng" w="9525">
            <a:solidFill>
              <a:srgbClr val="FBFFFF"/>
            </a:solidFill>
            <a:prstDash val="solid"/>
            <a:round/>
            <a:headEnd len="sm" w="sm" type="none"/>
            <a:tailEnd len="sm" w="sm" type="none"/>
          </a:ln>
        </p:spPr>
      </p:cxnSp>
      <p:sp>
        <p:nvSpPr>
          <p:cNvPr id="646" name="Google Shape;646;p48"/>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Our Progress Thus Far</a:t>
            </a:r>
            <a:endParaRPr sz="2800"/>
          </a:p>
        </p:txBody>
      </p:sp>
      <p:sp>
        <p:nvSpPr>
          <p:cNvPr id="647" name="Google Shape;647;p48"/>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648" name="Google Shape;648;p48"/>
          <p:cNvSpPr txBox="1"/>
          <p:nvPr/>
        </p:nvSpPr>
        <p:spPr>
          <a:xfrm>
            <a:off x="9347400" y="643592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649" name="Google Shape;649;p48"/>
          <p:cNvSpPr txBox="1"/>
          <p:nvPr/>
        </p:nvSpPr>
        <p:spPr>
          <a:xfrm>
            <a:off x="6368065" y="5295447"/>
            <a:ext cx="3221100" cy="909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0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p:txBody>
      </p:sp>
      <p:grpSp>
        <p:nvGrpSpPr>
          <p:cNvPr id="650" name="Google Shape;650;p48"/>
          <p:cNvGrpSpPr/>
          <p:nvPr/>
        </p:nvGrpSpPr>
        <p:grpSpPr>
          <a:xfrm>
            <a:off x="172302" y="1677498"/>
            <a:ext cx="3081213" cy="1254978"/>
            <a:chOff x="3435870" y="2088846"/>
            <a:chExt cx="2581662" cy="1124129"/>
          </a:xfrm>
        </p:grpSpPr>
        <p:sp>
          <p:nvSpPr>
            <p:cNvPr id="651" name="Google Shape;651;p48"/>
            <p:cNvSpPr/>
            <p:nvPr/>
          </p:nvSpPr>
          <p:spPr>
            <a:xfrm>
              <a:off x="3485717" y="3079475"/>
              <a:ext cx="1294800" cy="133500"/>
            </a:xfrm>
            <a:prstGeom prst="rect">
              <a:avLst/>
            </a:prstGeom>
            <a:solidFill>
              <a:srgbClr val="C1D2ED"/>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576"/>
                <a:buFont typeface="Arial"/>
                <a:buNone/>
              </a:pPr>
              <a:r>
                <a:t/>
              </a:r>
              <a:endParaRPr b="0" i="0" sz="1576" u="none" cap="none" strike="noStrike">
                <a:solidFill>
                  <a:srgbClr val="000000"/>
                </a:solidFill>
                <a:latin typeface="Arial"/>
                <a:ea typeface="Arial"/>
                <a:cs typeface="Arial"/>
                <a:sym typeface="Arial"/>
              </a:endParaRPr>
            </a:p>
          </p:txBody>
        </p:sp>
        <p:sp>
          <p:nvSpPr>
            <p:cNvPr id="652" name="Google Shape;652;p48"/>
            <p:cNvSpPr txBox="1"/>
            <p:nvPr/>
          </p:nvSpPr>
          <p:spPr>
            <a:xfrm>
              <a:off x="3490032" y="2088846"/>
              <a:ext cx="2527500" cy="925800"/>
            </a:xfrm>
            <a:prstGeom prst="rect">
              <a:avLst/>
            </a:prstGeom>
            <a:noFill/>
            <a:ln>
              <a:noFill/>
            </a:ln>
          </p:spPr>
          <p:txBody>
            <a:bodyPr anchorCtr="0" anchor="t"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238"/>
                <a:buFont typeface="Arial"/>
                <a:buNone/>
              </a:pPr>
              <a:r>
                <a:rPr b="1" i="0" lang="en-US" sz="1238" u="none" cap="none" strike="noStrike">
                  <a:solidFill>
                    <a:schemeClr val="dk1"/>
                  </a:solidFill>
                  <a:latin typeface="Arial"/>
                  <a:ea typeface="Arial"/>
                  <a:cs typeface="Arial"/>
                  <a:sym typeface="Arial"/>
                </a:rPr>
                <a:t>March 30: </a:t>
              </a:r>
              <a:r>
                <a:rPr b="0" i="0" lang="en-US" sz="1238" u="none" cap="none" strike="noStrike">
                  <a:solidFill>
                    <a:schemeClr val="dk1"/>
                  </a:solidFill>
                  <a:latin typeface="Arial"/>
                  <a:ea typeface="Arial"/>
                  <a:cs typeface="Arial"/>
                  <a:sym typeface="Arial"/>
                </a:rPr>
                <a:t>Received legislative approval on bill requiring doctors to complete continuing nutrition </a:t>
              </a:r>
              <a:r>
                <a:rPr b="0" i="0" lang="en-US" sz="1238" u="none" cap="none" strike="noStrike">
                  <a:solidFill>
                    <a:schemeClr val="dk1"/>
                  </a:solidFill>
                  <a:latin typeface="Arial"/>
                  <a:ea typeface="Arial"/>
                  <a:cs typeface="Arial"/>
                  <a:sym typeface="Arial"/>
                  <a:extLst>
                    <a:ext uri="http://customooxmlschemas.google.com/">
                      <go:slidesCustomData xmlns:go="http://customooxmlschemas.google.com/" textRoundtripDataId="6"/>
                    </a:ext>
                  </a:extLst>
                </a:rPr>
                <a:t>education</a:t>
              </a:r>
              <a:r>
                <a:rPr b="0" i="0" lang="en-US" sz="1238" u="none" cap="none" strike="noStrike">
                  <a:solidFill>
                    <a:schemeClr val="dk1"/>
                  </a:solidFill>
                  <a:latin typeface="Arial"/>
                  <a:ea typeface="Arial"/>
                  <a:cs typeface="Arial"/>
                  <a:sym typeface="Arial"/>
                </a:rPr>
                <a:t>.</a:t>
              </a:r>
              <a:endParaRPr b="0" i="0" sz="1238" u="none" cap="none" strike="noStrike">
                <a:solidFill>
                  <a:schemeClr val="dk1"/>
                </a:solidFill>
                <a:latin typeface="Arial"/>
                <a:ea typeface="Arial"/>
                <a:cs typeface="Arial"/>
                <a:sym typeface="Arial"/>
              </a:endParaRPr>
            </a:p>
            <a:p>
              <a:pPr indent="0" lvl="0" marL="0" marR="0" rtl="0" algn="l">
                <a:lnSpc>
                  <a:spcPct val="100000"/>
                </a:lnSpc>
                <a:spcBef>
                  <a:spcPts val="2364"/>
                </a:spcBef>
                <a:spcAft>
                  <a:spcPts val="0"/>
                </a:spcAft>
                <a:buClr>
                  <a:srgbClr val="000000"/>
                </a:buClr>
                <a:buSzPts val="1238"/>
                <a:buFont typeface="Arial"/>
                <a:buNone/>
              </a:pPr>
              <a:r>
                <a:t/>
              </a:r>
              <a:endParaRPr b="0" i="0" sz="1238" u="none" cap="none" strike="noStrike">
                <a:solidFill>
                  <a:schemeClr val="dk1"/>
                </a:solidFill>
                <a:latin typeface="Arial"/>
                <a:ea typeface="Arial"/>
                <a:cs typeface="Arial"/>
                <a:sym typeface="Arial"/>
              </a:endParaRPr>
            </a:p>
            <a:p>
              <a:pPr indent="0" lvl="0" marL="0" marR="0" rtl="0" algn="l">
                <a:lnSpc>
                  <a:spcPct val="100000"/>
                </a:lnSpc>
                <a:spcBef>
                  <a:spcPts val="2364"/>
                </a:spcBef>
                <a:spcAft>
                  <a:spcPts val="0"/>
                </a:spcAft>
                <a:buClr>
                  <a:schemeClr val="dk1"/>
                </a:buClr>
                <a:buSzPts val="1100"/>
                <a:buFont typeface="Arial"/>
                <a:buNone/>
              </a:pPr>
              <a:r>
                <a:t/>
              </a:r>
              <a:endParaRPr b="0" i="0" sz="1238" u="none" cap="none" strike="noStrike">
                <a:solidFill>
                  <a:schemeClr val="dk1"/>
                </a:solidFill>
                <a:latin typeface="Arial"/>
                <a:ea typeface="Arial"/>
                <a:cs typeface="Arial"/>
                <a:sym typeface="Arial"/>
              </a:endParaRPr>
            </a:p>
            <a:p>
              <a:pPr indent="0" lvl="0" marL="0" marR="0" rtl="0" algn="l">
                <a:lnSpc>
                  <a:spcPct val="100000"/>
                </a:lnSpc>
                <a:spcBef>
                  <a:spcPts val="2364"/>
                </a:spcBef>
                <a:spcAft>
                  <a:spcPts val="0"/>
                </a:spcAft>
                <a:buClr>
                  <a:srgbClr val="000000"/>
                </a:buClr>
                <a:buSzPts val="1238"/>
                <a:buFont typeface="Arial"/>
                <a:buNone/>
              </a:pPr>
              <a:r>
                <a:t/>
              </a:r>
              <a:endParaRPr b="1" i="0" sz="1238"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2364"/>
                </a:spcAft>
                <a:buClr>
                  <a:srgbClr val="000000"/>
                </a:buClr>
                <a:buSzPts val="1238"/>
                <a:buFont typeface="Arial"/>
                <a:buNone/>
              </a:pPr>
              <a:r>
                <a:t/>
              </a:r>
              <a:endParaRPr b="0" i="0" sz="1238" u="none" cap="none" strike="noStrike">
                <a:solidFill>
                  <a:srgbClr val="000000"/>
                </a:solidFill>
                <a:latin typeface="Arial"/>
                <a:ea typeface="Arial"/>
                <a:cs typeface="Arial"/>
                <a:sym typeface="Arial"/>
              </a:endParaRPr>
            </a:p>
          </p:txBody>
        </p:sp>
        <p:grpSp>
          <p:nvGrpSpPr>
            <p:cNvPr id="653" name="Google Shape;653;p48"/>
            <p:cNvGrpSpPr/>
            <p:nvPr/>
          </p:nvGrpSpPr>
          <p:grpSpPr>
            <a:xfrm>
              <a:off x="3435870" y="2800065"/>
              <a:ext cx="92400" cy="411825"/>
              <a:chOff x="845575" y="2563700"/>
              <a:chExt cx="92400" cy="411825"/>
            </a:xfrm>
          </p:grpSpPr>
          <p:sp>
            <p:nvSpPr>
              <p:cNvPr id="654" name="Google Shape;654;p48"/>
              <p:cNvSpPr/>
              <p:nvPr/>
            </p:nvSpPr>
            <p:spPr>
              <a:xfrm>
                <a:off x="845575" y="2563700"/>
                <a:ext cx="92400" cy="924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55" name="Google Shape;655;p4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656" name="Google Shape;656;p48"/>
          <p:cNvGrpSpPr/>
          <p:nvPr/>
        </p:nvGrpSpPr>
        <p:grpSpPr>
          <a:xfrm>
            <a:off x="1727505" y="2783429"/>
            <a:ext cx="1595144" cy="1526155"/>
            <a:chOff x="2149285" y="3079467"/>
            <a:chExt cx="1336526" cy="1367032"/>
          </a:xfrm>
        </p:grpSpPr>
        <p:sp>
          <p:nvSpPr>
            <p:cNvPr id="657" name="Google Shape;657;p48"/>
            <p:cNvSpPr/>
            <p:nvPr/>
          </p:nvSpPr>
          <p:spPr>
            <a:xfrm>
              <a:off x="2191011" y="3079475"/>
              <a:ext cx="1294800" cy="133500"/>
            </a:xfrm>
            <a:prstGeom prst="rect">
              <a:avLst/>
            </a:prstGeom>
            <a:solidFill>
              <a:schemeClr val="accent1"/>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48"/>
            <p:cNvSpPr txBox="1"/>
            <p:nvPr/>
          </p:nvSpPr>
          <p:spPr>
            <a:xfrm>
              <a:off x="2149285" y="3398899"/>
              <a:ext cx="1317900" cy="1047600"/>
            </a:xfrm>
            <a:prstGeom prst="rect">
              <a:avLst/>
            </a:prstGeom>
            <a:noFill/>
            <a:ln>
              <a:noFill/>
            </a:ln>
          </p:spPr>
          <p:txBody>
            <a:bodyPr anchorCtr="0" anchor="t" bIns="137250" lIns="137250" spcFirstLastPara="1" rIns="137250" wrap="square" tIns="137250">
              <a:noAutofit/>
            </a:bodyPr>
            <a:lstStyle/>
            <a:p>
              <a:pPr indent="0" lvl="0" marL="0" marR="0" rtl="0" algn="l">
                <a:lnSpc>
                  <a:spcPct val="100000"/>
                </a:lnSpc>
                <a:spcBef>
                  <a:spcPts val="0"/>
                </a:spcBef>
                <a:spcAft>
                  <a:spcPts val="0"/>
                </a:spcAft>
                <a:buClr>
                  <a:schemeClr val="dk1"/>
                </a:buClr>
                <a:buSzPts val="1100"/>
                <a:buFont typeface="Arial"/>
                <a:buNone/>
              </a:pPr>
              <a:r>
                <a:rPr b="1" i="0" lang="en-US" sz="1238" u="none" cap="none" strike="noStrike">
                  <a:solidFill>
                    <a:schemeClr val="dk1"/>
                  </a:solidFill>
                  <a:latin typeface="Arial"/>
                  <a:ea typeface="Arial"/>
                  <a:cs typeface="Arial"/>
                  <a:sym typeface="Arial"/>
                </a:rPr>
                <a:t>April 13: </a:t>
              </a:r>
              <a:r>
                <a:rPr b="0" i="0" lang="en-US" sz="1238" u="none" cap="none" strike="noStrike">
                  <a:solidFill>
                    <a:schemeClr val="dk1"/>
                  </a:solidFill>
                  <a:latin typeface="Arial"/>
                  <a:ea typeface="Arial"/>
                  <a:cs typeface="Arial"/>
                  <a:sym typeface="Arial"/>
                </a:rPr>
                <a:t>Held first Advisory Panel</a:t>
              </a:r>
              <a:endParaRPr b="0" i="0" sz="1238" u="none" cap="none" strike="noStrike">
                <a:solidFill>
                  <a:schemeClr val="dk1"/>
                </a:solidFill>
                <a:latin typeface="Arial"/>
                <a:ea typeface="Arial"/>
                <a:cs typeface="Arial"/>
                <a:sym typeface="Arial"/>
              </a:endParaRPr>
            </a:p>
            <a:p>
              <a:pPr indent="0" lvl="0" marL="0" marR="0" rtl="0" algn="l">
                <a:lnSpc>
                  <a:spcPct val="100000"/>
                </a:lnSpc>
                <a:spcBef>
                  <a:spcPts val="2364"/>
                </a:spcBef>
                <a:spcAft>
                  <a:spcPts val="0"/>
                </a:spcAft>
                <a:buClr>
                  <a:srgbClr val="000000"/>
                </a:buClr>
                <a:buSzPts val="1238"/>
                <a:buFont typeface="Arial"/>
                <a:buNone/>
              </a:pPr>
              <a:r>
                <a:t/>
              </a:r>
              <a:endParaRPr b="1" i="0" sz="1238"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2364"/>
                </a:spcAft>
                <a:buClr>
                  <a:srgbClr val="000000"/>
                </a:buClr>
                <a:buSzPts val="1238"/>
                <a:buFont typeface="Arial"/>
                <a:buNone/>
              </a:pPr>
              <a:r>
                <a:t/>
              </a:r>
              <a:endParaRPr b="1" i="0" sz="1238" u="none" cap="none" strike="noStrike">
                <a:solidFill>
                  <a:srgbClr val="000000"/>
                </a:solidFill>
                <a:latin typeface="Roboto"/>
                <a:ea typeface="Roboto"/>
                <a:cs typeface="Roboto"/>
                <a:sym typeface="Roboto"/>
              </a:endParaRPr>
            </a:p>
          </p:txBody>
        </p:sp>
        <p:grpSp>
          <p:nvGrpSpPr>
            <p:cNvPr id="659" name="Google Shape;659;p48"/>
            <p:cNvGrpSpPr/>
            <p:nvPr/>
          </p:nvGrpSpPr>
          <p:grpSpPr>
            <a:xfrm rot="10800000">
              <a:off x="2149293" y="3079467"/>
              <a:ext cx="92400" cy="411825"/>
              <a:chOff x="2072481" y="2563700"/>
              <a:chExt cx="92400" cy="411825"/>
            </a:xfrm>
          </p:grpSpPr>
          <p:cxnSp>
            <p:nvCxnSpPr>
              <p:cNvPr id="660" name="Google Shape;660;p48"/>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61" name="Google Shape;661;p48"/>
              <p:cNvSpPr/>
              <p:nvPr/>
            </p:nvSpPr>
            <p:spPr>
              <a:xfrm>
                <a:off x="2072481" y="2563700"/>
                <a:ext cx="92400" cy="924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62" name="Google Shape;662;p48"/>
          <p:cNvGrpSpPr/>
          <p:nvPr/>
        </p:nvGrpSpPr>
        <p:grpSpPr>
          <a:xfrm>
            <a:off x="3263034" y="1747143"/>
            <a:ext cx="2116434" cy="1185333"/>
            <a:chOff x="3435863" y="2151229"/>
            <a:chExt cx="1773300" cy="1061746"/>
          </a:xfrm>
        </p:grpSpPr>
        <p:sp>
          <p:nvSpPr>
            <p:cNvPr id="663" name="Google Shape;663;p48"/>
            <p:cNvSpPr/>
            <p:nvPr/>
          </p:nvSpPr>
          <p:spPr>
            <a:xfrm>
              <a:off x="3485717" y="3079475"/>
              <a:ext cx="1294800" cy="133500"/>
            </a:xfrm>
            <a:prstGeom prst="rect">
              <a:avLst/>
            </a:prstGeom>
            <a:solidFill>
              <a:srgbClr val="C1D2ED"/>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48"/>
            <p:cNvSpPr txBox="1"/>
            <p:nvPr/>
          </p:nvSpPr>
          <p:spPr>
            <a:xfrm>
              <a:off x="3435863" y="2151229"/>
              <a:ext cx="1773300" cy="413400"/>
            </a:xfrm>
            <a:prstGeom prst="rect">
              <a:avLst/>
            </a:prstGeom>
            <a:noFill/>
            <a:ln>
              <a:noFill/>
            </a:ln>
          </p:spPr>
          <p:txBody>
            <a:bodyPr anchorCtr="0" anchor="t" bIns="137250" lIns="137250" spcFirstLastPara="1" rIns="137250" wrap="square" tIns="137250">
              <a:noAutofit/>
            </a:bodyPr>
            <a:lstStyle/>
            <a:p>
              <a:pPr indent="0" lvl="0" marL="0" marR="0" rtl="0" algn="l">
                <a:lnSpc>
                  <a:spcPct val="100000"/>
                </a:lnSpc>
                <a:spcBef>
                  <a:spcPts val="0"/>
                </a:spcBef>
                <a:spcAft>
                  <a:spcPts val="0"/>
                </a:spcAft>
                <a:buClr>
                  <a:schemeClr val="dk1"/>
                </a:buClr>
                <a:buSzPts val="1100"/>
                <a:buFont typeface="Arial"/>
                <a:buNone/>
              </a:pPr>
              <a:r>
                <a:rPr b="1" i="0" lang="en-US" sz="1238" u="none" cap="none" strike="noStrike">
                  <a:solidFill>
                    <a:schemeClr val="dk1"/>
                  </a:solidFill>
                  <a:latin typeface="Arial"/>
                  <a:ea typeface="Arial"/>
                  <a:cs typeface="Arial"/>
                  <a:sym typeface="Arial"/>
                </a:rPr>
                <a:t>May 13: </a:t>
              </a:r>
              <a:r>
                <a:rPr b="0" i="0" lang="en-US" sz="1238" u="none" cap="none" strike="noStrike">
                  <a:solidFill>
                    <a:schemeClr val="dk1"/>
                  </a:solidFill>
                  <a:latin typeface="Arial"/>
                  <a:ea typeface="Arial"/>
                  <a:cs typeface="Arial"/>
                  <a:sym typeface="Arial"/>
                  <a:extLst>
                    <a:ext uri="http://customooxmlschemas.google.com/">
                      <go:slidesCustomData xmlns:go="http://customooxmlschemas.google.com/" textRoundtripDataId="7"/>
                    </a:ext>
                  </a:extLst>
                </a:rPr>
                <a:t>Released first six (6) </a:t>
              </a:r>
              <a:r>
                <a:rPr b="0" i="0" lang="en-US" sz="1238" u="none" cap="none" strike="noStrike">
                  <a:solidFill>
                    <a:schemeClr val="dk1"/>
                  </a:solidFill>
                  <a:latin typeface="Arial"/>
                  <a:ea typeface="Arial"/>
                  <a:cs typeface="Arial"/>
                  <a:sym typeface="Arial"/>
                </a:rPr>
                <a:t>funding opportunities totaling ~$29M</a:t>
              </a:r>
              <a:endParaRPr b="1" i="0" sz="1238" u="none" cap="none" strike="noStrike">
                <a:solidFill>
                  <a:schemeClr val="dk1"/>
                </a:solidFill>
                <a:latin typeface="Arial"/>
                <a:ea typeface="Arial"/>
                <a:cs typeface="Arial"/>
                <a:sym typeface="Arial"/>
              </a:endParaRPr>
            </a:p>
            <a:p>
              <a:pPr indent="0" lvl="0" marL="0" marR="0" rtl="0" algn="l">
                <a:lnSpc>
                  <a:spcPct val="100000"/>
                </a:lnSpc>
                <a:spcBef>
                  <a:spcPts val="2364"/>
                </a:spcBef>
                <a:spcAft>
                  <a:spcPts val="2364"/>
                </a:spcAft>
                <a:buClr>
                  <a:srgbClr val="000000"/>
                </a:buClr>
                <a:buSzPts val="1238"/>
                <a:buFont typeface="Arial"/>
                <a:buNone/>
              </a:pPr>
              <a:r>
                <a:t/>
              </a:r>
              <a:endParaRPr b="1" i="0" sz="1238" u="none" cap="none" strike="noStrike">
                <a:solidFill>
                  <a:srgbClr val="000000"/>
                </a:solidFill>
                <a:latin typeface="Roboto"/>
                <a:ea typeface="Roboto"/>
                <a:cs typeface="Roboto"/>
                <a:sym typeface="Roboto"/>
              </a:endParaRPr>
            </a:p>
          </p:txBody>
        </p:sp>
        <p:grpSp>
          <p:nvGrpSpPr>
            <p:cNvPr id="665" name="Google Shape;665;p48"/>
            <p:cNvGrpSpPr/>
            <p:nvPr/>
          </p:nvGrpSpPr>
          <p:grpSpPr>
            <a:xfrm>
              <a:off x="3435870" y="2800065"/>
              <a:ext cx="92400" cy="411825"/>
              <a:chOff x="845575" y="2563700"/>
              <a:chExt cx="92400" cy="411825"/>
            </a:xfrm>
          </p:grpSpPr>
          <p:sp>
            <p:nvSpPr>
              <p:cNvPr id="666" name="Google Shape;666;p48"/>
              <p:cNvSpPr/>
              <p:nvPr/>
            </p:nvSpPr>
            <p:spPr>
              <a:xfrm>
                <a:off x="845575" y="2563700"/>
                <a:ext cx="92400" cy="924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67" name="Google Shape;667;p4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668" name="Google Shape;668;p48"/>
          <p:cNvGrpSpPr/>
          <p:nvPr/>
        </p:nvGrpSpPr>
        <p:grpSpPr>
          <a:xfrm>
            <a:off x="4429469" y="2362690"/>
            <a:ext cx="2116352" cy="1947228"/>
            <a:chOff x="4413187" y="2702596"/>
            <a:chExt cx="1773232" cy="1744203"/>
          </a:xfrm>
        </p:grpSpPr>
        <p:sp>
          <p:nvSpPr>
            <p:cNvPr id="669" name="Google Shape;669;p48"/>
            <p:cNvSpPr/>
            <p:nvPr/>
          </p:nvSpPr>
          <p:spPr>
            <a:xfrm>
              <a:off x="4780421" y="3079475"/>
              <a:ext cx="1294800" cy="133500"/>
            </a:xfrm>
            <a:prstGeom prst="rect">
              <a:avLst/>
            </a:prstGeom>
            <a:solidFill>
              <a:schemeClr val="accent1"/>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0" name="Google Shape;670;p48"/>
            <p:cNvGrpSpPr/>
            <p:nvPr/>
          </p:nvGrpSpPr>
          <p:grpSpPr>
            <a:xfrm rot="10800000">
              <a:off x="4737413" y="3079467"/>
              <a:ext cx="92400" cy="411825"/>
              <a:chOff x="2070100" y="2563700"/>
              <a:chExt cx="92400" cy="411825"/>
            </a:xfrm>
          </p:grpSpPr>
          <p:cxnSp>
            <p:nvCxnSpPr>
              <p:cNvPr id="671" name="Google Shape;671;p4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72" name="Google Shape;672;p48"/>
              <p:cNvSpPr/>
              <p:nvPr/>
            </p:nvSpPr>
            <p:spPr>
              <a:xfrm>
                <a:off x="2070100" y="2563700"/>
                <a:ext cx="92400" cy="924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3" name="Google Shape;673;p48"/>
            <p:cNvSpPr txBox="1"/>
            <p:nvPr/>
          </p:nvSpPr>
          <p:spPr>
            <a:xfrm>
              <a:off x="4413187" y="2702596"/>
              <a:ext cx="745800" cy="371400"/>
            </a:xfrm>
            <a:prstGeom prst="rect">
              <a:avLst/>
            </a:prstGeom>
            <a:noFill/>
            <a:ln>
              <a:noFill/>
            </a:ln>
          </p:spPr>
          <p:txBody>
            <a:bodyPr anchorCtr="0" anchor="t" bIns="137250" lIns="137250" spcFirstLastPara="1" rIns="137250" wrap="square" tIns="137250">
              <a:noAutofit/>
            </a:bodyPr>
            <a:lstStyle/>
            <a:p>
              <a:pPr indent="0" lvl="0" marL="0" marR="0" rtl="0" algn="ctr">
                <a:lnSpc>
                  <a:spcPct val="115000"/>
                </a:lnSpc>
                <a:spcBef>
                  <a:spcPts val="0"/>
                </a:spcBef>
                <a:spcAft>
                  <a:spcPts val="2364"/>
                </a:spcAft>
                <a:buClr>
                  <a:srgbClr val="000000"/>
                </a:buClr>
                <a:buSzPts val="1801"/>
                <a:buFont typeface="Arial"/>
                <a:buNone/>
              </a:pPr>
              <a:r>
                <a:t/>
              </a:r>
              <a:endParaRPr b="1" i="0" sz="1801" u="none" cap="none" strike="noStrike">
                <a:solidFill>
                  <a:srgbClr val="000000"/>
                </a:solidFill>
                <a:latin typeface="Roboto"/>
                <a:ea typeface="Roboto"/>
                <a:cs typeface="Roboto"/>
                <a:sym typeface="Roboto"/>
              </a:endParaRPr>
            </a:p>
          </p:txBody>
        </p:sp>
        <p:sp>
          <p:nvSpPr>
            <p:cNvPr id="674" name="Google Shape;674;p48"/>
            <p:cNvSpPr txBox="1"/>
            <p:nvPr/>
          </p:nvSpPr>
          <p:spPr>
            <a:xfrm>
              <a:off x="4737419" y="3398899"/>
              <a:ext cx="1449000" cy="1047900"/>
            </a:xfrm>
            <a:prstGeom prst="rect">
              <a:avLst/>
            </a:prstGeom>
            <a:noFill/>
            <a:ln>
              <a:noFill/>
            </a:ln>
          </p:spPr>
          <p:txBody>
            <a:bodyPr anchorCtr="0" anchor="t" bIns="137250" lIns="137250" spcFirstLastPara="1" rIns="137250" wrap="square" tIns="137250">
              <a:noAutofit/>
            </a:bodyPr>
            <a:lstStyle/>
            <a:p>
              <a:pPr indent="0" lvl="0" marL="0" marR="0" rtl="0" algn="l">
                <a:lnSpc>
                  <a:spcPct val="100000"/>
                </a:lnSpc>
                <a:spcBef>
                  <a:spcPts val="0"/>
                </a:spcBef>
                <a:spcAft>
                  <a:spcPts val="0"/>
                </a:spcAft>
                <a:buClr>
                  <a:schemeClr val="dk1"/>
                </a:buClr>
                <a:buSzPts val="1100"/>
                <a:buFont typeface="Arial"/>
                <a:buNone/>
              </a:pPr>
              <a:r>
                <a:rPr b="1" i="0" lang="en-US" sz="1238" u="none" cap="none" strike="noStrike">
                  <a:solidFill>
                    <a:schemeClr val="dk1"/>
                  </a:solidFill>
                  <a:latin typeface="Arial"/>
                  <a:ea typeface="Arial"/>
                  <a:cs typeface="Arial"/>
                  <a:sym typeface="Arial"/>
                </a:rPr>
                <a:t>May 19-20: </a:t>
              </a:r>
              <a:r>
                <a:rPr b="0" i="0" lang="en-US" sz="1238" u="none" cap="none" strike="noStrike">
                  <a:solidFill>
                    <a:schemeClr val="dk1"/>
                  </a:solidFill>
                  <a:latin typeface="Arial"/>
                  <a:ea typeface="Arial"/>
                  <a:cs typeface="Arial"/>
                  <a:sym typeface="Arial"/>
                </a:rPr>
                <a:t>Hosted CMS Site Visit</a:t>
              </a:r>
              <a:endParaRPr b="0" i="0" sz="1238" u="none" cap="none" strike="noStrike">
                <a:solidFill>
                  <a:schemeClr val="dk1"/>
                </a:solidFill>
                <a:latin typeface="Arial"/>
                <a:ea typeface="Arial"/>
                <a:cs typeface="Arial"/>
                <a:sym typeface="Arial"/>
              </a:endParaRPr>
            </a:p>
            <a:p>
              <a:pPr indent="0" lvl="0" marL="0" marR="0" rtl="0" algn="l">
                <a:lnSpc>
                  <a:spcPct val="100000"/>
                </a:lnSpc>
                <a:spcBef>
                  <a:spcPts val="2364"/>
                </a:spcBef>
                <a:spcAft>
                  <a:spcPts val="2364"/>
                </a:spcAft>
                <a:buClr>
                  <a:srgbClr val="000000"/>
                </a:buClr>
                <a:buSzPts val="1238"/>
                <a:buFont typeface="Arial"/>
                <a:buNone/>
              </a:pPr>
              <a:r>
                <a:t/>
              </a:r>
              <a:endParaRPr b="1" i="0" sz="1238" u="none" cap="none" strike="noStrike">
                <a:solidFill>
                  <a:srgbClr val="000000"/>
                </a:solidFill>
                <a:latin typeface="Roboto"/>
                <a:ea typeface="Roboto"/>
                <a:cs typeface="Roboto"/>
                <a:sym typeface="Roboto"/>
              </a:endParaRPr>
            </a:p>
          </p:txBody>
        </p:sp>
      </p:grpSp>
      <p:grpSp>
        <p:nvGrpSpPr>
          <p:cNvPr id="675" name="Google Shape;675;p48"/>
          <p:cNvGrpSpPr/>
          <p:nvPr/>
        </p:nvGrpSpPr>
        <p:grpSpPr>
          <a:xfrm>
            <a:off x="6297555" y="1924206"/>
            <a:ext cx="2008661" cy="1007946"/>
            <a:chOff x="5978535" y="2295827"/>
            <a:chExt cx="1683000" cy="917148"/>
          </a:xfrm>
        </p:grpSpPr>
        <p:sp>
          <p:nvSpPr>
            <p:cNvPr id="676" name="Google Shape;676;p48"/>
            <p:cNvSpPr/>
            <p:nvPr/>
          </p:nvSpPr>
          <p:spPr>
            <a:xfrm>
              <a:off x="6075125" y="3079475"/>
              <a:ext cx="1294800" cy="133500"/>
            </a:xfrm>
            <a:prstGeom prst="rect">
              <a:avLst/>
            </a:prstGeom>
            <a:solidFill>
              <a:srgbClr val="C1D2ED"/>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7" name="Google Shape;677;p48"/>
            <p:cNvGrpSpPr/>
            <p:nvPr/>
          </p:nvGrpSpPr>
          <p:grpSpPr>
            <a:xfrm>
              <a:off x="6031394" y="2800065"/>
              <a:ext cx="92400" cy="411825"/>
              <a:chOff x="845575" y="2563700"/>
              <a:chExt cx="92400" cy="411825"/>
            </a:xfrm>
          </p:grpSpPr>
          <p:cxnSp>
            <p:nvCxnSpPr>
              <p:cNvPr id="678" name="Google Shape;678;p4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79" name="Google Shape;679;p48"/>
              <p:cNvSpPr/>
              <p:nvPr/>
            </p:nvSpPr>
            <p:spPr>
              <a:xfrm>
                <a:off x="845575" y="2563700"/>
                <a:ext cx="92400" cy="924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0" name="Google Shape;680;p48"/>
            <p:cNvSpPr txBox="1"/>
            <p:nvPr/>
          </p:nvSpPr>
          <p:spPr>
            <a:xfrm>
              <a:off x="5978535" y="2295827"/>
              <a:ext cx="1683000" cy="593100"/>
            </a:xfrm>
            <a:prstGeom prst="rect">
              <a:avLst/>
            </a:prstGeom>
            <a:noFill/>
            <a:ln>
              <a:noFill/>
            </a:ln>
          </p:spPr>
          <p:txBody>
            <a:bodyPr anchorCtr="0" anchor="t" bIns="137250" lIns="137250" spcFirstLastPara="1" rIns="137250" wrap="square" tIns="137250">
              <a:noAutofit/>
            </a:bodyPr>
            <a:lstStyle/>
            <a:p>
              <a:pPr indent="0" lvl="0" marL="0" rtl="0" algn="l">
                <a:spcBef>
                  <a:spcPts val="0"/>
                </a:spcBef>
                <a:spcAft>
                  <a:spcPts val="0"/>
                </a:spcAft>
                <a:buClr>
                  <a:schemeClr val="dk1"/>
                </a:buClr>
                <a:buSzPts val="1100"/>
                <a:buFont typeface="Arial"/>
                <a:buNone/>
              </a:pPr>
              <a:r>
                <a:rPr b="1" lang="en-US" sz="1238">
                  <a:solidFill>
                    <a:schemeClr val="dk1"/>
                  </a:solidFill>
                </a:rPr>
                <a:t>May 26: </a:t>
              </a:r>
              <a:r>
                <a:rPr lang="en-US" sz="1238">
                  <a:solidFill>
                    <a:schemeClr val="dk1"/>
                  </a:solidFill>
                </a:rPr>
                <a:t>Held second Advisory Panel</a:t>
              </a:r>
              <a:endParaRPr sz="1238">
                <a:solidFill>
                  <a:schemeClr val="dk1"/>
                </a:solidFill>
              </a:endParaRPr>
            </a:p>
            <a:p>
              <a:pPr indent="0" lvl="0" marL="0" marR="0" rtl="0" algn="l">
                <a:lnSpc>
                  <a:spcPct val="100000"/>
                </a:lnSpc>
                <a:spcBef>
                  <a:spcPts val="2364"/>
                </a:spcBef>
                <a:spcAft>
                  <a:spcPts val="2364"/>
                </a:spcAft>
                <a:buClr>
                  <a:schemeClr val="dk1"/>
                </a:buClr>
                <a:buSzPts val="1100"/>
                <a:buFont typeface="Arial"/>
                <a:buNone/>
              </a:pPr>
              <a:r>
                <a:t/>
              </a:r>
              <a:endParaRPr sz="1238">
                <a:solidFill>
                  <a:schemeClr val="dk1"/>
                </a:solidFill>
              </a:endParaRPr>
            </a:p>
          </p:txBody>
        </p:sp>
      </p:grpSp>
      <p:grpSp>
        <p:nvGrpSpPr>
          <p:cNvPr id="681" name="Google Shape;681;p48"/>
          <p:cNvGrpSpPr/>
          <p:nvPr/>
        </p:nvGrpSpPr>
        <p:grpSpPr>
          <a:xfrm>
            <a:off x="7908565" y="2783429"/>
            <a:ext cx="2314439" cy="1526489"/>
            <a:chOff x="7328221" y="3079467"/>
            <a:chExt cx="1939203" cy="1367332"/>
          </a:xfrm>
        </p:grpSpPr>
        <p:sp>
          <p:nvSpPr>
            <p:cNvPr id="682" name="Google Shape;682;p48"/>
            <p:cNvSpPr/>
            <p:nvPr/>
          </p:nvSpPr>
          <p:spPr>
            <a:xfrm>
              <a:off x="7369830" y="3079478"/>
              <a:ext cx="1393800" cy="133500"/>
            </a:xfrm>
            <a:prstGeom prst="rect">
              <a:avLst/>
            </a:prstGeom>
            <a:solidFill>
              <a:schemeClr val="accent1"/>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3" name="Google Shape;683;p48"/>
            <p:cNvGrpSpPr/>
            <p:nvPr/>
          </p:nvGrpSpPr>
          <p:grpSpPr>
            <a:xfrm rot="10800000">
              <a:off x="7328221" y="3079467"/>
              <a:ext cx="92400" cy="411825"/>
              <a:chOff x="2070100" y="2563700"/>
              <a:chExt cx="92400" cy="411825"/>
            </a:xfrm>
          </p:grpSpPr>
          <p:cxnSp>
            <p:nvCxnSpPr>
              <p:cNvPr id="684" name="Google Shape;684;p4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85" name="Google Shape;685;p48"/>
              <p:cNvSpPr/>
              <p:nvPr/>
            </p:nvSpPr>
            <p:spPr>
              <a:xfrm>
                <a:off x="2070100" y="2563700"/>
                <a:ext cx="92400" cy="924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6" name="Google Shape;686;p48"/>
            <p:cNvSpPr txBox="1"/>
            <p:nvPr/>
          </p:nvSpPr>
          <p:spPr>
            <a:xfrm>
              <a:off x="7328224" y="3398899"/>
              <a:ext cx="1939200" cy="1047900"/>
            </a:xfrm>
            <a:prstGeom prst="rect">
              <a:avLst/>
            </a:prstGeom>
            <a:noFill/>
            <a:ln>
              <a:noFill/>
            </a:ln>
          </p:spPr>
          <p:txBody>
            <a:bodyPr anchorCtr="0" anchor="t" bIns="137250" lIns="137250" spcFirstLastPara="1" rIns="137250" wrap="square" tIns="137250">
              <a:noAutofit/>
            </a:bodyPr>
            <a:lstStyle/>
            <a:p>
              <a:pPr indent="0" lvl="0" marL="0" rtl="0" algn="l">
                <a:spcBef>
                  <a:spcPts val="0"/>
                </a:spcBef>
                <a:spcAft>
                  <a:spcPts val="0"/>
                </a:spcAft>
                <a:buClr>
                  <a:schemeClr val="dk1"/>
                </a:buClr>
                <a:buSzPts val="1100"/>
                <a:buFont typeface="Arial"/>
                <a:buNone/>
              </a:pPr>
              <a:r>
                <a:rPr b="1" lang="en-US" sz="1238">
                  <a:solidFill>
                    <a:schemeClr val="dk1"/>
                  </a:solidFill>
                </a:rPr>
                <a:t>May 28: </a:t>
              </a:r>
              <a:r>
                <a:rPr lang="en-US" sz="1238">
                  <a:solidFill>
                    <a:schemeClr val="dk1"/>
                  </a:solidFill>
                </a:rPr>
                <a:t>Held first HTA Investment Panel</a:t>
              </a:r>
              <a:endParaRPr sz="1238">
                <a:solidFill>
                  <a:schemeClr val="dk1"/>
                </a:solidFill>
              </a:endParaRPr>
            </a:p>
            <a:p>
              <a:pPr indent="0" lvl="0" marL="0" marR="0" rtl="0" algn="l">
                <a:lnSpc>
                  <a:spcPct val="100000"/>
                </a:lnSpc>
                <a:spcBef>
                  <a:spcPts val="2364"/>
                </a:spcBef>
                <a:spcAft>
                  <a:spcPts val="2364"/>
                </a:spcAft>
                <a:buClr>
                  <a:schemeClr val="dk1"/>
                </a:buClr>
                <a:buSzPts val="1100"/>
                <a:buFont typeface="Arial"/>
                <a:buNone/>
              </a:pPr>
              <a:r>
                <a:t/>
              </a:r>
              <a:endParaRPr sz="1238">
                <a:solidFill>
                  <a:schemeClr val="dk1"/>
                </a:solidFill>
              </a:endParaRPr>
            </a:p>
          </p:txBody>
        </p:sp>
      </p:grpSp>
      <p:sp>
        <p:nvSpPr>
          <p:cNvPr id="687" name="Google Shape;687;p48"/>
          <p:cNvSpPr/>
          <p:nvPr/>
        </p:nvSpPr>
        <p:spPr>
          <a:xfrm>
            <a:off x="444150" y="4072510"/>
            <a:ext cx="8330100" cy="200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1" lang="en-US" sz="1500" u="sng" cap="none" strike="noStrike">
                <a:solidFill>
                  <a:srgbClr val="004368"/>
                </a:solidFill>
                <a:latin typeface="Arial"/>
                <a:ea typeface="Arial"/>
                <a:cs typeface="Arial"/>
                <a:sym typeface="Arial"/>
                <a:extLst>
                  <a:ext uri="http://customooxmlschemas.google.com/">
                    <go:slidesCustomData xmlns:go="http://customooxmlschemas.google.com/" textRoundtripDataId="8"/>
                  </a:ext>
                </a:extLst>
              </a:rPr>
              <a:t>Ongoing Activities…</a:t>
            </a:r>
            <a:endParaRPr b="0" i="1" sz="900" u="sng" cap="none" strike="noStrike">
              <a:solidFill>
                <a:srgbClr val="004368"/>
              </a:solidFill>
              <a:latin typeface="Arial"/>
              <a:ea typeface="Arial"/>
              <a:cs typeface="Arial"/>
              <a:sym typeface="Arial"/>
            </a:endParaRPr>
          </a:p>
        </p:txBody>
      </p:sp>
      <p:sp>
        <p:nvSpPr>
          <p:cNvPr id="688" name="Google Shape;688;p48"/>
          <p:cNvSpPr/>
          <p:nvPr/>
        </p:nvSpPr>
        <p:spPr>
          <a:xfrm>
            <a:off x="411125" y="4388538"/>
            <a:ext cx="11161200" cy="1612500"/>
          </a:xfrm>
          <a:prstGeom prst="rect">
            <a:avLst/>
          </a:prstGeom>
          <a:solidFill>
            <a:schemeClr val="lt1"/>
          </a:solidFill>
          <a:ln cap="flat" cmpd="sng" w="127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04800" lvl="0" marL="457200" marR="0" rtl="0" algn="l">
              <a:lnSpc>
                <a:spcPct val="100000"/>
              </a:lnSpc>
              <a:spcBef>
                <a:spcPts val="600"/>
              </a:spcBef>
              <a:spcAft>
                <a:spcPts val="0"/>
              </a:spcAft>
              <a:buClr>
                <a:schemeClr val="dk1"/>
              </a:buClr>
              <a:buSzPts val="1200"/>
              <a:buFont typeface="Arial"/>
              <a:buChar char="✔"/>
            </a:pPr>
            <a:r>
              <a:rPr b="1" i="0" lang="en-US" sz="1200" u="none" cap="none" strike="noStrike">
                <a:solidFill>
                  <a:schemeClr val="dk1"/>
                </a:solidFill>
                <a:latin typeface="Arial"/>
                <a:ea typeface="Arial"/>
                <a:cs typeface="Arial"/>
                <a:sym typeface="Arial"/>
              </a:rPr>
              <a:t>Designing and releasing funding opportunities, </a:t>
            </a:r>
            <a:r>
              <a:rPr b="0" i="0" lang="en-US" sz="1200" u="none" cap="none" strike="noStrike">
                <a:solidFill>
                  <a:schemeClr val="dk1"/>
                </a:solidFill>
                <a:latin typeface="Arial"/>
                <a:ea typeface="Arial"/>
                <a:cs typeface="Arial"/>
                <a:sym typeface="Arial"/>
              </a:rPr>
              <a:t>supported by dashboards that track progress, milestone-based payments, and fund utilization across 35+ opportunities. Also addressing stakeholder and prospective applicant questions through streamlined Q&amp;A forms.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600"/>
              </a:spcBef>
              <a:spcAft>
                <a:spcPts val="0"/>
              </a:spcAft>
              <a:buClr>
                <a:schemeClr val="dk1"/>
              </a:buClr>
              <a:buSzPts val="1200"/>
              <a:buFont typeface="Arial"/>
              <a:buChar char="✔"/>
            </a:pPr>
            <a:r>
              <a:rPr b="1" i="0" lang="en-US" sz="1200" u="none" cap="none" strike="noStrike">
                <a:solidFill>
                  <a:schemeClr val="dk1"/>
                </a:solidFill>
                <a:latin typeface="Arial"/>
                <a:ea typeface="Arial"/>
                <a:cs typeface="Arial"/>
                <a:sym typeface="Arial"/>
              </a:rPr>
              <a:t>Driving stakeholder engagement</a:t>
            </a:r>
            <a:r>
              <a:rPr b="0" i="0" lang="en-US" sz="1200" u="none" cap="none" strike="noStrike">
                <a:solidFill>
                  <a:schemeClr val="dk1"/>
                </a:solidFill>
                <a:latin typeface="Arial"/>
                <a:ea typeface="Arial"/>
                <a:cs typeface="Arial"/>
                <a:sym typeface="Arial"/>
              </a:rPr>
              <a:t> through a growing 850+ subscriber listserv and ongoing communications to keep partners informed, aligned, and actively involved</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600"/>
              </a:spcBef>
              <a:spcAft>
                <a:spcPts val="0"/>
              </a:spcAft>
              <a:buClr>
                <a:schemeClr val="dk1"/>
              </a:buClr>
              <a:buSzPts val="1200"/>
              <a:buFont typeface="Arial"/>
              <a:buChar char="✔"/>
            </a:pPr>
            <a:r>
              <a:rPr b="1" lang="en-US" sz="1200">
                <a:solidFill>
                  <a:schemeClr val="dk1"/>
                </a:solidFill>
              </a:rPr>
              <a:t>Following </a:t>
            </a:r>
            <a:r>
              <a:rPr b="1" i="0" lang="en-US" sz="1200" u="none" cap="none" strike="noStrike">
                <a:solidFill>
                  <a:schemeClr val="dk1"/>
                </a:solidFill>
                <a:latin typeface="Arial"/>
                <a:ea typeface="Arial"/>
                <a:cs typeface="Arial"/>
                <a:sym typeface="Arial"/>
              </a:rPr>
              <a:t>standardized application review processes</a:t>
            </a:r>
            <a:r>
              <a:rPr b="0" i="0" lang="en-US" sz="1200" u="none" cap="none" strike="noStrike">
                <a:solidFill>
                  <a:schemeClr val="dk1"/>
                </a:solidFill>
                <a:latin typeface="Arial"/>
                <a:ea typeface="Arial"/>
                <a:cs typeface="Arial"/>
                <a:sym typeface="Arial"/>
              </a:rPr>
              <a:t> by reviewing all application responses, </a:t>
            </a:r>
            <a:r>
              <a:rPr lang="en-US" sz="1200">
                <a:solidFill>
                  <a:schemeClr val="dk1"/>
                </a:solidFill>
              </a:rPr>
              <a:t>using </a:t>
            </a:r>
            <a:r>
              <a:rPr b="0" i="0" lang="en-US" sz="1200" u="none" cap="none" strike="noStrike">
                <a:solidFill>
                  <a:schemeClr val="dk1"/>
                </a:solidFill>
                <a:latin typeface="Arial"/>
                <a:ea typeface="Arial"/>
                <a:cs typeface="Arial"/>
                <a:sym typeface="Arial"/>
              </a:rPr>
              <a:t>an in-depth evaluation process, and advancing decisions aligned with compliance and ethical standards</a:t>
            </a:r>
            <a:endParaRPr b="0" i="0" sz="1200" u="none" cap="none" strike="noStrike">
              <a:solidFill>
                <a:schemeClr val="dk1"/>
              </a:solidFill>
              <a:latin typeface="Arial"/>
              <a:ea typeface="Arial"/>
              <a:cs typeface="Arial"/>
              <a:sym typeface="Arial"/>
            </a:endParaRPr>
          </a:p>
        </p:txBody>
      </p:sp>
      <p:sp>
        <p:nvSpPr>
          <p:cNvPr id="689" name="Google Shape;689;p48"/>
          <p:cNvSpPr/>
          <p:nvPr/>
        </p:nvSpPr>
        <p:spPr>
          <a:xfrm>
            <a:off x="321325" y="1299886"/>
            <a:ext cx="8330100" cy="200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1" lang="en-US" sz="1500" u="sng" cap="none" strike="noStrike">
                <a:solidFill>
                  <a:srgbClr val="004368"/>
                </a:solidFill>
                <a:latin typeface="Arial"/>
                <a:ea typeface="Arial"/>
                <a:cs typeface="Arial"/>
                <a:sym typeface="Arial"/>
              </a:rPr>
              <a:t>Milestones Achieved Since We Last Met…</a:t>
            </a:r>
            <a:endParaRPr b="0" i="1" sz="900" u="sng" cap="none" strike="noStrike">
              <a:solidFill>
                <a:srgbClr val="004368"/>
              </a:solidFill>
              <a:latin typeface="Arial"/>
              <a:ea typeface="Arial"/>
              <a:cs typeface="Arial"/>
              <a:sym typeface="Arial"/>
            </a:endParaRPr>
          </a:p>
        </p:txBody>
      </p:sp>
      <p:grpSp>
        <p:nvGrpSpPr>
          <p:cNvPr id="690" name="Google Shape;690;p48"/>
          <p:cNvGrpSpPr/>
          <p:nvPr/>
        </p:nvGrpSpPr>
        <p:grpSpPr>
          <a:xfrm>
            <a:off x="9566720" y="1880272"/>
            <a:ext cx="2116373" cy="1051802"/>
            <a:chOff x="6031393" y="2264808"/>
            <a:chExt cx="1683000" cy="948167"/>
          </a:xfrm>
        </p:grpSpPr>
        <p:sp>
          <p:nvSpPr>
            <p:cNvPr id="691" name="Google Shape;691;p48"/>
            <p:cNvSpPr/>
            <p:nvPr/>
          </p:nvSpPr>
          <p:spPr>
            <a:xfrm>
              <a:off x="6075125" y="3079475"/>
              <a:ext cx="1294800" cy="133500"/>
            </a:xfrm>
            <a:prstGeom prst="rect">
              <a:avLst/>
            </a:prstGeom>
            <a:solidFill>
              <a:srgbClr val="C1D2ED"/>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2" name="Google Shape;692;p48"/>
            <p:cNvGrpSpPr/>
            <p:nvPr/>
          </p:nvGrpSpPr>
          <p:grpSpPr>
            <a:xfrm>
              <a:off x="6035104" y="2792663"/>
              <a:ext cx="84900" cy="419227"/>
              <a:chOff x="849285" y="2556298"/>
              <a:chExt cx="84900" cy="419227"/>
            </a:xfrm>
          </p:grpSpPr>
          <p:cxnSp>
            <p:nvCxnSpPr>
              <p:cNvPr id="693" name="Google Shape;693;p48"/>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94" name="Google Shape;694;p48"/>
              <p:cNvSpPr/>
              <p:nvPr/>
            </p:nvSpPr>
            <p:spPr>
              <a:xfrm>
                <a:off x="849285" y="2556298"/>
                <a:ext cx="84900" cy="999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5" name="Google Shape;695;p48"/>
            <p:cNvSpPr txBox="1"/>
            <p:nvPr/>
          </p:nvSpPr>
          <p:spPr>
            <a:xfrm>
              <a:off x="6031393" y="2264808"/>
              <a:ext cx="1683000" cy="587700"/>
            </a:xfrm>
            <a:prstGeom prst="rect">
              <a:avLst/>
            </a:prstGeom>
            <a:noFill/>
            <a:ln>
              <a:noFill/>
            </a:ln>
          </p:spPr>
          <p:txBody>
            <a:bodyPr anchorCtr="0" anchor="t"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238"/>
                <a:buFont typeface="Arial"/>
                <a:buNone/>
              </a:pPr>
              <a:r>
                <a:rPr b="1" i="0" lang="en-US" sz="1238" u="none" cap="none" strike="noStrike">
                  <a:solidFill>
                    <a:schemeClr val="dk1"/>
                  </a:solidFill>
                  <a:latin typeface="Arial"/>
                  <a:ea typeface="Arial"/>
                  <a:cs typeface="Arial"/>
                  <a:sym typeface="Arial"/>
                </a:rPr>
                <a:t>June 18: </a:t>
              </a:r>
              <a:r>
                <a:rPr b="0" i="0" lang="en-US" sz="1238" u="none" cap="none" strike="noStrike">
                  <a:solidFill>
                    <a:schemeClr val="dk1"/>
                  </a:solidFill>
                  <a:latin typeface="Arial"/>
                  <a:ea typeface="Arial"/>
                  <a:cs typeface="Arial"/>
                  <a:sym typeface="Arial"/>
                </a:rPr>
                <a:t>Finalized priority metrics for CMS reporting</a:t>
              </a:r>
              <a:endParaRPr b="1" i="0" sz="1238" u="none" cap="none" strike="noStrike">
                <a:solidFill>
                  <a:schemeClr val="dk1"/>
                </a:solidFill>
                <a:latin typeface="Arial"/>
                <a:ea typeface="Arial"/>
                <a:cs typeface="Arial"/>
                <a:sym typeface="Arial"/>
              </a:endParaRPr>
            </a:p>
            <a:p>
              <a:pPr indent="0" lvl="0" marL="0" marR="0" rtl="0" algn="l">
                <a:lnSpc>
                  <a:spcPct val="100000"/>
                </a:lnSpc>
                <a:spcBef>
                  <a:spcPts val="2364"/>
                </a:spcBef>
                <a:spcAft>
                  <a:spcPts val="2364"/>
                </a:spcAft>
                <a:buClr>
                  <a:srgbClr val="000000"/>
                </a:buClr>
                <a:buSzPts val="1238"/>
                <a:buFont typeface="Arial"/>
                <a:buNone/>
              </a:pPr>
              <a:r>
                <a:t/>
              </a:r>
              <a:endParaRPr b="1" i="0" sz="1238" u="none" cap="none" strike="noStrike">
                <a:solidFill>
                  <a:schemeClr val="dk1"/>
                </a:solidFill>
                <a:latin typeface="Arial"/>
                <a:ea typeface="Arial"/>
                <a:cs typeface="Arial"/>
                <a:sym typeface="Arial"/>
              </a:endParaRPr>
            </a:p>
          </p:txBody>
        </p:sp>
      </p:grpSp>
      <p:sp>
        <p:nvSpPr>
          <p:cNvPr id="696" name="Google Shape;696;p48"/>
          <p:cNvSpPr/>
          <p:nvPr/>
        </p:nvSpPr>
        <p:spPr>
          <a:xfrm>
            <a:off x="11243971" y="2783250"/>
            <a:ext cx="507300" cy="149100"/>
          </a:xfrm>
          <a:prstGeom prst="homePlate">
            <a:avLst>
              <a:gd fmla="val 50000" name="adj"/>
            </a:avLst>
          </a:prstGeom>
          <a:solidFill>
            <a:srgbClr val="C1D2E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7" name="Google Shape;697;p48"/>
          <p:cNvGrpSpPr/>
          <p:nvPr/>
        </p:nvGrpSpPr>
        <p:grpSpPr>
          <a:xfrm>
            <a:off x="10045502" y="2783254"/>
            <a:ext cx="2262160" cy="1526497"/>
            <a:chOff x="6348488" y="3079467"/>
            <a:chExt cx="1895400" cy="1367339"/>
          </a:xfrm>
        </p:grpSpPr>
        <p:grpSp>
          <p:nvGrpSpPr>
            <p:cNvPr id="698" name="Google Shape;698;p48"/>
            <p:cNvGrpSpPr/>
            <p:nvPr/>
          </p:nvGrpSpPr>
          <p:grpSpPr>
            <a:xfrm rot="10800000">
              <a:off x="7328221" y="3079467"/>
              <a:ext cx="92400" cy="411825"/>
              <a:chOff x="2070100" y="2563700"/>
              <a:chExt cx="92400" cy="411825"/>
            </a:xfrm>
          </p:grpSpPr>
          <p:cxnSp>
            <p:nvCxnSpPr>
              <p:cNvPr id="699" name="Google Shape;699;p48"/>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700" name="Google Shape;700;p48"/>
              <p:cNvSpPr/>
              <p:nvPr/>
            </p:nvSpPr>
            <p:spPr>
              <a:xfrm>
                <a:off x="2070100" y="2563700"/>
                <a:ext cx="92400" cy="92400"/>
              </a:xfrm>
              <a:prstGeom prst="ellipse">
                <a:avLst/>
              </a:prstGeom>
              <a:solidFill>
                <a:srgbClr val="000000"/>
              </a:solidFill>
              <a:ln>
                <a:noFill/>
              </a:ln>
            </p:spPr>
            <p:txBody>
              <a:bodyPr anchorCtr="0" anchor="ctr" bIns="137250" lIns="137250" spcFirstLastPara="1" rIns="137250" wrap="square" tIns="137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1" name="Google Shape;701;p48"/>
            <p:cNvSpPr txBox="1"/>
            <p:nvPr/>
          </p:nvSpPr>
          <p:spPr>
            <a:xfrm>
              <a:off x="6348488" y="3398906"/>
              <a:ext cx="1895400" cy="1047900"/>
            </a:xfrm>
            <a:prstGeom prst="rect">
              <a:avLst/>
            </a:prstGeom>
            <a:noFill/>
            <a:ln>
              <a:noFill/>
            </a:ln>
          </p:spPr>
          <p:txBody>
            <a:bodyPr anchorCtr="0" anchor="t" bIns="137250" lIns="137250" spcFirstLastPara="1" rIns="137250" wrap="square" tIns="137250">
              <a:noAutofit/>
            </a:bodyPr>
            <a:lstStyle/>
            <a:p>
              <a:pPr indent="0" lvl="0" marL="0" marR="0" rtl="0" algn="l">
                <a:lnSpc>
                  <a:spcPct val="100000"/>
                </a:lnSpc>
                <a:spcBef>
                  <a:spcPts val="0"/>
                </a:spcBef>
                <a:spcAft>
                  <a:spcPts val="2364"/>
                </a:spcAft>
                <a:buClr>
                  <a:schemeClr val="dk1"/>
                </a:buClr>
                <a:buSzPts val="1100"/>
                <a:buFont typeface="Arial"/>
                <a:buNone/>
              </a:pPr>
              <a:r>
                <a:rPr b="1" lang="en-US" sz="1238">
                  <a:solidFill>
                    <a:schemeClr val="dk1"/>
                  </a:solidFill>
                </a:rPr>
                <a:t>June 23 &amp; 25</a:t>
              </a:r>
              <a:r>
                <a:rPr b="1" i="0" lang="en-US" sz="1238" u="none" cap="none" strike="noStrike">
                  <a:solidFill>
                    <a:schemeClr val="dk1"/>
                  </a:solidFill>
                  <a:latin typeface="Arial"/>
                  <a:ea typeface="Arial"/>
                  <a:cs typeface="Arial"/>
                  <a:sym typeface="Arial"/>
                </a:rPr>
                <a:t>: </a:t>
              </a:r>
              <a:r>
                <a:rPr b="0" i="0" lang="en-US" sz="1238" u="none" cap="none" strike="noStrike">
                  <a:solidFill>
                    <a:schemeClr val="dk1"/>
                  </a:solidFill>
                  <a:latin typeface="Arial"/>
                  <a:ea typeface="Arial"/>
                  <a:cs typeface="Arial"/>
                  <a:sym typeface="Arial"/>
                </a:rPr>
                <a:t>Held </a:t>
              </a:r>
              <a:r>
                <a:rPr lang="en-US" sz="1238">
                  <a:solidFill>
                    <a:schemeClr val="dk1"/>
                  </a:solidFill>
                </a:rPr>
                <a:t>third </a:t>
              </a:r>
              <a:r>
                <a:rPr b="0" i="0" lang="en-US" sz="1238" u="none" cap="none" strike="noStrike">
                  <a:solidFill>
                    <a:schemeClr val="dk1"/>
                  </a:solidFill>
                  <a:latin typeface="Arial"/>
                  <a:ea typeface="Arial"/>
                  <a:cs typeface="Arial"/>
                  <a:sym typeface="Arial"/>
                </a:rPr>
                <a:t>Advisory Panel and second HTA Panel</a:t>
              </a:r>
              <a:endParaRPr b="1" i="0" sz="1238" u="none" cap="none" strike="noStrike">
                <a:solidFill>
                  <a:schemeClr val="dk1"/>
                </a:solidFill>
                <a:latin typeface="Arial"/>
                <a:ea typeface="Arial"/>
                <a:cs typeface="Arial"/>
                <a:sym typeface="Arial"/>
              </a:endParaRPr>
            </a:p>
          </p:txBody>
        </p:sp>
      </p:grpSp>
      <p:pic>
        <p:nvPicPr>
          <p:cNvPr id="702" name="Google Shape;702;p48"/>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g3ea9795d66c_0_754"/>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RHTP Expenditures Progress Tracking</a:t>
            </a:r>
            <a:endParaRPr sz="2800"/>
          </a:p>
        </p:txBody>
      </p:sp>
      <p:graphicFrame>
        <p:nvGraphicFramePr>
          <p:cNvPr id="709" name="Google Shape;709;g3ea9795d66c_0_754"/>
          <p:cNvGraphicFramePr/>
          <p:nvPr/>
        </p:nvGraphicFramePr>
        <p:xfrm>
          <a:off x="657049" y="4568104"/>
          <a:ext cx="3000000" cy="3000000"/>
        </p:xfrm>
        <a:graphic>
          <a:graphicData uri="http://schemas.openxmlformats.org/drawingml/2006/table">
            <a:tbl>
              <a:tblPr bandRow="1" firstRow="1">
                <a:noFill/>
                <a:tableStyleId>{AC1E32F8-AF03-447B-938E-F725D1F8F9FC}</a:tableStyleId>
              </a:tblPr>
              <a:tblGrid>
                <a:gridCol w="5387350"/>
                <a:gridCol w="5490550"/>
              </a:tblGrid>
              <a:tr h="39070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endParaRPr>
                    </a:p>
                  </a:txBody>
                  <a:tcPr marT="45725" marB="45725" marR="91450" marL="91450" anchor="ctr">
                    <a:lnB cap="flat" cmpd="sng" w="2857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1"/>
                        </a:solidFill>
                      </a:endParaRPr>
                    </a:p>
                  </a:txBody>
                  <a:tcPr marT="45725" marB="45725" marR="91450" marL="91450" anchor="ctr">
                    <a:lnB cap="flat" cmpd="sng" w="28575">
                      <a:solidFill>
                        <a:schemeClr val="dk2"/>
                      </a:solidFill>
                      <a:prstDash val="solid"/>
                      <a:round/>
                      <a:headEnd len="sm" w="sm" type="none"/>
                      <a:tailEnd len="sm" w="sm" type="none"/>
                    </a:lnB>
                    <a:solidFill>
                      <a:schemeClr val="lt1"/>
                    </a:solidFill>
                  </a:tcPr>
                </a:tc>
              </a:tr>
              <a:tr h="1101100">
                <a:tc>
                  <a:txBody>
                    <a:bodyPr/>
                    <a:lstStyle/>
                    <a:p>
                      <a:pPr indent="0" lvl="0" marL="0" rtl="0" algn="ctr">
                        <a:spcBef>
                          <a:spcPts val="0"/>
                        </a:spcBef>
                        <a:spcAft>
                          <a:spcPts val="0"/>
                        </a:spcAft>
                        <a:buClr>
                          <a:schemeClr val="dk1"/>
                        </a:buClr>
                        <a:buSzPts val="1400"/>
                        <a:buFont typeface="Arial"/>
                        <a:buNone/>
                      </a:pPr>
                      <a:r>
                        <a:rPr i="1" lang="en-US">
                          <a:latin typeface="Arial"/>
                          <a:ea typeface="Arial"/>
                          <a:cs typeface="Arial"/>
                          <a:sym typeface="Arial"/>
                        </a:rPr>
                        <a:t>Represents all funding that has been</a:t>
                      </a:r>
                      <a:r>
                        <a:rPr b="1" i="1" lang="en-US">
                          <a:latin typeface="Arial"/>
                          <a:ea typeface="Arial"/>
                          <a:cs typeface="Arial"/>
                          <a:sym typeface="Arial"/>
                        </a:rPr>
                        <a:t> posted publicly on wvOASIS</a:t>
                      </a:r>
                      <a:r>
                        <a:rPr i="1" lang="en-US">
                          <a:latin typeface="Arial"/>
                          <a:ea typeface="Arial"/>
                          <a:cs typeface="Arial"/>
                          <a:sym typeface="Arial"/>
                        </a:rPr>
                        <a:t> and/or is undergoing the application/decision process. </a:t>
                      </a:r>
                      <a:endParaRPr i="1" sz="1400" u="none" cap="none" strike="noStrike">
                        <a:latin typeface="Arial"/>
                        <a:ea typeface="Arial"/>
                        <a:cs typeface="Arial"/>
                        <a:sym typeface="Arial"/>
                      </a:endParaRPr>
                    </a:p>
                  </a:txBody>
                  <a:tcPr marT="45725" marB="45725" marR="91450" marL="91450">
                    <a:lnT cap="flat" cmpd="sng" w="28575">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i="1" lang="en-US">
                          <a:latin typeface="Arial"/>
                          <a:ea typeface="Arial"/>
                          <a:cs typeface="Arial"/>
                          <a:sym typeface="Arial"/>
                        </a:rPr>
                        <a:t>Represents all funding currently </a:t>
                      </a:r>
                      <a:r>
                        <a:rPr b="1" i="1" lang="en-US">
                          <a:latin typeface="Arial"/>
                          <a:ea typeface="Arial"/>
                          <a:cs typeface="Arial"/>
                          <a:sym typeface="Arial"/>
                        </a:rPr>
                        <a:t>moving through the procurement pipeline</a:t>
                      </a:r>
                      <a:r>
                        <a:rPr i="1" lang="en-US">
                          <a:latin typeface="Arial"/>
                          <a:ea typeface="Arial"/>
                          <a:cs typeface="Arial"/>
                          <a:sym typeface="Arial"/>
                        </a:rPr>
                        <a:t>, from initial program design to final review for posting.</a:t>
                      </a:r>
                      <a:endParaRPr i="1">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i="1">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i="1">
                        <a:latin typeface="Arial"/>
                        <a:ea typeface="Arial"/>
                        <a:cs typeface="Arial"/>
                        <a:sym typeface="Arial"/>
                      </a:endParaRPr>
                    </a:p>
                  </a:txBody>
                  <a:tcPr marT="45725" marB="45725" marR="91450" marL="91450">
                    <a:lnT cap="flat" cmpd="sng" w="28575">
                      <a:solidFill>
                        <a:schemeClr val="dk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grpSp>
        <p:nvGrpSpPr>
          <p:cNvPr id="710" name="Google Shape;710;g3ea9795d66c_0_754"/>
          <p:cNvGrpSpPr/>
          <p:nvPr/>
        </p:nvGrpSpPr>
        <p:grpSpPr>
          <a:xfrm>
            <a:off x="4897185" y="1269549"/>
            <a:ext cx="3918552" cy="338700"/>
            <a:chOff x="2362200" y="6202417"/>
            <a:chExt cx="3700587" cy="338700"/>
          </a:xfrm>
        </p:grpSpPr>
        <p:grpSp>
          <p:nvGrpSpPr>
            <p:cNvPr id="711" name="Google Shape;711;g3ea9795d66c_0_754"/>
            <p:cNvGrpSpPr/>
            <p:nvPr/>
          </p:nvGrpSpPr>
          <p:grpSpPr>
            <a:xfrm>
              <a:off x="3106424" y="6248400"/>
              <a:ext cx="661503" cy="215400"/>
              <a:chOff x="5678174" y="6041686"/>
              <a:chExt cx="661503" cy="215400"/>
            </a:xfrm>
          </p:grpSpPr>
          <p:sp>
            <p:nvSpPr>
              <p:cNvPr id="712" name="Google Shape;712;g3ea9795d66c_0_754"/>
              <p:cNvSpPr/>
              <p:nvPr/>
            </p:nvSpPr>
            <p:spPr>
              <a:xfrm>
                <a:off x="5678174" y="6065512"/>
                <a:ext cx="146700" cy="155400"/>
              </a:xfrm>
              <a:prstGeom prst="ellipse">
                <a:avLst/>
              </a:prstGeom>
              <a:solidFill>
                <a:srgbClr val="00338D"/>
              </a:solidFill>
              <a:ln cap="flat" cmpd="sng" w="9525">
                <a:solidFill>
                  <a:srgbClr val="0038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Calibri"/>
                  <a:buNone/>
                </a:pPr>
                <a:r>
                  <a:t/>
                </a:r>
                <a:endParaRPr b="0" i="0" sz="700" u="none" cap="none" strike="noStrike">
                  <a:solidFill>
                    <a:srgbClr val="000000"/>
                  </a:solidFill>
                  <a:latin typeface="Arial"/>
                  <a:ea typeface="Arial"/>
                  <a:cs typeface="Arial"/>
                  <a:sym typeface="Arial"/>
                </a:endParaRPr>
              </a:p>
            </p:txBody>
          </p:sp>
          <p:sp>
            <p:nvSpPr>
              <p:cNvPr id="713" name="Google Shape;713;g3ea9795d66c_0_754"/>
              <p:cNvSpPr txBox="1"/>
              <p:nvPr/>
            </p:nvSpPr>
            <p:spPr>
              <a:xfrm>
                <a:off x="5846477" y="6041686"/>
                <a:ext cx="493200" cy="2154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Completed</a:t>
                </a:r>
                <a:endParaRPr b="0" i="0" sz="1400" u="none" cap="none" strike="noStrike">
                  <a:solidFill>
                    <a:srgbClr val="000000"/>
                  </a:solidFill>
                  <a:latin typeface="Arial"/>
                  <a:ea typeface="Arial"/>
                  <a:cs typeface="Arial"/>
                  <a:sym typeface="Arial"/>
                </a:endParaRPr>
              </a:p>
            </p:txBody>
          </p:sp>
        </p:grpSp>
        <p:grpSp>
          <p:nvGrpSpPr>
            <p:cNvPr id="714" name="Google Shape;714;g3ea9795d66c_0_754"/>
            <p:cNvGrpSpPr/>
            <p:nvPr/>
          </p:nvGrpSpPr>
          <p:grpSpPr>
            <a:xfrm>
              <a:off x="3799948" y="6238183"/>
              <a:ext cx="874200" cy="215400"/>
              <a:chOff x="6276448" y="6031469"/>
              <a:chExt cx="874200" cy="215400"/>
            </a:xfrm>
          </p:grpSpPr>
          <p:sp>
            <p:nvSpPr>
              <p:cNvPr id="715" name="Google Shape;715;g3ea9795d66c_0_754"/>
              <p:cNvSpPr txBox="1"/>
              <p:nvPr/>
            </p:nvSpPr>
            <p:spPr>
              <a:xfrm>
                <a:off x="6276448" y="6031469"/>
                <a:ext cx="874200" cy="2154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On-target</a:t>
                </a:r>
                <a:endParaRPr b="0" i="0" sz="1400" u="none" cap="none" strike="noStrike">
                  <a:solidFill>
                    <a:srgbClr val="000000"/>
                  </a:solidFill>
                  <a:latin typeface="Arial"/>
                  <a:ea typeface="Arial"/>
                  <a:cs typeface="Arial"/>
                  <a:sym typeface="Arial"/>
                </a:endParaRPr>
              </a:p>
            </p:txBody>
          </p:sp>
          <p:sp>
            <p:nvSpPr>
              <p:cNvPr id="716" name="Google Shape;716;g3ea9795d66c_0_754"/>
              <p:cNvSpPr/>
              <p:nvPr/>
            </p:nvSpPr>
            <p:spPr>
              <a:xfrm>
                <a:off x="6308451" y="6065512"/>
                <a:ext cx="146700" cy="155400"/>
              </a:xfrm>
              <a:prstGeom prst="ellipse">
                <a:avLst/>
              </a:prstGeom>
              <a:solidFill>
                <a:srgbClr val="43B02A"/>
              </a:solidFill>
              <a:ln cap="flat" cmpd="sng" w="9525">
                <a:solidFill>
                  <a:srgbClr val="0038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Calibri"/>
                  <a:buNone/>
                </a:pPr>
                <a:r>
                  <a:t/>
                </a:r>
                <a:endParaRPr b="0" i="0" sz="700" u="none" cap="none" strike="noStrike">
                  <a:solidFill>
                    <a:srgbClr val="000000"/>
                  </a:solidFill>
                  <a:latin typeface="Arial"/>
                  <a:ea typeface="Arial"/>
                  <a:cs typeface="Arial"/>
                  <a:sym typeface="Arial"/>
                </a:endParaRPr>
              </a:p>
            </p:txBody>
          </p:sp>
        </p:grpSp>
        <p:grpSp>
          <p:nvGrpSpPr>
            <p:cNvPr id="717" name="Google Shape;717;g3ea9795d66c_0_754"/>
            <p:cNvGrpSpPr/>
            <p:nvPr/>
          </p:nvGrpSpPr>
          <p:grpSpPr>
            <a:xfrm>
              <a:off x="4562682" y="6248400"/>
              <a:ext cx="933398" cy="215400"/>
              <a:chOff x="7020132" y="6041686"/>
              <a:chExt cx="933398" cy="215400"/>
            </a:xfrm>
          </p:grpSpPr>
          <p:sp>
            <p:nvSpPr>
              <p:cNvPr id="718" name="Google Shape;718;g3ea9795d66c_0_754"/>
              <p:cNvSpPr/>
              <p:nvPr/>
            </p:nvSpPr>
            <p:spPr>
              <a:xfrm>
                <a:off x="7020132" y="6065512"/>
                <a:ext cx="146700" cy="155400"/>
              </a:xfrm>
              <a:prstGeom prst="ellipse">
                <a:avLst/>
              </a:prstGeom>
              <a:solidFill>
                <a:srgbClr val="FFC000"/>
              </a:solidFill>
              <a:ln cap="flat" cmpd="sng" w="9525">
                <a:solidFill>
                  <a:srgbClr val="0038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Calibri"/>
                  <a:buNone/>
                </a:pPr>
                <a:r>
                  <a:t/>
                </a:r>
                <a:endParaRPr b="0" i="0" sz="700" u="none" cap="none" strike="noStrike">
                  <a:solidFill>
                    <a:srgbClr val="000000"/>
                  </a:solidFill>
                  <a:latin typeface="Arial"/>
                  <a:ea typeface="Arial"/>
                  <a:cs typeface="Arial"/>
                  <a:sym typeface="Arial"/>
                </a:endParaRPr>
              </a:p>
            </p:txBody>
          </p:sp>
          <p:sp>
            <p:nvSpPr>
              <p:cNvPr id="719" name="Google Shape;719;g3ea9795d66c_0_754"/>
              <p:cNvSpPr txBox="1"/>
              <p:nvPr/>
            </p:nvSpPr>
            <p:spPr>
              <a:xfrm>
                <a:off x="7231730" y="6041686"/>
                <a:ext cx="721800" cy="2154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At risk</a:t>
                </a:r>
                <a:endParaRPr b="0" i="0" sz="1400" u="none" cap="none" strike="noStrike">
                  <a:solidFill>
                    <a:srgbClr val="000000"/>
                  </a:solidFill>
                  <a:latin typeface="Arial"/>
                  <a:ea typeface="Arial"/>
                  <a:cs typeface="Arial"/>
                  <a:sym typeface="Arial"/>
                </a:endParaRPr>
              </a:p>
            </p:txBody>
          </p:sp>
        </p:grpSp>
        <p:grpSp>
          <p:nvGrpSpPr>
            <p:cNvPr id="720" name="Google Shape;720;g3ea9795d66c_0_754"/>
            <p:cNvGrpSpPr/>
            <p:nvPr/>
          </p:nvGrpSpPr>
          <p:grpSpPr>
            <a:xfrm>
              <a:off x="5146567" y="6248400"/>
              <a:ext cx="916220" cy="215400"/>
              <a:chOff x="7584967" y="6041686"/>
              <a:chExt cx="916220" cy="215400"/>
            </a:xfrm>
          </p:grpSpPr>
          <p:sp>
            <p:nvSpPr>
              <p:cNvPr id="721" name="Google Shape;721;g3ea9795d66c_0_754"/>
              <p:cNvSpPr/>
              <p:nvPr/>
            </p:nvSpPr>
            <p:spPr>
              <a:xfrm>
                <a:off x="7584967" y="6065512"/>
                <a:ext cx="146700" cy="155400"/>
              </a:xfrm>
              <a:prstGeom prst="ellipse">
                <a:avLst/>
              </a:prstGeom>
              <a:solidFill>
                <a:srgbClr val="FF0000"/>
              </a:solidFill>
              <a:ln cap="flat" cmpd="sng" w="9525">
                <a:solidFill>
                  <a:srgbClr val="0019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Calibri"/>
                  <a:buNone/>
                </a:pPr>
                <a:r>
                  <a:t/>
                </a:r>
                <a:endParaRPr b="0" i="0" sz="700" u="none" cap="none" strike="noStrike">
                  <a:solidFill>
                    <a:srgbClr val="000000"/>
                  </a:solidFill>
                  <a:latin typeface="Arial"/>
                  <a:ea typeface="Arial"/>
                  <a:cs typeface="Arial"/>
                  <a:sym typeface="Arial"/>
                </a:endParaRPr>
              </a:p>
            </p:txBody>
          </p:sp>
          <p:sp>
            <p:nvSpPr>
              <p:cNvPr id="722" name="Google Shape;722;g3ea9795d66c_0_754"/>
              <p:cNvSpPr txBox="1"/>
              <p:nvPr/>
            </p:nvSpPr>
            <p:spPr>
              <a:xfrm>
                <a:off x="7703187" y="6041686"/>
                <a:ext cx="798000" cy="2154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Significant risk</a:t>
                </a:r>
                <a:endParaRPr b="0" i="0" sz="1400" u="none" cap="none" strike="noStrike">
                  <a:solidFill>
                    <a:srgbClr val="000000"/>
                  </a:solidFill>
                  <a:latin typeface="Arial"/>
                  <a:ea typeface="Arial"/>
                  <a:cs typeface="Arial"/>
                  <a:sym typeface="Arial"/>
                </a:endParaRPr>
              </a:p>
            </p:txBody>
          </p:sp>
        </p:grpSp>
        <p:grpSp>
          <p:nvGrpSpPr>
            <p:cNvPr id="723" name="Google Shape;723;g3ea9795d66c_0_754"/>
            <p:cNvGrpSpPr/>
            <p:nvPr/>
          </p:nvGrpSpPr>
          <p:grpSpPr>
            <a:xfrm>
              <a:off x="2362200" y="6202417"/>
              <a:ext cx="677883" cy="338700"/>
              <a:chOff x="4953000" y="5995703"/>
              <a:chExt cx="677883" cy="338700"/>
            </a:xfrm>
          </p:grpSpPr>
          <p:sp>
            <p:nvSpPr>
              <p:cNvPr id="724" name="Google Shape;724;g3ea9795d66c_0_754"/>
              <p:cNvSpPr/>
              <p:nvPr/>
            </p:nvSpPr>
            <p:spPr>
              <a:xfrm>
                <a:off x="4953000" y="6065513"/>
                <a:ext cx="146700" cy="155400"/>
              </a:xfrm>
              <a:prstGeom prst="ellipse">
                <a:avLst/>
              </a:prstGeom>
              <a:noFill/>
              <a:ln cap="flat" cmpd="sng" w="9525">
                <a:solidFill>
                  <a:srgbClr val="0038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Calibri"/>
                  <a:buNone/>
                </a:pPr>
                <a:r>
                  <a:t/>
                </a:r>
                <a:endParaRPr b="0" i="0" sz="700" u="none" cap="none" strike="noStrike">
                  <a:solidFill>
                    <a:srgbClr val="000000"/>
                  </a:solidFill>
                  <a:latin typeface="Arial"/>
                  <a:ea typeface="Arial"/>
                  <a:cs typeface="Arial"/>
                  <a:sym typeface="Arial"/>
                </a:endParaRPr>
              </a:p>
            </p:txBody>
          </p:sp>
          <p:sp>
            <p:nvSpPr>
              <p:cNvPr id="725" name="Google Shape;725;g3ea9795d66c_0_754"/>
              <p:cNvSpPr txBox="1"/>
              <p:nvPr/>
            </p:nvSpPr>
            <p:spPr>
              <a:xfrm>
                <a:off x="5137683" y="5995703"/>
                <a:ext cx="493200" cy="338700"/>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On Hold/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Not Started</a:t>
                </a:r>
                <a:endParaRPr b="0" i="0" sz="1400" u="none" cap="none" strike="noStrike">
                  <a:solidFill>
                    <a:srgbClr val="000000"/>
                  </a:solidFill>
                  <a:latin typeface="Arial"/>
                  <a:ea typeface="Arial"/>
                  <a:cs typeface="Arial"/>
                  <a:sym typeface="Arial"/>
                </a:endParaRPr>
              </a:p>
            </p:txBody>
          </p:sp>
        </p:grpSp>
      </p:grpSp>
      <p:graphicFrame>
        <p:nvGraphicFramePr>
          <p:cNvPr id="726" name="Google Shape;726;g3ea9795d66c_0_754"/>
          <p:cNvGraphicFramePr/>
          <p:nvPr/>
        </p:nvGraphicFramePr>
        <p:xfrm>
          <a:off x="494240" y="1252227"/>
          <a:ext cx="3000000" cy="3000000"/>
        </p:xfrm>
        <a:graphic>
          <a:graphicData uri="http://schemas.openxmlformats.org/drawingml/2006/table">
            <a:tbl>
              <a:tblPr>
                <a:noFill/>
                <a:tableStyleId>{A5B5D323-80DD-4C90-A3B2-E7CFD00469B5}</a:tableStyleId>
              </a:tblPr>
              <a:tblGrid>
                <a:gridCol w="2091275"/>
                <a:gridCol w="2141275"/>
              </a:tblGrid>
              <a:tr h="3657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a:ea typeface="Arial"/>
                          <a:cs typeface="Arial"/>
                          <a:sym typeface="Arial"/>
                        </a:rPr>
                        <a:t>Overall RHTP Status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42846"/>
                    </a:solidFill>
                  </a:tcPr>
                </a:tc>
                <a:tc>
                  <a:txBody>
                    <a:bodyPr/>
                    <a:lstStyle/>
                    <a:p>
                      <a:pPr indent="0" lvl="0" marL="0" marR="0" rtl="0" algn="l">
                        <a:lnSpc>
                          <a:spcPct val="100000"/>
                        </a:lnSpc>
                        <a:spcBef>
                          <a:spcPts val="0"/>
                        </a:spcBef>
                        <a:spcAft>
                          <a:spcPts val="0"/>
                        </a:spcAft>
                        <a:buClr>
                          <a:schemeClr val="dk1"/>
                        </a:buClr>
                        <a:buSzPts val="1400"/>
                        <a:buFont typeface="Arial"/>
                        <a:buNone/>
                      </a:pPr>
                      <a:r>
                        <a:rPr b="1" lang="en-US" sz="1400" u="none" cap="none" strike="noStrike">
                          <a:solidFill>
                            <a:schemeClr val="dk1"/>
                          </a:solidFill>
                          <a:latin typeface="Arial"/>
                          <a:ea typeface="Arial"/>
                          <a:cs typeface="Arial"/>
                          <a:sym typeface="Arial"/>
                        </a:rPr>
                        <a:t>On Track</a:t>
                      </a:r>
                      <a:endParaRPr b="1" sz="28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727" name="Google Shape;727;g3ea9795d66c_0_754"/>
          <p:cNvSpPr/>
          <p:nvPr/>
        </p:nvSpPr>
        <p:spPr>
          <a:xfrm>
            <a:off x="3753662" y="1312378"/>
            <a:ext cx="228600" cy="228600"/>
          </a:xfrm>
          <a:prstGeom prst="ellipse">
            <a:avLst/>
          </a:prstGeom>
          <a:solidFill>
            <a:srgbClr val="43B02A"/>
          </a:solidFill>
          <a:ln cap="flat" cmpd="sng" w="9525">
            <a:solidFill>
              <a:srgbClr val="43B02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Calibri"/>
              <a:buNone/>
            </a:pPr>
            <a:r>
              <a:t/>
            </a:r>
            <a:endParaRPr b="0" i="0" sz="700" u="none" cap="none" strike="noStrike">
              <a:solidFill>
                <a:srgbClr val="000000"/>
              </a:solidFill>
              <a:latin typeface="Arial"/>
              <a:ea typeface="Arial"/>
              <a:cs typeface="Arial"/>
              <a:sym typeface="Arial"/>
            </a:endParaRPr>
          </a:p>
        </p:txBody>
      </p:sp>
      <p:sp>
        <p:nvSpPr>
          <p:cNvPr id="728" name="Google Shape;728;g3ea9795d66c_0_754"/>
          <p:cNvSpPr txBox="1"/>
          <p:nvPr/>
        </p:nvSpPr>
        <p:spPr>
          <a:xfrm>
            <a:off x="1032678" y="1919363"/>
            <a:ext cx="4551000" cy="28548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000000"/>
                </a:solidFill>
                <a:latin typeface="Arial"/>
                <a:ea typeface="Arial"/>
                <a:cs typeface="Arial"/>
                <a:sym typeface="Arial"/>
              </a:rPr>
              <a:t>Procurement Funds </a:t>
            </a:r>
            <a:r>
              <a:rPr b="1" lang="en-US" sz="1500"/>
              <a:t>Posted and/or Under Review</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p:txBody>
      </p:sp>
      <p:grpSp>
        <p:nvGrpSpPr>
          <p:cNvPr id="729" name="Google Shape;729;g3ea9795d66c_0_754"/>
          <p:cNvGrpSpPr/>
          <p:nvPr/>
        </p:nvGrpSpPr>
        <p:grpSpPr>
          <a:xfrm>
            <a:off x="1022991" y="2350916"/>
            <a:ext cx="4624077" cy="2302512"/>
            <a:chOff x="1000135" y="2343150"/>
            <a:chExt cx="2811160" cy="1687564"/>
          </a:xfrm>
        </p:grpSpPr>
        <p:grpSp>
          <p:nvGrpSpPr>
            <p:cNvPr id="730" name="Google Shape;730;g3ea9795d66c_0_754"/>
            <p:cNvGrpSpPr/>
            <p:nvPr/>
          </p:nvGrpSpPr>
          <p:grpSpPr>
            <a:xfrm>
              <a:off x="1325985" y="2545243"/>
              <a:ext cx="2020966" cy="1128420"/>
              <a:chOff x="-5540" y="-1583"/>
              <a:chExt cx="4684669" cy="2615716"/>
            </a:xfrm>
          </p:grpSpPr>
          <p:sp>
            <p:nvSpPr>
              <p:cNvPr id="731" name="Google Shape;731;g3ea9795d66c_0_754"/>
              <p:cNvSpPr/>
              <p:nvPr/>
            </p:nvSpPr>
            <p:spPr>
              <a:xfrm>
                <a:off x="-5540" y="449057"/>
                <a:ext cx="1791936" cy="2165076"/>
              </a:xfrm>
              <a:custGeom>
                <a:rect b="b" l="l" r="r" t="t"/>
                <a:pathLst>
                  <a:path extrusionOk="0" h="21600" w="21600">
                    <a:moveTo>
                      <a:pt x="0" y="20052"/>
                    </a:moveTo>
                    <a:cubicBezTo>
                      <a:pt x="0" y="20523"/>
                      <a:pt x="0" y="20793"/>
                      <a:pt x="0" y="21600"/>
                    </a:cubicBezTo>
                    <a:cubicBezTo>
                      <a:pt x="18372" y="21600"/>
                      <a:pt x="18372" y="21600"/>
                      <a:pt x="18372" y="21600"/>
                    </a:cubicBezTo>
                    <a:cubicBezTo>
                      <a:pt x="18295" y="20793"/>
                      <a:pt x="18218" y="20523"/>
                      <a:pt x="18218" y="20052"/>
                    </a:cubicBezTo>
                    <a:cubicBezTo>
                      <a:pt x="18218" y="17428"/>
                      <a:pt x="19525" y="15006"/>
                      <a:pt x="21600" y="13458"/>
                    </a:cubicBezTo>
                    <a:cubicBezTo>
                      <a:pt x="11684" y="0"/>
                      <a:pt x="11684" y="0"/>
                      <a:pt x="11684" y="0"/>
                    </a:cubicBezTo>
                    <a:cubicBezTo>
                      <a:pt x="4612" y="4441"/>
                      <a:pt x="0" y="11843"/>
                      <a:pt x="0" y="20052"/>
                    </a:cubicBezTo>
                    <a:close/>
                  </a:path>
                </a:pathLst>
              </a:custGeom>
              <a:solidFill>
                <a:srgbClr val="F4EDD3"/>
              </a:solid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sp>
            <p:nvSpPr>
              <p:cNvPr id="732" name="Google Shape;732;g3ea9795d66c_0_754"/>
              <p:cNvSpPr/>
              <p:nvPr/>
            </p:nvSpPr>
            <p:spPr>
              <a:xfrm>
                <a:off x="1000669" y="-1583"/>
                <a:ext cx="2728296" cy="1719306"/>
              </a:xfrm>
              <a:custGeom>
                <a:rect b="b" l="l" r="r" t="t"/>
                <a:pathLst>
                  <a:path extrusionOk="0" h="21600" w="21600">
                    <a:moveTo>
                      <a:pt x="10800" y="0"/>
                    </a:moveTo>
                    <a:cubicBezTo>
                      <a:pt x="6763" y="0"/>
                      <a:pt x="3028" y="2080"/>
                      <a:pt x="0" y="5600"/>
                    </a:cubicBezTo>
                    <a:cubicBezTo>
                      <a:pt x="6510" y="21600"/>
                      <a:pt x="6510" y="21600"/>
                      <a:pt x="6510" y="21600"/>
                    </a:cubicBezTo>
                    <a:cubicBezTo>
                      <a:pt x="7671" y="20000"/>
                      <a:pt x="9135" y="19040"/>
                      <a:pt x="10800" y="19040"/>
                    </a:cubicBezTo>
                    <a:cubicBezTo>
                      <a:pt x="12465" y="19040"/>
                      <a:pt x="13979" y="20000"/>
                      <a:pt x="15090" y="21600"/>
                    </a:cubicBezTo>
                    <a:cubicBezTo>
                      <a:pt x="21600" y="5600"/>
                      <a:pt x="21600" y="5600"/>
                      <a:pt x="21600" y="5600"/>
                    </a:cubicBezTo>
                    <a:cubicBezTo>
                      <a:pt x="18572" y="2080"/>
                      <a:pt x="14837" y="0"/>
                      <a:pt x="10800" y="0"/>
                    </a:cubicBezTo>
                    <a:close/>
                  </a:path>
                </a:pathLst>
              </a:custGeom>
              <a:solidFill>
                <a:srgbClr val="F0E4BE"/>
              </a:solid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sp>
            <p:nvSpPr>
              <p:cNvPr id="733" name="Google Shape;733;g3ea9795d66c_0_754"/>
              <p:cNvSpPr/>
              <p:nvPr/>
            </p:nvSpPr>
            <p:spPr>
              <a:xfrm>
                <a:off x="2879094" y="441114"/>
                <a:ext cx="1800036" cy="2165076"/>
              </a:xfrm>
              <a:custGeom>
                <a:rect b="b" l="l" r="r" t="t"/>
                <a:pathLst>
                  <a:path extrusionOk="0" h="21600" w="21600">
                    <a:moveTo>
                      <a:pt x="9881" y="0"/>
                    </a:moveTo>
                    <a:cubicBezTo>
                      <a:pt x="0" y="13375"/>
                      <a:pt x="0" y="13375"/>
                      <a:pt x="0" y="13375"/>
                    </a:cubicBezTo>
                    <a:cubicBezTo>
                      <a:pt x="2068" y="14980"/>
                      <a:pt x="3370" y="17454"/>
                      <a:pt x="3370" y="20062"/>
                    </a:cubicBezTo>
                    <a:cubicBezTo>
                      <a:pt x="3370" y="20530"/>
                      <a:pt x="3370" y="20798"/>
                      <a:pt x="3294" y="21600"/>
                    </a:cubicBezTo>
                    <a:cubicBezTo>
                      <a:pt x="21523" y="21600"/>
                      <a:pt x="21523" y="21600"/>
                      <a:pt x="21523" y="21600"/>
                    </a:cubicBezTo>
                    <a:cubicBezTo>
                      <a:pt x="21523" y="20798"/>
                      <a:pt x="21600" y="20530"/>
                      <a:pt x="21600" y="20062"/>
                    </a:cubicBezTo>
                    <a:cubicBezTo>
                      <a:pt x="21600" y="11903"/>
                      <a:pt x="16928" y="4414"/>
                      <a:pt x="9881" y="0"/>
                    </a:cubicBezTo>
                    <a:close/>
                  </a:path>
                </a:pathLst>
              </a:custGeom>
              <a:solidFill>
                <a:srgbClr val="997D24"/>
              </a:solid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grpSp>
            <p:nvGrpSpPr>
              <p:cNvPr id="734" name="Google Shape;734;g3ea9795d66c_0_754"/>
              <p:cNvGrpSpPr/>
              <p:nvPr/>
            </p:nvGrpSpPr>
            <p:grpSpPr>
              <a:xfrm>
                <a:off x="459961" y="129036"/>
                <a:ext cx="3758873" cy="1006272"/>
                <a:chOff x="-5519" y="-5520"/>
                <a:chExt cx="3758873" cy="1006272"/>
              </a:xfrm>
            </p:grpSpPr>
            <p:cxnSp>
              <p:nvCxnSpPr>
                <p:cNvPr id="735" name="Google Shape;735;g3ea9795d66c_0_754"/>
                <p:cNvCxnSpPr/>
                <p:nvPr/>
              </p:nvCxnSpPr>
              <p:spPr>
                <a:xfrm flipH="1">
                  <a:off x="3537954" y="825116"/>
                  <a:ext cx="215400" cy="158700"/>
                </a:xfrm>
                <a:prstGeom prst="straightConnector1">
                  <a:avLst/>
                </a:prstGeom>
                <a:noFill/>
                <a:ln cap="flat" cmpd="sng" w="19050">
                  <a:solidFill>
                    <a:srgbClr val="FFFFFF"/>
                  </a:solidFill>
                  <a:prstDash val="solid"/>
                  <a:round/>
                  <a:headEnd len="sm" w="sm" type="none"/>
                  <a:tailEnd len="sm" w="sm" type="none"/>
                </a:ln>
              </p:spPr>
            </p:cxnSp>
            <p:cxnSp>
              <p:nvCxnSpPr>
                <p:cNvPr id="736" name="Google Shape;736;g3ea9795d66c_0_754"/>
                <p:cNvCxnSpPr/>
                <p:nvPr/>
              </p:nvCxnSpPr>
              <p:spPr>
                <a:xfrm flipH="1">
                  <a:off x="2529328" y="-5520"/>
                  <a:ext cx="83400" cy="261000"/>
                </a:xfrm>
                <a:prstGeom prst="straightConnector1">
                  <a:avLst/>
                </a:prstGeom>
                <a:noFill/>
                <a:ln cap="flat" cmpd="sng" w="19050">
                  <a:solidFill>
                    <a:srgbClr val="FFFFFF"/>
                  </a:solidFill>
                  <a:prstDash val="solid"/>
                  <a:round/>
                  <a:headEnd len="sm" w="sm" type="none"/>
                  <a:tailEnd len="sm" w="sm" type="none"/>
                </a:ln>
              </p:spPr>
            </p:cxnSp>
            <p:cxnSp>
              <p:nvCxnSpPr>
                <p:cNvPr id="737" name="Google Shape;737;g3ea9795d66c_0_754"/>
                <p:cNvCxnSpPr/>
                <p:nvPr/>
              </p:nvCxnSpPr>
              <p:spPr>
                <a:xfrm>
                  <a:off x="1121849" y="-5518"/>
                  <a:ext cx="83400" cy="261000"/>
                </a:xfrm>
                <a:prstGeom prst="straightConnector1">
                  <a:avLst/>
                </a:prstGeom>
                <a:noFill/>
                <a:ln cap="flat" cmpd="sng" w="19050">
                  <a:solidFill>
                    <a:srgbClr val="FFFFFF"/>
                  </a:solidFill>
                  <a:prstDash val="solid"/>
                  <a:round/>
                  <a:headEnd len="sm" w="sm" type="none"/>
                  <a:tailEnd len="sm" w="sm" type="none"/>
                </a:ln>
              </p:spPr>
            </p:cxnSp>
            <p:cxnSp>
              <p:nvCxnSpPr>
                <p:cNvPr id="738" name="Google Shape;738;g3ea9795d66c_0_754"/>
                <p:cNvCxnSpPr/>
                <p:nvPr/>
              </p:nvCxnSpPr>
              <p:spPr>
                <a:xfrm>
                  <a:off x="-5519" y="833952"/>
                  <a:ext cx="169800" cy="166800"/>
                </a:xfrm>
                <a:prstGeom prst="straightConnector1">
                  <a:avLst/>
                </a:prstGeom>
                <a:noFill/>
                <a:ln cap="flat" cmpd="sng" w="19050">
                  <a:solidFill>
                    <a:srgbClr val="FFFFFF"/>
                  </a:solidFill>
                  <a:prstDash val="solid"/>
                  <a:round/>
                  <a:headEnd len="sm" w="sm" type="none"/>
                  <a:tailEnd len="sm" w="sm" type="none"/>
                </a:ln>
              </p:spPr>
            </p:cxnSp>
          </p:grpSp>
        </p:grpSp>
        <p:sp>
          <p:nvSpPr>
            <p:cNvPr id="739" name="Google Shape;739;g3ea9795d66c_0_754"/>
            <p:cNvSpPr txBox="1"/>
            <p:nvPr/>
          </p:nvSpPr>
          <p:spPr>
            <a:xfrm>
              <a:off x="1201426" y="2744421"/>
              <a:ext cx="402600" cy="12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740" name="Google Shape;740;g3ea9795d66c_0_754"/>
            <p:cNvSpPr txBox="1"/>
            <p:nvPr/>
          </p:nvSpPr>
          <p:spPr>
            <a:xfrm>
              <a:off x="1814266" y="2343150"/>
              <a:ext cx="402600" cy="12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741" name="Google Shape;741;g3ea9795d66c_0_754"/>
            <p:cNvSpPr txBox="1"/>
            <p:nvPr/>
          </p:nvSpPr>
          <p:spPr>
            <a:xfrm>
              <a:off x="2553784" y="2370599"/>
              <a:ext cx="402600" cy="12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sp>
          <p:nvSpPr>
            <p:cNvPr id="742" name="Google Shape;742;g3ea9795d66c_0_754"/>
            <p:cNvSpPr txBox="1"/>
            <p:nvPr/>
          </p:nvSpPr>
          <p:spPr>
            <a:xfrm>
              <a:off x="3146072" y="2756648"/>
              <a:ext cx="402600" cy="12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sp>
          <p:nvSpPr>
            <p:cNvPr id="743" name="Google Shape;743;g3ea9795d66c_0_754"/>
            <p:cNvSpPr txBox="1"/>
            <p:nvPr/>
          </p:nvSpPr>
          <p:spPr>
            <a:xfrm>
              <a:off x="1000135" y="3422567"/>
              <a:ext cx="402600" cy="12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p:txBody>
        </p:sp>
        <p:sp>
          <p:nvSpPr>
            <p:cNvPr id="744" name="Google Shape;744;g3ea9795d66c_0_754"/>
            <p:cNvSpPr txBox="1"/>
            <p:nvPr/>
          </p:nvSpPr>
          <p:spPr>
            <a:xfrm>
              <a:off x="3408695" y="3437701"/>
              <a:ext cx="402600" cy="12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100%</a:t>
              </a:r>
              <a:endParaRPr b="0" i="0" sz="1400" u="none" cap="none" strike="noStrike">
                <a:solidFill>
                  <a:srgbClr val="000000"/>
                </a:solidFill>
                <a:latin typeface="Arial"/>
                <a:ea typeface="Arial"/>
                <a:cs typeface="Arial"/>
                <a:sym typeface="Arial"/>
              </a:endParaRPr>
            </a:p>
          </p:txBody>
        </p:sp>
        <p:sp>
          <p:nvSpPr>
            <p:cNvPr id="745" name="Google Shape;745;g3ea9795d66c_0_754"/>
            <p:cNvSpPr/>
            <p:nvPr/>
          </p:nvSpPr>
          <p:spPr>
            <a:xfrm>
              <a:off x="1228270" y="3851014"/>
              <a:ext cx="2340000" cy="179700"/>
            </a:xfrm>
            <a:prstGeom prst="rect">
              <a:avLst/>
            </a:prstGeom>
            <a:noFill/>
            <a:ln>
              <a:noFill/>
            </a:ln>
          </p:spPr>
          <p:txBody>
            <a:bodyPr anchorCtr="0" anchor="t" bIns="0" lIns="0" spcFirstLastPara="1" rIns="0" wrap="square" tIns="0">
              <a:noAutofit/>
            </a:bodyPr>
            <a:lstStyle/>
            <a:p>
              <a:pPr indent="0" lvl="0" marL="0" marR="0" rtl="0" algn="ctr">
                <a:lnSpc>
                  <a:spcPct val="7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r>
                <a:rPr b="1" lang="en-US" sz="2000"/>
                <a:t>142.2</a:t>
              </a:r>
              <a:r>
                <a:rPr b="1" i="0" lang="en-US" sz="2000" u="none" cap="none" strike="noStrike">
                  <a:solidFill>
                    <a:srgbClr val="000000"/>
                  </a:solidFill>
                  <a:latin typeface="Arial"/>
                  <a:ea typeface="Arial"/>
                  <a:cs typeface="Arial"/>
                  <a:sym typeface="Arial"/>
                </a:rPr>
                <a:t>M / $1</a:t>
              </a:r>
              <a:r>
                <a:rPr b="1" lang="en-US" sz="2000"/>
                <a:t>82.0</a:t>
              </a:r>
              <a:r>
                <a:rPr b="1" i="0" lang="en-US" sz="2000" u="none" cap="none" strike="noStrike">
                  <a:solidFill>
                    <a:srgbClr val="000000"/>
                  </a:solidFill>
                  <a:latin typeface="Arial"/>
                  <a:ea typeface="Arial"/>
                  <a:cs typeface="Arial"/>
                  <a:sym typeface="Arial"/>
                </a:rPr>
                <a:t>M</a:t>
              </a:r>
              <a:endParaRPr b="0" i="0" sz="1400" u="none" cap="none" strike="noStrike">
                <a:solidFill>
                  <a:srgbClr val="000000"/>
                </a:solidFill>
                <a:latin typeface="Arial"/>
                <a:ea typeface="Arial"/>
                <a:cs typeface="Arial"/>
                <a:sym typeface="Arial"/>
              </a:endParaRPr>
            </a:p>
          </p:txBody>
        </p:sp>
      </p:grpSp>
      <p:sp>
        <p:nvSpPr>
          <p:cNvPr id="746" name="Google Shape;746;g3ea9795d66c_0_754"/>
          <p:cNvSpPr txBox="1"/>
          <p:nvPr/>
        </p:nvSpPr>
        <p:spPr>
          <a:xfrm>
            <a:off x="6544943" y="1911575"/>
            <a:ext cx="4551000" cy="2870400"/>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000000"/>
                </a:solidFill>
                <a:latin typeface="Arial"/>
                <a:ea typeface="Arial"/>
                <a:cs typeface="Arial"/>
                <a:sym typeface="Arial"/>
              </a:rPr>
              <a:t>Procurement Funds </a:t>
            </a:r>
            <a:r>
              <a:rPr b="1" lang="en-US" sz="1500"/>
              <a:t>Upcoming to be Posted</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1" i="0" sz="2000" u="none" cap="none" strike="noStrike">
              <a:solidFill>
                <a:srgbClr val="002060"/>
              </a:solidFill>
              <a:latin typeface="Calibri"/>
              <a:ea typeface="Calibri"/>
              <a:cs typeface="Calibri"/>
              <a:sym typeface="Calibri"/>
            </a:endParaRPr>
          </a:p>
        </p:txBody>
      </p:sp>
      <p:grpSp>
        <p:nvGrpSpPr>
          <p:cNvPr id="747" name="Google Shape;747;g3ea9795d66c_0_754"/>
          <p:cNvGrpSpPr/>
          <p:nvPr/>
        </p:nvGrpSpPr>
        <p:grpSpPr>
          <a:xfrm>
            <a:off x="6544948" y="2346107"/>
            <a:ext cx="4624077" cy="2291950"/>
            <a:chOff x="1000135" y="2343150"/>
            <a:chExt cx="2811160" cy="1588653"/>
          </a:xfrm>
        </p:grpSpPr>
        <p:grpSp>
          <p:nvGrpSpPr>
            <p:cNvPr id="748" name="Google Shape;748;g3ea9795d66c_0_754"/>
            <p:cNvGrpSpPr/>
            <p:nvPr/>
          </p:nvGrpSpPr>
          <p:grpSpPr>
            <a:xfrm>
              <a:off x="1325994" y="2545927"/>
              <a:ext cx="2020957" cy="1077096"/>
              <a:chOff x="-5519" y="0"/>
              <a:chExt cx="4684648" cy="2496745"/>
            </a:xfrm>
          </p:grpSpPr>
          <p:sp>
            <p:nvSpPr>
              <p:cNvPr id="749" name="Google Shape;749;g3ea9795d66c_0_754"/>
              <p:cNvSpPr/>
              <p:nvPr/>
            </p:nvSpPr>
            <p:spPr>
              <a:xfrm>
                <a:off x="-5519" y="449059"/>
                <a:ext cx="1791936" cy="2042172"/>
              </a:xfrm>
              <a:custGeom>
                <a:rect b="b" l="l" r="r" t="t"/>
                <a:pathLst>
                  <a:path extrusionOk="0" h="21600" w="21600">
                    <a:moveTo>
                      <a:pt x="0" y="20052"/>
                    </a:moveTo>
                    <a:cubicBezTo>
                      <a:pt x="0" y="20523"/>
                      <a:pt x="0" y="20793"/>
                      <a:pt x="0" y="21600"/>
                    </a:cubicBezTo>
                    <a:cubicBezTo>
                      <a:pt x="18372" y="21600"/>
                      <a:pt x="18372" y="21600"/>
                      <a:pt x="18372" y="21600"/>
                    </a:cubicBezTo>
                    <a:cubicBezTo>
                      <a:pt x="18295" y="20793"/>
                      <a:pt x="18218" y="20523"/>
                      <a:pt x="18218" y="20052"/>
                    </a:cubicBezTo>
                    <a:cubicBezTo>
                      <a:pt x="18218" y="17428"/>
                      <a:pt x="19525" y="15006"/>
                      <a:pt x="21600" y="13458"/>
                    </a:cubicBezTo>
                    <a:cubicBezTo>
                      <a:pt x="11684" y="0"/>
                      <a:pt x="11684" y="0"/>
                      <a:pt x="11684" y="0"/>
                    </a:cubicBezTo>
                    <a:cubicBezTo>
                      <a:pt x="4612" y="4441"/>
                      <a:pt x="0" y="11843"/>
                      <a:pt x="0" y="20052"/>
                    </a:cubicBezTo>
                    <a:close/>
                  </a:path>
                </a:pathLst>
              </a:custGeom>
              <a:solidFill>
                <a:srgbClr val="C1D2ED"/>
              </a:solid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sp>
            <p:nvSpPr>
              <p:cNvPr id="750" name="Google Shape;750;g3ea9795d66c_0_754"/>
              <p:cNvSpPr/>
              <p:nvPr/>
            </p:nvSpPr>
            <p:spPr>
              <a:xfrm>
                <a:off x="968621" y="0"/>
                <a:ext cx="2728296" cy="1719306"/>
              </a:xfrm>
              <a:custGeom>
                <a:rect b="b" l="l" r="r" t="t"/>
                <a:pathLst>
                  <a:path extrusionOk="0" h="21600" w="21600">
                    <a:moveTo>
                      <a:pt x="10800" y="0"/>
                    </a:moveTo>
                    <a:cubicBezTo>
                      <a:pt x="6763" y="0"/>
                      <a:pt x="3028" y="2080"/>
                      <a:pt x="0" y="5600"/>
                    </a:cubicBezTo>
                    <a:cubicBezTo>
                      <a:pt x="6510" y="21600"/>
                      <a:pt x="6510" y="21600"/>
                      <a:pt x="6510" y="21600"/>
                    </a:cubicBezTo>
                    <a:cubicBezTo>
                      <a:pt x="7671" y="20000"/>
                      <a:pt x="9135" y="19040"/>
                      <a:pt x="10800" y="19040"/>
                    </a:cubicBezTo>
                    <a:cubicBezTo>
                      <a:pt x="12465" y="19040"/>
                      <a:pt x="13979" y="20000"/>
                      <a:pt x="15090" y="21600"/>
                    </a:cubicBezTo>
                    <a:cubicBezTo>
                      <a:pt x="21600" y="5600"/>
                      <a:pt x="21600" y="5600"/>
                      <a:pt x="21600" y="5600"/>
                    </a:cubicBezTo>
                    <a:cubicBezTo>
                      <a:pt x="18572" y="2080"/>
                      <a:pt x="14837" y="0"/>
                      <a:pt x="10800" y="0"/>
                    </a:cubicBezTo>
                    <a:close/>
                  </a:path>
                </a:pathLst>
              </a:custGeom>
              <a:solidFill>
                <a:srgbClr val="83A8DD"/>
              </a:solid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sp>
            <p:nvSpPr>
              <p:cNvPr id="751" name="Google Shape;751;g3ea9795d66c_0_754"/>
              <p:cNvSpPr/>
              <p:nvPr/>
            </p:nvSpPr>
            <p:spPr>
              <a:xfrm>
                <a:off x="2879093" y="441127"/>
                <a:ext cx="1800036" cy="2055618"/>
              </a:xfrm>
              <a:custGeom>
                <a:rect b="b" l="l" r="r" t="t"/>
                <a:pathLst>
                  <a:path extrusionOk="0" h="21600" w="21600">
                    <a:moveTo>
                      <a:pt x="9881" y="0"/>
                    </a:moveTo>
                    <a:cubicBezTo>
                      <a:pt x="0" y="13375"/>
                      <a:pt x="0" y="13375"/>
                      <a:pt x="0" y="13375"/>
                    </a:cubicBezTo>
                    <a:cubicBezTo>
                      <a:pt x="2068" y="14980"/>
                      <a:pt x="3370" y="17454"/>
                      <a:pt x="3370" y="20062"/>
                    </a:cubicBezTo>
                    <a:cubicBezTo>
                      <a:pt x="3370" y="20530"/>
                      <a:pt x="3370" y="20798"/>
                      <a:pt x="3294" y="21600"/>
                    </a:cubicBezTo>
                    <a:cubicBezTo>
                      <a:pt x="21523" y="21600"/>
                      <a:pt x="21523" y="21600"/>
                      <a:pt x="21523" y="21600"/>
                    </a:cubicBezTo>
                    <a:cubicBezTo>
                      <a:pt x="21523" y="20798"/>
                      <a:pt x="21600" y="20530"/>
                      <a:pt x="21600" y="20062"/>
                    </a:cubicBezTo>
                    <a:cubicBezTo>
                      <a:pt x="21600" y="11903"/>
                      <a:pt x="16928" y="4414"/>
                      <a:pt x="9881" y="0"/>
                    </a:cubicBezTo>
                    <a:close/>
                  </a:path>
                </a:pathLst>
              </a:custGeom>
              <a:solidFill>
                <a:srgbClr val="002060"/>
              </a:solid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grpSp>
            <p:nvGrpSpPr>
              <p:cNvPr id="752" name="Google Shape;752;g3ea9795d66c_0_754"/>
              <p:cNvGrpSpPr/>
              <p:nvPr/>
            </p:nvGrpSpPr>
            <p:grpSpPr>
              <a:xfrm>
                <a:off x="459961" y="129036"/>
                <a:ext cx="3758873" cy="1006272"/>
                <a:chOff x="-5519" y="-5520"/>
                <a:chExt cx="3758873" cy="1006272"/>
              </a:xfrm>
            </p:grpSpPr>
            <p:cxnSp>
              <p:nvCxnSpPr>
                <p:cNvPr id="753" name="Google Shape;753;g3ea9795d66c_0_754"/>
                <p:cNvCxnSpPr/>
                <p:nvPr/>
              </p:nvCxnSpPr>
              <p:spPr>
                <a:xfrm flipH="1">
                  <a:off x="3537954" y="825116"/>
                  <a:ext cx="215400" cy="158700"/>
                </a:xfrm>
                <a:prstGeom prst="straightConnector1">
                  <a:avLst/>
                </a:prstGeom>
                <a:noFill/>
                <a:ln cap="flat" cmpd="sng" w="19050">
                  <a:solidFill>
                    <a:srgbClr val="FFFFFF"/>
                  </a:solidFill>
                  <a:prstDash val="solid"/>
                  <a:round/>
                  <a:headEnd len="sm" w="sm" type="none"/>
                  <a:tailEnd len="sm" w="sm" type="none"/>
                </a:ln>
              </p:spPr>
            </p:cxnSp>
            <p:cxnSp>
              <p:nvCxnSpPr>
                <p:cNvPr id="754" name="Google Shape;754;g3ea9795d66c_0_754"/>
                <p:cNvCxnSpPr/>
                <p:nvPr/>
              </p:nvCxnSpPr>
              <p:spPr>
                <a:xfrm flipH="1">
                  <a:off x="2529328" y="-5520"/>
                  <a:ext cx="83400" cy="261000"/>
                </a:xfrm>
                <a:prstGeom prst="straightConnector1">
                  <a:avLst/>
                </a:prstGeom>
                <a:noFill/>
                <a:ln cap="flat" cmpd="sng" w="19050">
                  <a:solidFill>
                    <a:srgbClr val="FFFFFF"/>
                  </a:solidFill>
                  <a:prstDash val="solid"/>
                  <a:round/>
                  <a:headEnd len="sm" w="sm" type="none"/>
                  <a:tailEnd len="sm" w="sm" type="none"/>
                </a:ln>
              </p:spPr>
            </p:cxnSp>
            <p:cxnSp>
              <p:nvCxnSpPr>
                <p:cNvPr id="755" name="Google Shape;755;g3ea9795d66c_0_754"/>
                <p:cNvCxnSpPr/>
                <p:nvPr/>
              </p:nvCxnSpPr>
              <p:spPr>
                <a:xfrm>
                  <a:off x="1121849" y="-5518"/>
                  <a:ext cx="83400" cy="261000"/>
                </a:xfrm>
                <a:prstGeom prst="straightConnector1">
                  <a:avLst/>
                </a:prstGeom>
                <a:noFill/>
                <a:ln cap="flat" cmpd="sng" w="19050">
                  <a:solidFill>
                    <a:srgbClr val="FFFFFF"/>
                  </a:solidFill>
                  <a:prstDash val="solid"/>
                  <a:round/>
                  <a:headEnd len="sm" w="sm" type="none"/>
                  <a:tailEnd len="sm" w="sm" type="none"/>
                </a:ln>
              </p:spPr>
            </p:cxnSp>
            <p:cxnSp>
              <p:nvCxnSpPr>
                <p:cNvPr id="756" name="Google Shape;756;g3ea9795d66c_0_754"/>
                <p:cNvCxnSpPr/>
                <p:nvPr/>
              </p:nvCxnSpPr>
              <p:spPr>
                <a:xfrm>
                  <a:off x="-5519" y="833952"/>
                  <a:ext cx="169800" cy="166800"/>
                </a:xfrm>
                <a:prstGeom prst="straightConnector1">
                  <a:avLst/>
                </a:prstGeom>
                <a:noFill/>
                <a:ln cap="flat" cmpd="sng" w="19050">
                  <a:solidFill>
                    <a:srgbClr val="FFFFFF"/>
                  </a:solidFill>
                  <a:prstDash val="solid"/>
                  <a:round/>
                  <a:headEnd len="sm" w="sm" type="none"/>
                  <a:tailEnd len="sm" w="sm" type="none"/>
                </a:ln>
              </p:spPr>
            </p:cxnSp>
          </p:grpSp>
        </p:grpSp>
        <p:sp>
          <p:nvSpPr>
            <p:cNvPr id="757" name="Google Shape;757;g3ea9795d66c_0_754"/>
            <p:cNvSpPr txBox="1"/>
            <p:nvPr/>
          </p:nvSpPr>
          <p:spPr>
            <a:xfrm>
              <a:off x="1201426" y="2744421"/>
              <a:ext cx="402600" cy="11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758" name="Google Shape;758;g3ea9795d66c_0_754"/>
            <p:cNvSpPr txBox="1"/>
            <p:nvPr/>
          </p:nvSpPr>
          <p:spPr>
            <a:xfrm>
              <a:off x="1814266" y="2343150"/>
              <a:ext cx="402600" cy="11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759" name="Google Shape;759;g3ea9795d66c_0_754"/>
            <p:cNvSpPr txBox="1"/>
            <p:nvPr/>
          </p:nvSpPr>
          <p:spPr>
            <a:xfrm>
              <a:off x="2553784" y="2370599"/>
              <a:ext cx="402600" cy="11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sp>
          <p:nvSpPr>
            <p:cNvPr id="760" name="Google Shape;760;g3ea9795d66c_0_754"/>
            <p:cNvSpPr txBox="1"/>
            <p:nvPr/>
          </p:nvSpPr>
          <p:spPr>
            <a:xfrm>
              <a:off x="3146072" y="2756648"/>
              <a:ext cx="402600" cy="11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sp>
          <p:nvSpPr>
            <p:cNvPr id="761" name="Google Shape;761;g3ea9795d66c_0_754"/>
            <p:cNvSpPr txBox="1"/>
            <p:nvPr/>
          </p:nvSpPr>
          <p:spPr>
            <a:xfrm>
              <a:off x="1000135" y="3422567"/>
              <a:ext cx="402600" cy="11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p:txBody>
        </p:sp>
        <p:sp>
          <p:nvSpPr>
            <p:cNvPr id="762" name="Google Shape;762;g3ea9795d66c_0_754"/>
            <p:cNvSpPr txBox="1"/>
            <p:nvPr/>
          </p:nvSpPr>
          <p:spPr>
            <a:xfrm>
              <a:off x="3408695" y="3437701"/>
              <a:ext cx="402600" cy="11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338D"/>
                </a:buClr>
                <a:buSzPts val="1100"/>
                <a:buFont typeface="Arial"/>
                <a:buNone/>
              </a:pPr>
              <a:r>
                <a:rPr b="0" i="0" lang="en-US" sz="1100" u="none" cap="none" strike="noStrike">
                  <a:solidFill>
                    <a:srgbClr val="00338D"/>
                  </a:solidFill>
                  <a:latin typeface="Arial"/>
                  <a:ea typeface="Arial"/>
                  <a:cs typeface="Arial"/>
                  <a:sym typeface="Arial"/>
                </a:rPr>
                <a:t>100%</a:t>
              </a:r>
              <a:endParaRPr b="0" i="0" sz="1400" u="none" cap="none" strike="noStrike">
                <a:solidFill>
                  <a:srgbClr val="000000"/>
                </a:solidFill>
                <a:latin typeface="Arial"/>
                <a:ea typeface="Arial"/>
                <a:cs typeface="Arial"/>
                <a:sym typeface="Arial"/>
              </a:endParaRPr>
            </a:p>
          </p:txBody>
        </p:sp>
        <p:sp>
          <p:nvSpPr>
            <p:cNvPr id="763" name="Google Shape;763;g3ea9795d66c_0_754"/>
            <p:cNvSpPr/>
            <p:nvPr/>
          </p:nvSpPr>
          <p:spPr>
            <a:xfrm>
              <a:off x="1232609" y="3762003"/>
              <a:ext cx="2340000" cy="169800"/>
            </a:xfrm>
            <a:prstGeom prst="rect">
              <a:avLst/>
            </a:prstGeom>
            <a:noFill/>
            <a:ln>
              <a:noFill/>
            </a:ln>
          </p:spPr>
          <p:txBody>
            <a:bodyPr anchorCtr="0" anchor="t" bIns="0" lIns="0" spcFirstLastPara="1" rIns="0" wrap="square" tIns="0">
              <a:noAutofit/>
            </a:bodyPr>
            <a:lstStyle/>
            <a:p>
              <a:pPr indent="0" lvl="0" marL="0" marR="0" rtl="0" algn="ctr">
                <a:lnSpc>
                  <a:spcPct val="7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a:t>
              </a:r>
              <a:r>
                <a:rPr b="1" lang="en-US" sz="2000"/>
                <a:t>39.5</a:t>
              </a:r>
              <a:r>
                <a:rPr b="1" i="0" lang="en-US" sz="2000" u="none" cap="none" strike="noStrike">
                  <a:solidFill>
                    <a:srgbClr val="000000"/>
                  </a:solidFill>
                  <a:latin typeface="Arial"/>
                  <a:ea typeface="Arial"/>
                  <a:cs typeface="Arial"/>
                  <a:sym typeface="Arial"/>
                </a:rPr>
                <a:t>M / $1</a:t>
              </a:r>
              <a:r>
                <a:rPr b="1" lang="en-US" sz="2000"/>
                <a:t>82.0</a:t>
              </a:r>
              <a:r>
                <a:rPr b="1" i="0" lang="en-US" sz="2000" u="none" cap="none" strike="noStrike">
                  <a:solidFill>
                    <a:srgbClr val="000000"/>
                  </a:solidFill>
                  <a:latin typeface="Arial"/>
                  <a:ea typeface="Arial"/>
                  <a:cs typeface="Arial"/>
                  <a:sym typeface="Arial"/>
                </a:rPr>
                <a:t>M</a:t>
              </a:r>
              <a:endParaRPr b="0" i="0" sz="1400" u="none" cap="none" strike="noStrike">
                <a:solidFill>
                  <a:srgbClr val="000000"/>
                </a:solidFill>
                <a:latin typeface="Arial"/>
                <a:ea typeface="Arial"/>
                <a:cs typeface="Arial"/>
                <a:sym typeface="Arial"/>
              </a:endParaRPr>
            </a:p>
          </p:txBody>
        </p:sp>
      </p:grpSp>
      <p:sp>
        <p:nvSpPr>
          <p:cNvPr id="764" name="Google Shape;764;g3ea9795d66c_0_754"/>
          <p:cNvSpPr txBox="1"/>
          <p:nvPr/>
        </p:nvSpPr>
        <p:spPr>
          <a:xfrm>
            <a:off x="7638257" y="3172881"/>
            <a:ext cx="893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lt1"/>
                </a:solidFill>
                <a:latin typeface="Calibri"/>
                <a:ea typeface="Calibri"/>
                <a:cs typeface="Calibri"/>
                <a:sym typeface="Calibri"/>
              </a:rPr>
              <a:t>Today</a:t>
            </a:r>
            <a:endParaRPr b="0" i="0" sz="1400" u="none" cap="none" strike="noStrike">
              <a:solidFill>
                <a:srgbClr val="000000"/>
              </a:solidFill>
              <a:latin typeface="Arial"/>
              <a:ea typeface="Arial"/>
              <a:cs typeface="Arial"/>
              <a:sym typeface="Arial"/>
            </a:endParaRPr>
          </a:p>
        </p:txBody>
      </p:sp>
      <p:sp>
        <p:nvSpPr>
          <p:cNvPr id="765" name="Google Shape;765;g3ea9795d66c_0_754"/>
          <p:cNvSpPr txBox="1"/>
          <p:nvPr/>
        </p:nvSpPr>
        <p:spPr>
          <a:xfrm>
            <a:off x="3244657" y="2990821"/>
            <a:ext cx="9849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rgbClr val="002060"/>
                </a:solidFill>
                <a:latin typeface="Calibri"/>
                <a:ea typeface="Calibri"/>
                <a:cs typeface="Calibri"/>
                <a:sym typeface="Calibri"/>
              </a:rPr>
              <a:t>Today</a:t>
            </a:r>
            <a:endParaRPr b="0" i="0" sz="1400" u="none" cap="none" strike="noStrike">
              <a:solidFill>
                <a:srgbClr val="000000"/>
              </a:solidFill>
              <a:latin typeface="Arial"/>
              <a:ea typeface="Arial"/>
              <a:cs typeface="Arial"/>
              <a:sym typeface="Arial"/>
            </a:endParaRPr>
          </a:p>
        </p:txBody>
      </p:sp>
      <p:sp>
        <p:nvSpPr>
          <p:cNvPr id="766" name="Google Shape;766;g3ea9795d66c_0_754"/>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767" name="Google Shape;767;g3ea9795d66c_0_754"/>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grpSp>
        <p:nvGrpSpPr>
          <p:cNvPr id="768" name="Google Shape;768;g3ea9795d66c_0_754"/>
          <p:cNvGrpSpPr/>
          <p:nvPr/>
        </p:nvGrpSpPr>
        <p:grpSpPr>
          <a:xfrm rot="-2839777">
            <a:off x="3519886" y="3370274"/>
            <a:ext cx="696121" cy="243600"/>
            <a:chOff x="2248845" y="3422567"/>
            <a:chExt cx="558892" cy="175200"/>
          </a:xfrm>
        </p:grpSpPr>
        <p:sp>
          <p:nvSpPr>
            <p:cNvPr id="769" name="Google Shape;769;g3ea9795d66c_0_754"/>
            <p:cNvSpPr/>
            <p:nvPr/>
          </p:nvSpPr>
          <p:spPr>
            <a:xfrm rot="5100577">
              <a:off x="2536418" y="3259046"/>
              <a:ext cx="71389" cy="466808"/>
            </a:xfrm>
            <a:custGeom>
              <a:rect b="b" l="l" r="r" t="t"/>
              <a:pathLst>
                <a:path extrusionOk="0" h="21600" w="21600">
                  <a:moveTo>
                    <a:pt x="10973" y="0"/>
                  </a:moveTo>
                  <a:lnTo>
                    <a:pt x="21600" y="21600"/>
                  </a:lnTo>
                  <a:lnTo>
                    <a:pt x="0" y="21600"/>
                  </a:lnTo>
                  <a:lnTo>
                    <a:pt x="10973" y="0"/>
                  </a:lnTo>
                  <a:close/>
                </a:path>
              </a:pathLst>
            </a:custGeom>
            <a:solidFill>
              <a:srgbClr val="0C233C"/>
            </a:solid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sp>
          <p:nvSpPr>
            <p:cNvPr id="770" name="Google Shape;770;g3ea9795d66c_0_754"/>
            <p:cNvSpPr/>
            <p:nvPr/>
          </p:nvSpPr>
          <p:spPr>
            <a:xfrm>
              <a:off x="2248845" y="3422567"/>
              <a:ext cx="175200" cy="175200"/>
            </a:xfrm>
            <a:prstGeom prst="ellipse">
              <a:avLst/>
            </a:prstGeom>
            <a:solidFill>
              <a:srgbClr val="0C233C"/>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grpSp>
      <p:grpSp>
        <p:nvGrpSpPr>
          <p:cNvPr id="771" name="Google Shape;771;g3ea9795d66c_0_754"/>
          <p:cNvGrpSpPr/>
          <p:nvPr/>
        </p:nvGrpSpPr>
        <p:grpSpPr>
          <a:xfrm rot="-7810251">
            <a:off x="7660030" y="3477638"/>
            <a:ext cx="700403" cy="242359"/>
            <a:chOff x="2248845" y="3422567"/>
            <a:chExt cx="558892" cy="175200"/>
          </a:xfrm>
        </p:grpSpPr>
        <p:sp>
          <p:nvSpPr>
            <p:cNvPr id="772" name="Google Shape;772;g3ea9795d66c_0_754"/>
            <p:cNvSpPr/>
            <p:nvPr/>
          </p:nvSpPr>
          <p:spPr>
            <a:xfrm rot="5100577">
              <a:off x="2536418" y="3259046"/>
              <a:ext cx="71389" cy="466808"/>
            </a:xfrm>
            <a:custGeom>
              <a:rect b="b" l="l" r="r" t="t"/>
              <a:pathLst>
                <a:path extrusionOk="0" h="21600" w="21600">
                  <a:moveTo>
                    <a:pt x="10973" y="0"/>
                  </a:moveTo>
                  <a:lnTo>
                    <a:pt x="21600" y="21600"/>
                  </a:lnTo>
                  <a:lnTo>
                    <a:pt x="0" y="21600"/>
                  </a:lnTo>
                  <a:lnTo>
                    <a:pt x="10973" y="0"/>
                  </a:lnTo>
                  <a:close/>
                </a:path>
              </a:pathLst>
            </a:custGeom>
            <a:solidFill>
              <a:schemeClr val="lt1"/>
            </a:solidFill>
            <a:ln cap="flat" cmpd="sng" w="9525">
              <a:solidFill>
                <a:schemeClr val="dk2"/>
              </a:solidFill>
              <a:prstDash val="solid"/>
              <a:round/>
              <a:headEnd len="sm" w="sm" type="none"/>
              <a:tailEnd len="sm" w="sm" type="none"/>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sp>
          <p:nvSpPr>
            <p:cNvPr id="773" name="Google Shape;773;g3ea9795d66c_0_754"/>
            <p:cNvSpPr/>
            <p:nvPr/>
          </p:nvSpPr>
          <p:spPr>
            <a:xfrm>
              <a:off x="2248845" y="3422567"/>
              <a:ext cx="175200" cy="175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858585"/>
                </a:buClr>
                <a:buSzPts val="1600"/>
                <a:buFont typeface="Calibri"/>
                <a:buNone/>
              </a:pPr>
              <a:r>
                <a:t/>
              </a:r>
              <a:endParaRPr b="0" i="0" sz="1600" u="none" cap="none" strike="noStrike">
                <a:solidFill>
                  <a:srgbClr val="2D3543"/>
                </a:solidFill>
                <a:latin typeface="Arial"/>
                <a:ea typeface="Arial"/>
                <a:cs typeface="Arial"/>
                <a:sym typeface="Arial"/>
              </a:endParaRPr>
            </a:p>
          </p:txBody>
        </p:sp>
      </p:grpSp>
      <p:sp>
        <p:nvSpPr>
          <p:cNvPr id="774" name="Google Shape;774;g3ea9795d66c_0_754"/>
          <p:cNvSpPr txBox="1"/>
          <p:nvPr/>
        </p:nvSpPr>
        <p:spPr>
          <a:xfrm>
            <a:off x="657062" y="5690150"/>
            <a:ext cx="6496500" cy="31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100"/>
              </a:spcBef>
              <a:spcAft>
                <a:spcPts val="1100"/>
              </a:spcAft>
              <a:buClr>
                <a:srgbClr val="000000"/>
              </a:buClr>
              <a:buSzPts val="850"/>
              <a:buFont typeface="Arial"/>
              <a:buNone/>
            </a:pPr>
            <a:r>
              <a:rPr b="0" i="1" lang="en-US" sz="850" u="none" cap="none" strike="noStrike">
                <a:solidFill>
                  <a:schemeClr val="dk1"/>
                </a:solidFill>
                <a:latin typeface="Arial"/>
                <a:ea typeface="Arial"/>
                <a:cs typeface="Arial"/>
                <a:sym typeface="Arial"/>
              </a:rPr>
              <a:t>Note: Administrative costs are excluded from these figures; therefore, total does not sum to $199.5M.</a:t>
            </a:r>
            <a:endParaRPr b="0" i="1" sz="850" u="none" cap="none" strike="noStrike">
              <a:solidFill>
                <a:schemeClr val="dk1"/>
              </a:solidFill>
              <a:latin typeface="Arial"/>
              <a:ea typeface="Arial"/>
              <a:cs typeface="Arial"/>
              <a:sym typeface="Arial"/>
            </a:endParaRPr>
          </a:p>
        </p:txBody>
      </p:sp>
      <p:pic>
        <p:nvPicPr>
          <p:cNvPr id="775" name="Google Shape;775;g3ea9795d66c_0_754"/>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pic>
        <p:nvPicPr>
          <p:cNvPr id="780" name="Google Shape;780;g3eac8cc141c_0_27" title="Points scored"/>
          <p:cNvPicPr preferRelativeResize="0"/>
          <p:nvPr/>
        </p:nvPicPr>
        <p:blipFill rotWithShape="1">
          <a:blip r:embed="rId3">
            <a:alphaModFix/>
          </a:blip>
          <a:srcRect b="0" l="0" r="0" t="0"/>
          <a:stretch/>
        </p:blipFill>
        <p:spPr>
          <a:xfrm>
            <a:off x="481742" y="3015823"/>
            <a:ext cx="4521651" cy="3082300"/>
          </a:xfrm>
          <a:prstGeom prst="rect">
            <a:avLst/>
          </a:prstGeom>
          <a:noFill/>
          <a:ln>
            <a:noFill/>
          </a:ln>
        </p:spPr>
      </p:pic>
      <p:sp>
        <p:nvSpPr>
          <p:cNvPr id="781" name="Google Shape;781;g3eac8cc141c_0_27"/>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      Connected Care Grid</a:t>
            </a:r>
            <a:endParaRPr/>
          </a:p>
        </p:txBody>
      </p:sp>
      <p:sp>
        <p:nvSpPr>
          <p:cNvPr id="782" name="Google Shape;782;g3eac8cc141c_0_27"/>
          <p:cNvSpPr txBox="1"/>
          <p:nvPr/>
        </p:nvSpPr>
        <p:spPr>
          <a:xfrm>
            <a:off x="390292" y="1404503"/>
            <a:ext cx="73680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500"/>
              <a:buFont typeface="Arial"/>
              <a:buNone/>
            </a:pPr>
            <a:r>
              <a:rPr b="1" i="0" lang="en-US" sz="1300" u="none" cap="none" strike="noStrike">
                <a:solidFill>
                  <a:srgbClr val="1B365D"/>
                </a:solidFill>
                <a:latin typeface="Arial"/>
                <a:ea typeface="Arial"/>
                <a:cs typeface="Arial"/>
                <a:sym typeface="Arial"/>
              </a:rPr>
              <a:t>Connected Care Grid (CCG) </a:t>
            </a:r>
            <a:r>
              <a:rPr b="0" i="0" lang="en-US" sz="1300" u="none" cap="none" strike="noStrike">
                <a:solidFill>
                  <a:schemeClr val="dk1"/>
                </a:solidFill>
                <a:latin typeface="Arial"/>
                <a:ea typeface="Arial"/>
                <a:cs typeface="Arial"/>
                <a:sym typeface="Arial"/>
              </a:rPr>
              <a:t>expands access to healthcare by strengthening virtual and local care delivery – bringing care closer to where residents live. It will support access point expansion, bring more providers into virtual networks, and integrate user-friendly scheduling platforms to support access across care types. </a:t>
            </a:r>
            <a:endParaRPr b="1" i="0" sz="1300" u="none" cap="none" strike="noStrike">
              <a:solidFill>
                <a:srgbClr val="1B365D"/>
              </a:solidFill>
              <a:latin typeface="Arial"/>
              <a:ea typeface="Arial"/>
              <a:cs typeface="Arial"/>
              <a:sym typeface="Arial"/>
            </a:endParaRPr>
          </a:p>
        </p:txBody>
      </p:sp>
      <p:sp>
        <p:nvSpPr>
          <p:cNvPr id="783" name="Google Shape;783;g3eac8cc141c_0_27"/>
          <p:cNvSpPr txBox="1"/>
          <p:nvPr/>
        </p:nvSpPr>
        <p:spPr>
          <a:xfrm>
            <a:off x="390292" y="1065787"/>
            <a:ext cx="3211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rgbClr val="1B365D"/>
                </a:solidFill>
                <a:latin typeface="Arial"/>
                <a:ea typeface="Arial"/>
                <a:cs typeface="Arial"/>
                <a:sym typeface="Arial"/>
              </a:rPr>
              <a:t>OVERVIEW</a:t>
            </a:r>
            <a:endParaRPr b="1" i="0" sz="1700" u="none" cap="none" strike="noStrike">
              <a:solidFill>
                <a:srgbClr val="1B365D"/>
              </a:solidFill>
              <a:latin typeface="Arial"/>
              <a:ea typeface="Arial"/>
              <a:cs typeface="Arial"/>
              <a:sym typeface="Arial"/>
            </a:endParaRPr>
          </a:p>
        </p:txBody>
      </p:sp>
      <p:cxnSp>
        <p:nvCxnSpPr>
          <p:cNvPr id="784" name="Google Shape;784;g3eac8cc141c_0_27"/>
          <p:cNvCxnSpPr/>
          <p:nvPr/>
        </p:nvCxnSpPr>
        <p:spPr>
          <a:xfrm flipH="1" rot="10800000">
            <a:off x="698375" y="2704250"/>
            <a:ext cx="10902600" cy="2400"/>
          </a:xfrm>
          <a:prstGeom prst="straightConnector1">
            <a:avLst/>
          </a:prstGeom>
          <a:noFill/>
          <a:ln cap="flat" cmpd="sng" w="9525">
            <a:solidFill>
              <a:schemeClr val="dk1"/>
            </a:solidFill>
            <a:prstDash val="solid"/>
            <a:round/>
            <a:headEnd len="med" w="med" type="oval"/>
            <a:tailEnd len="med" w="med" type="oval"/>
          </a:ln>
        </p:spPr>
      </p:cxnSp>
      <p:sp>
        <p:nvSpPr>
          <p:cNvPr id="785" name="Google Shape;785;g3eac8cc141c_0_27"/>
          <p:cNvSpPr txBox="1"/>
          <p:nvPr/>
        </p:nvSpPr>
        <p:spPr>
          <a:xfrm>
            <a:off x="4033050" y="2520800"/>
            <a:ext cx="4380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rgbClr val="1B365D"/>
                </a:solidFill>
                <a:latin typeface="Arial"/>
                <a:ea typeface="Arial"/>
                <a:cs typeface="Arial"/>
                <a:sym typeface="Arial"/>
              </a:rPr>
              <a:t>FUNDING OPPORTUNITY PROGRESS</a:t>
            </a:r>
            <a:endParaRPr b="0" i="0" sz="1800" u="none" cap="none" strike="noStrike">
              <a:solidFill>
                <a:srgbClr val="000000"/>
              </a:solidFill>
              <a:latin typeface="Arial"/>
              <a:ea typeface="Arial"/>
              <a:cs typeface="Arial"/>
              <a:sym typeface="Arial"/>
            </a:endParaRPr>
          </a:p>
        </p:txBody>
      </p:sp>
      <p:sp>
        <p:nvSpPr>
          <p:cNvPr id="786" name="Google Shape;786;g3eac8cc141c_0_27"/>
          <p:cNvSpPr/>
          <p:nvPr/>
        </p:nvSpPr>
        <p:spPr>
          <a:xfrm rot="900001">
            <a:off x="446387" y="296202"/>
            <a:ext cx="499186" cy="499189"/>
          </a:xfrm>
          <a:custGeom>
            <a:rect b="b" l="l" r="r" t="t"/>
            <a:pathLst>
              <a:path extrusionOk="0" h="222" w="222">
                <a:moveTo>
                  <a:pt x="153" y="153"/>
                </a:moveTo>
                <a:cubicBezTo>
                  <a:pt x="105" y="202"/>
                  <a:pt x="47" y="222"/>
                  <a:pt x="23" y="199"/>
                </a:cubicBezTo>
                <a:cubicBezTo>
                  <a:pt x="0" y="175"/>
                  <a:pt x="20" y="117"/>
                  <a:pt x="69" y="69"/>
                </a:cubicBezTo>
                <a:cubicBezTo>
                  <a:pt x="117" y="20"/>
                  <a:pt x="175" y="0"/>
                  <a:pt x="199" y="23"/>
                </a:cubicBezTo>
                <a:cubicBezTo>
                  <a:pt x="222" y="47"/>
                  <a:pt x="202" y="105"/>
                  <a:pt x="153" y="153"/>
                </a:cubicBezTo>
                <a:close/>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787" name="Google Shape;787;g3eac8cc141c_0_27"/>
          <p:cNvSpPr/>
          <p:nvPr/>
        </p:nvSpPr>
        <p:spPr>
          <a:xfrm>
            <a:off x="561327" y="266873"/>
            <a:ext cx="269400" cy="5577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788" name="Google Shape;788;g3eac8cc141c_0_27"/>
          <p:cNvSpPr/>
          <p:nvPr/>
        </p:nvSpPr>
        <p:spPr>
          <a:xfrm rot="-900000">
            <a:off x="446406" y="295603"/>
            <a:ext cx="499187" cy="499189"/>
          </a:xfrm>
          <a:custGeom>
            <a:rect b="b" l="l" r="r" t="t"/>
            <a:pathLst>
              <a:path extrusionOk="0" h="222" w="222">
                <a:moveTo>
                  <a:pt x="69" y="153"/>
                </a:moveTo>
                <a:cubicBezTo>
                  <a:pt x="20" y="105"/>
                  <a:pt x="0" y="47"/>
                  <a:pt x="23" y="23"/>
                </a:cubicBezTo>
                <a:cubicBezTo>
                  <a:pt x="47" y="0"/>
                  <a:pt x="105" y="20"/>
                  <a:pt x="153" y="69"/>
                </a:cubicBezTo>
                <a:cubicBezTo>
                  <a:pt x="202" y="117"/>
                  <a:pt x="222" y="175"/>
                  <a:pt x="199" y="199"/>
                </a:cubicBezTo>
                <a:cubicBezTo>
                  <a:pt x="175" y="222"/>
                  <a:pt x="117" y="202"/>
                  <a:pt x="69" y="153"/>
                </a:cubicBezTo>
                <a:close/>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grpSp>
        <p:nvGrpSpPr>
          <p:cNvPr id="789" name="Google Shape;789;g3eac8cc141c_0_27"/>
          <p:cNvGrpSpPr/>
          <p:nvPr/>
        </p:nvGrpSpPr>
        <p:grpSpPr>
          <a:xfrm>
            <a:off x="622884" y="472686"/>
            <a:ext cx="146090" cy="146090"/>
            <a:chOff x="7498353" y="4461782"/>
            <a:chExt cx="238125" cy="238125"/>
          </a:xfrm>
        </p:grpSpPr>
        <p:sp>
          <p:nvSpPr>
            <p:cNvPr id="790" name="Google Shape;790;g3eac8cc141c_0_27"/>
            <p:cNvSpPr/>
            <p:nvPr/>
          </p:nvSpPr>
          <p:spPr>
            <a:xfrm>
              <a:off x="7557091" y="4461782"/>
              <a:ext cx="120650" cy="142875"/>
            </a:xfrm>
            <a:custGeom>
              <a:rect b="b" l="l" r="r" t="t"/>
              <a:pathLst>
                <a:path extrusionOk="0" h="48" w="40">
                  <a:moveTo>
                    <a:pt x="0" y="22"/>
                  </a:moveTo>
                  <a:cubicBezTo>
                    <a:pt x="0" y="36"/>
                    <a:pt x="8" y="48"/>
                    <a:pt x="20" y="48"/>
                  </a:cubicBezTo>
                  <a:cubicBezTo>
                    <a:pt x="32" y="48"/>
                    <a:pt x="40" y="36"/>
                    <a:pt x="40" y="22"/>
                  </a:cubicBezTo>
                  <a:cubicBezTo>
                    <a:pt x="40" y="8"/>
                    <a:pt x="36" y="0"/>
                    <a:pt x="20" y="0"/>
                  </a:cubicBezTo>
                  <a:cubicBezTo>
                    <a:pt x="4" y="0"/>
                    <a:pt x="0" y="8"/>
                    <a:pt x="0" y="22"/>
                  </a:cubicBezTo>
                  <a:close/>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791" name="Google Shape;791;g3eac8cc141c_0_27"/>
            <p:cNvSpPr/>
            <p:nvPr/>
          </p:nvSpPr>
          <p:spPr>
            <a:xfrm>
              <a:off x="7498353" y="4591957"/>
              <a:ext cx="238125" cy="107950"/>
            </a:xfrm>
            <a:custGeom>
              <a:rect b="b" l="l" r="r" t="t"/>
              <a:pathLst>
                <a:path extrusionOk="0" h="36" w="80">
                  <a:moveTo>
                    <a:pt x="28" y="0"/>
                  </a:moveTo>
                  <a:cubicBezTo>
                    <a:pt x="0" y="16"/>
                    <a:pt x="0" y="16"/>
                    <a:pt x="0" y="16"/>
                  </a:cubicBezTo>
                  <a:cubicBezTo>
                    <a:pt x="0" y="16"/>
                    <a:pt x="0" y="17"/>
                    <a:pt x="0" y="24"/>
                  </a:cubicBezTo>
                  <a:cubicBezTo>
                    <a:pt x="0" y="31"/>
                    <a:pt x="4" y="36"/>
                    <a:pt x="8" y="36"/>
                  </a:cubicBezTo>
                  <a:cubicBezTo>
                    <a:pt x="72" y="36"/>
                    <a:pt x="72" y="36"/>
                    <a:pt x="72" y="36"/>
                  </a:cubicBezTo>
                  <a:cubicBezTo>
                    <a:pt x="76" y="36"/>
                    <a:pt x="80" y="31"/>
                    <a:pt x="80" y="24"/>
                  </a:cubicBezTo>
                  <a:cubicBezTo>
                    <a:pt x="80" y="17"/>
                    <a:pt x="80" y="16"/>
                    <a:pt x="80" y="16"/>
                  </a:cubicBezTo>
                  <a:cubicBezTo>
                    <a:pt x="52" y="0"/>
                    <a:pt x="52" y="0"/>
                    <a:pt x="52" y="0"/>
                  </a:cubicBezTo>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grpSp>
      <p:sp>
        <p:nvSpPr>
          <p:cNvPr id="792" name="Google Shape;792;g3eac8cc141c_0_27"/>
          <p:cNvSpPr/>
          <p:nvPr/>
        </p:nvSpPr>
        <p:spPr>
          <a:xfrm>
            <a:off x="428352" y="453993"/>
            <a:ext cx="53400" cy="534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793" name="Google Shape;793;g3eac8cc141c_0_27"/>
          <p:cNvSpPr/>
          <p:nvPr/>
        </p:nvSpPr>
        <p:spPr>
          <a:xfrm>
            <a:off x="731681" y="755776"/>
            <a:ext cx="53400" cy="534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794" name="Google Shape;794;g3eac8cc141c_0_27"/>
          <p:cNvSpPr/>
          <p:nvPr/>
        </p:nvSpPr>
        <p:spPr>
          <a:xfrm>
            <a:off x="820883" y="334741"/>
            <a:ext cx="53400" cy="546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795" name="Google Shape;795;g3eac8cc141c_0_27"/>
          <p:cNvSpPr/>
          <p:nvPr/>
        </p:nvSpPr>
        <p:spPr>
          <a:xfrm>
            <a:off x="8371036" y="1181798"/>
            <a:ext cx="3430800" cy="1024200"/>
          </a:xfrm>
          <a:prstGeom prst="roundRect">
            <a:avLst>
              <a:gd fmla="val 0" name="adj"/>
            </a:avLst>
          </a:prstGeom>
          <a:noFill/>
          <a:ln cap="flat" cmpd="sng" w="10050">
            <a:solidFill>
              <a:schemeClr val="dk2"/>
            </a:solidFill>
            <a:prstDash val="solid"/>
            <a:round/>
            <a:headEnd len="sm" w="sm" type="none"/>
            <a:tailEnd len="sm" w="sm" type="none"/>
          </a:ln>
        </p:spPr>
        <p:txBody>
          <a:bodyPr anchorCtr="0" anchor="ctr" bIns="48250" lIns="96525" spcFirstLastPara="1" rIns="96525" wrap="square" tIns="48250">
            <a:noAutofit/>
          </a:bodyPr>
          <a:lstStyle/>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rgbClr val="0E2841"/>
                </a:solidFill>
                <a:latin typeface="Arial"/>
                <a:ea typeface="Arial"/>
                <a:cs typeface="Arial"/>
                <a:sym typeface="Arial"/>
              </a:rPr>
              <a:t>50</a:t>
            </a:r>
            <a:r>
              <a:rPr b="1" baseline="30000" i="0" lang="en-US" sz="1300" u="none" cap="none" strike="noStrike">
                <a:solidFill>
                  <a:srgbClr val="0E2841"/>
                </a:solidFill>
                <a:latin typeface="Arial"/>
                <a:ea typeface="Arial"/>
                <a:cs typeface="Arial"/>
                <a:sym typeface="Arial"/>
              </a:rPr>
              <a:t>TH</a:t>
            </a:r>
            <a:r>
              <a:rPr b="1" i="0" lang="en-US" sz="1500" u="none" cap="none" strike="noStrike">
                <a:solidFill>
                  <a:srgbClr val="0E2841"/>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State in Broadband Access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rgbClr val="0E2841"/>
                </a:solidFill>
                <a:latin typeface="Arial"/>
                <a:ea typeface="Arial"/>
                <a:cs typeface="Arial"/>
                <a:sym typeface="Arial"/>
              </a:rPr>
              <a:t>49% </a:t>
            </a:r>
            <a:r>
              <a:rPr b="0" i="0" lang="en-US" sz="1300" u="none" cap="none" strike="noStrike">
                <a:solidFill>
                  <a:schemeClr val="dk1"/>
                </a:solidFill>
                <a:latin typeface="Arial"/>
                <a:ea typeface="Arial"/>
                <a:cs typeface="Arial"/>
                <a:sym typeface="Arial"/>
              </a:rPr>
              <a:t>counties are maternal care deserts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rgbClr val="0E2841"/>
                </a:solidFill>
                <a:latin typeface="Arial"/>
                <a:ea typeface="Arial"/>
                <a:cs typeface="Arial"/>
                <a:sym typeface="Arial"/>
              </a:rPr>
              <a:t>Fragmented</a:t>
            </a:r>
            <a:r>
              <a:rPr b="0" i="0" lang="en-US" sz="1300" u="none" cap="none" strike="noStrike">
                <a:solidFill>
                  <a:srgbClr val="0E2841"/>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and</a:t>
            </a:r>
            <a:r>
              <a:rPr b="0" i="0" lang="en-US" sz="1300" u="none" cap="none" strike="noStrike">
                <a:solidFill>
                  <a:srgbClr val="0E2841"/>
                </a:solidFill>
                <a:latin typeface="Arial"/>
                <a:ea typeface="Arial"/>
                <a:cs typeface="Arial"/>
                <a:sym typeface="Arial"/>
              </a:rPr>
              <a:t> </a:t>
            </a:r>
            <a:r>
              <a:rPr b="1" i="0" lang="en-US" sz="1300" u="none" cap="none" strike="noStrike">
                <a:solidFill>
                  <a:srgbClr val="0E2841"/>
                </a:solidFill>
                <a:latin typeface="Arial"/>
                <a:ea typeface="Arial"/>
                <a:cs typeface="Arial"/>
                <a:sym typeface="Arial"/>
              </a:rPr>
              <a:t>limited</a:t>
            </a:r>
            <a:r>
              <a:rPr b="0" i="0" lang="en-US" sz="1300" u="none" cap="none" strike="noStrike">
                <a:solidFill>
                  <a:srgbClr val="0E2841"/>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data sharing</a:t>
            </a:r>
            <a:endParaRPr sz="1300">
              <a:solidFill>
                <a:schemeClr val="dk1"/>
              </a:solidFill>
            </a:endParaRPr>
          </a:p>
        </p:txBody>
      </p:sp>
      <p:sp>
        <p:nvSpPr>
          <p:cNvPr id="796" name="Google Shape;796;g3eac8cc141c_0_27"/>
          <p:cNvSpPr txBox="1"/>
          <p:nvPr/>
        </p:nvSpPr>
        <p:spPr>
          <a:xfrm>
            <a:off x="8785781" y="1011316"/>
            <a:ext cx="2535900" cy="35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700" u="none" cap="none" strike="noStrike">
                <a:solidFill>
                  <a:srgbClr val="1B365D"/>
                </a:solidFill>
                <a:latin typeface="Arial"/>
                <a:ea typeface="Arial"/>
                <a:cs typeface="Arial"/>
                <a:sym typeface="Arial"/>
              </a:rPr>
              <a:t>STATE RANKINGS</a:t>
            </a:r>
            <a:endParaRPr b="0" i="0" sz="1700" u="none" cap="none" strike="noStrike">
              <a:solidFill>
                <a:srgbClr val="000000"/>
              </a:solidFill>
              <a:latin typeface="Arial"/>
              <a:ea typeface="Arial"/>
              <a:cs typeface="Arial"/>
              <a:sym typeface="Arial"/>
            </a:endParaRPr>
          </a:p>
        </p:txBody>
      </p:sp>
      <p:sp>
        <p:nvSpPr>
          <p:cNvPr id="797" name="Google Shape;797;g3eac8cc141c_0_27"/>
          <p:cNvSpPr txBox="1"/>
          <p:nvPr/>
        </p:nvSpPr>
        <p:spPr>
          <a:xfrm>
            <a:off x="1897409" y="4152711"/>
            <a:ext cx="1792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Total CCG Y1 Allocation </a:t>
            </a:r>
            <a:endParaRPr b="0" i="0" sz="16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$45.9M</a:t>
            </a:r>
            <a:endParaRPr b="0" i="0" sz="1400" u="none" cap="none" strike="noStrike">
              <a:solidFill>
                <a:srgbClr val="000000"/>
              </a:solidFill>
              <a:latin typeface="Arial"/>
              <a:ea typeface="Arial"/>
              <a:cs typeface="Arial"/>
              <a:sym typeface="Arial"/>
            </a:endParaRPr>
          </a:p>
        </p:txBody>
      </p:sp>
      <p:cxnSp>
        <p:nvCxnSpPr>
          <p:cNvPr id="798" name="Google Shape;798;g3eac8cc141c_0_27"/>
          <p:cNvCxnSpPr>
            <a:stCxn id="799" idx="3"/>
            <a:endCxn id="800" idx="1"/>
          </p:cNvCxnSpPr>
          <p:nvPr/>
        </p:nvCxnSpPr>
        <p:spPr>
          <a:xfrm flipH="1" rot="10800000">
            <a:off x="4036400" y="4755773"/>
            <a:ext cx="1511400" cy="10800"/>
          </a:xfrm>
          <a:prstGeom prst="straightConnector1">
            <a:avLst/>
          </a:prstGeom>
          <a:noFill/>
          <a:ln cap="flat" cmpd="sng" w="9525">
            <a:solidFill>
              <a:schemeClr val="dk1"/>
            </a:solidFill>
            <a:prstDash val="dash"/>
            <a:round/>
            <a:headEnd len="med" w="med" type="oval"/>
            <a:tailEnd len="med" w="med" type="oval"/>
          </a:ln>
        </p:spPr>
      </p:cxnSp>
      <p:sp>
        <p:nvSpPr>
          <p:cNvPr id="801" name="Google Shape;801;g3eac8cc141c_0_27"/>
          <p:cNvSpPr txBox="1"/>
          <p:nvPr/>
        </p:nvSpPr>
        <p:spPr>
          <a:xfrm>
            <a:off x="5894200" y="4407500"/>
            <a:ext cx="57069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dk1"/>
                </a:solidFill>
                <a:latin typeface="Arial"/>
                <a:ea typeface="Arial"/>
                <a:cs typeface="Arial"/>
                <a:sym typeface="Arial"/>
              </a:rPr>
              <a:t>Funding Under Application/ Decision Process:</a:t>
            </a:r>
            <a:endParaRPr b="1" i="0" sz="12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200">
                <a:solidFill>
                  <a:schemeClr val="dk1"/>
                </a:solidFill>
              </a:rPr>
              <a:t>~</a:t>
            </a:r>
            <a:r>
              <a:rPr b="0" i="0" lang="en-US" sz="1200" u="none" cap="none" strike="noStrike">
                <a:solidFill>
                  <a:schemeClr val="dk1"/>
                </a:solidFill>
                <a:latin typeface="Arial"/>
                <a:ea typeface="Arial"/>
                <a:cs typeface="Arial"/>
                <a:sym typeface="Arial"/>
              </a:rPr>
              <a:t>$</a:t>
            </a:r>
            <a:r>
              <a:rPr lang="en-US" sz="1200">
                <a:solidFill>
                  <a:schemeClr val="dk1"/>
                </a:solidFill>
              </a:rPr>
              <a:t>31.3</a:t>
            </a:r>
            <a:r>
              <a:rPr b="0" i="0" lang="en-US" sz="1200" u="none" cap="none" strike="noStrike">
                <a:solidFill>
                  <a:schemeClr val="dk1"/>
                </a:solidFill>
                <a:latin typeface="Arial"/>
                <a:ea typeface="Arial"/>
                <a:cs typeface="Arial"/>
                <a:sym typeface="Arial"/>
              </a:rPr>
              <a:t>M in funding opportunities have been posted soliciting</a:t>
            </a:r>
            <a:r>
              <a:rPr lang="en-US" sz="1200">
                <a:solidFill>
                  <a:schemeClr val="dk1"/>
                </a:solidFill>
              </a:rPr>
              <a:t> </a:t>
            </a:r>
            <a:r>
              <a:rPr b="0" i="0" lang="en-US" sz="1200" u="none" cap="none" strike="noStrike">
                <a:solidFill>
                  <a:schemeClr val="dk1"/>
                </a:solidFill>
                <a:latin typeface="Arial"/>
                <a:ea typeface="Arial"/>
                <a:cs typeface="Arial"/>
                <a:sym typeface="Arial"/>
              </a:rPr>
              <a:t>statewide </a:t>
            </a:r>
            <a:r>
              <a:rPr b="1" lang="en-US" sz="1200">
                <a:solidFill>
                  <a:schemeClr val="dk1"/>
                </a:solidFill>
              </a:rPr>
              <a:t>H</a:t>
            </a:r>
            <a:r>
              <a:rPr b="1" i="0" lang="en-US" sz="1200" u="none" cap="none" strike="noStrike">
                <a:solidFill>
                  <a:schemeClr val="dk1"/>
                </a:solidFill>
              </a:rPr>
              <a:t>ealth </a:t>
            </a:r>
            <a:r>
              <a:rPr b="1" lang="en-US" sz="1200">
                <a:solidFill>
                  <a:schemeClr val="dk1"/>
                </a:solidFill>
              </a:rPr>
              <a:t>I</a:t>
            </a:r>
            <a:r>
              <a:rPr b="1" i="0" lang="en-US" sz="1200" u="none" cap="none" strike="noStrike">
                <a:solidFill>
                  <a:schemeClr val="dk1"/>
                </a:solidFill>
              </a:rPr>
              <a:t>nformation </a:t>
            </a:r>
            <a:r>
              <a:rPr b="1" lang="en-US" sz="1200">
                <a:solidFill>
                  <a:schemeClr val="dk1"/>
                </a:solidFill>
              </a:rPr>
              <a:t>E</a:t>
            </a:r>
            <a:r>
              <a:rPr b="1" i="0" lang="en-US" sz="1200" u="none" cap="none" strike="noStrike">
                <a:solidFill>
                  <a:schemeClr val="dk1"/>
                </a:solidFill>
              </a:rPr>
              <a:t>xchange</a:t>
            </a:r>
            <a:r>
              <a:rPr b="1" lang="en-US" sz="1200">
                <a:solidFill>
                  <a:schemeClr val="dk1"/>
                </a:solidFill>
              </a:rPr>
              <a:t>, T</a:t>
            </a:r>
            <a:r>
              <a:rPr b="1" i="0" lang="en-US" sz="1200" u="none" cap="none" strike="noStrike">
                <a:solidFill>
                  <a:schemeClr val="dk1"/>
                </a:solidFill>
              </a:rPr>
              <a:t>ele</a:t>
            </a:r>
            <a:r>
              <a:rPr b="1" lang="en-US" sz="1200">
                <a:solidFill>
                  <a:schemeClr val="dk1"/>
                </a:solidFill>
              </a:rPr>
              <a:t>health</a:t>
            </a:r>
            <a:r>
              <a:rPr b="0" i="0" lang="en-US" sz="1200" u="none" cap="none" strike="noStrike">
                <a:solidFill>
                  <a:schemeClr val="dk1"/>
                </a:solidFill>
                <a:latin typeface="Arial"/>
                <a:ea typeface="Arial"/>
                <a:cs typeface="Arial"/>
                <a:sym typeface="Arial"/>
              </a:rPr>
              <a:t> </a:t>
            </a:r>
            <a:r>
              <a:rPr b="1" lang="en-US" sz="1200">
                <a:solidFill>
                  <a:schemeClr val="dk1"/>
                </a:solidFill>
              </a:rPr>
              <a:t>C</a:t>
            </a:r>
            <a:r>
              <a:rPr b="1" i="0" lang="en-US" sz="1200" u="none" cap="none" strike="noStrike">
                <a:solidFill>
                  <a:schemeClr val="dk1"/>
                </a:solidFill>
              </a:rPr>
              <a:t>apabilities</a:t>
            </a:r>
            <a:r>
              <a:rPr lang="en-US" sz="1200">
                <a:solidFill>
                  <a:schemeClr val="dk1"/>
                </a:solidFill>
              </a:rPr>
              <a:t>, </a:t>
            </a:r>
            <a:r>
              <a:rPr b="1" i="0" lang="en-US" sz="1200" u="none" cap="none" strike="noStrike">
                <a:solidFill>
                  <a:schemeClr val="dk1"/>
                </a:solidFill>
                <a:latin typeface="Arial"/>
                <a:ea typeface="Arial"/>
                <a:cs typeface="Arial"/>
                <a:sym typeface="Arial"/>
              </a:rPr>
              <a:t>Data Spine, Interoperable Provider Directory and Scheduling Platform, and Emergency Medical Services (EMS) Community Paramedicine Programs</a:t>
            </a:r>
            <a:r>
              <a:rPr lang="en-US" sz="1200">
                <a:solidFill>
                  <a:schemeClr val="dk1"/>
                </a:solidFill>
              </a:rPr>
              <a:t>.</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800" name="Google Shape;800;g3eac8cc141c_0_27"/>
          <p:cNvSpPr/>
          <p:nvPr/>
        </p:nvSpPr>
        <p:spPr>
          <a:xfrm>
            <a:off x="5547692" y="4615135"/>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799" name="Google Shape;799;g3eac8cc141c_0_27"/>
          <p:cNvSpPr/>
          <p:nvPr/>
        </p:nvSpPr>
        <p:spPr>
          <a:xfrm>
            <a:off x="3689900" y="4625873"/>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802" name="Google Shape;802;g3eac8cc141c_0_27"/>
          <p:cNvSpPr/>
          <p:nvPr/>
        </p:nvSpPr>
        <p:spPr>
          <a:xfrm>
            <a:off x="2358750" y="3044202"/>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803" name="Google Shape;803;g3eac8cc141c_0_27"/>
          <p:cNvSpPr/>
          <p:nvPr/>
        </p:nvSpPr>
        <p:spPr>
          <a:xfrm>
            <a:off x="4922000" y="3258570"/>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804" name="Google Shape;804;g3eac8cc141c_0_27"/>
          <p:cNvSpPr txBox="1"/>
          <p:nvPr/>
        </p:nvSpPr>
        <p:spPr>
          <a:xfrm>
            <a:off x="5268500" y="3122050"/>
            <a:ext cx="46143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dk1"/>
                </a:solidFill>
                <a:latin typeface="Arial"/>
                <a:ea typeface="Arial"/>
                <a:cs typeface="Arial"/>
                <a:sym typeface="Arial"/>
              </a:rPr>
              <a:t>Funding Remaining</a:t>
            </a:r>
            <a:r>
              <a:rPr lang="en-US" sz="1200" u="sng">
                <a:solidFill>
                  <a:schemeClr val="dk1"/>
                </a:solidFill>
              </a:rPr>
              <a:t>:</a:t>
            </a:r>
            <a:endParaRPr b="0" i="0" sz="12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rPr>
              <a:t>A Request for Information (RFI) was previously released to plan and for</a:t>
            </a:r>
            <a:r>
              <a:rPr b="1" lang="en-US" sz="1200">
                <a:solidFill>
                  <a:schemeClr val="dk1"/>
                </a:solidFill>
              </a:rPr>
              <a:t> two (2) additional solicitations</a:t>
            </a:r>
            <a:r>
              <a:rPr lang="en-US" sz="1200">
                <a:solidFill>
                  <a:schemeClr val="dk1"/>
                </a:solidFill>
              </a:rPr>
              <a:t>. This remaining funding will focusing on expanding access to care through remote patient monitoring (RPM). </a:t>
            </a:r>
            <a:endParaRPr b="0" i="0" sz="1200" u="none" cap="none" strike="noStrike">
              <a:solidFill>
                <a:schemeClr val="dk1"/>
              </a:solidFill>
              <a:latin typeface="Arial"/>
              <a:ea typeface="Arial"/>
              <a:cs typeface="Arial"/>
              <a:sym typeface="Arial"/>
            </a:endParaRPr>
          </a:p>
        </p:txBody>
      </p:sp>
      <p:sp>
        <p:nvSpPr>
          <p:cNvPr id="805" name="Google Shape;805;g3eac8cc141c_0_27"/>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cxnSp>
        <p:nvCxnSpPr>
          <p:cNvPr id="806" name="Google Shape;806;g3eac8cc141c_0_27"/>
          <p:cNvCxnSpPr>
            <a:stCxn id="802" idx="0"/>
            <a:endCxn id="803" idx="1"/>
          </p:cNvCxnSpPr>
          <p:nvPr/>
        </p:nvCxnSpPr>
        <p:spPr>
          <a:xfrm flipH="1" rot="-5400000">
            <a:off x="3549450" y="2026752"/>
            <a:ext cx="355200" cy="2390100"/>
          </a:xfrm>
          <a:prstGeom prst="bentConnector4">
            <a:avLst>
              <a:gd fmla="val -41097" name="adj1"/>
              <a:gd fmla="val 53622" name="adj2"/>
            </a:avLst>
          </a:prstGeom>
          <a:noFill/>
          <a:ln cap="flat" cmpd="sng" w="9525">
            <a:solidFill>
              <a:schemeClr val="dk1"/>
            </a:solidFill>
            <a:prstDash val="dash"/>
            <a:round/>
            <a:headEnd len="med" w="med" type="oval"/>
            <a:tailEnd len="med" w="med" type="oval"/>
          </a:ln>
        </p:spPr>
      </p:cxnSp>
      <p:sp>
        <p:nvSpPr>
          <p:cNvPr id="807" name="Google Shape;807;g3eac8cc141c_0_27"/>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808" name="Google Shape;808;g3eac8cc141c_0_27"/>
          <p:cNvSpPr txBox="1"/>
          <p:nvPr/>
        </p:nvSpPr>
        <p:spPr>
          <a:xfrm>
            <a:off x="10070398" y="2000900"/>
            <a:ext cx="2224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Source: WV RHTP CMS Application</a:t>
            </a:r>
            <a:endParaRPr sz="900"/>
          </a:p>
        </p:txBody>
      </p:sp>
      <p:pic>
        <p:nvPicPr>
          <p:cNvPr id="809" name="Google Shape;809;g3eac8cc141c_0_27"/>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g3eac8cc141c_0_71" title="Chart"/>
          <p:cNvPicPr preferRelativeResize="0"/>
          <p:nvPr/>
        </p:nvPicPr>
        <p:blipFill rotWithShape="1">
          <a:blip r:embed="rId3">
            <a:alphaModFix/>
          </a:blip>
          <a:srcRect b="0" l="0" r="0" t="0"/>
          <a:stretch/>
        </p:blipFill>
        <p:spPr>
          <a:xfrm>
            <a:off x="698375" y="2990025"/>
            <a:ext cx="4166001" cy="3136976"/>
          </a:xfrm>
          <a:prstGeom prst="rect">
            <a:avLst/>
          </a:prstGeom>
          <a:noFill/>
          <a:ln>
            <a:noFill/>
          </a:ln>
        </p:spPr>
      </p:pic>
      <p:sp>
        <p:nvSpPr>
          <p:cNvPr id="815" name="Google Shape;815;g3eac8cc141c_0_71"/>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      Rural Health Link</a:t>
            </a:r>
            <a:endParaRPr/>
          </a:p>
        </p:txBody>
      </p:sp>
      <p:sp>
        <p:nvSpPr>
          <p:cNvPr id="816" name="Google Shape;816;g3eac8cc141c_0_71"/>
          <p:cNvSpPr txBox="1"/>
          <p:nvPr/>
        </p:nvSpPr>
        <p:spPr>
          <a:xfrm>
            <a:off x="390292" y="1404503"/>
            <a:ext cx="73680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500"/>
              <a:buFont typeface="Arial"/>
              <a:buNone/>
            </a:pPr>
            <a:r>
              <a:rPr b="1" i="0" lang="en-US" sz="1300" u="none" cap="none" strike="noStrike">
                <a:solidFill>
                  <a:srgbClr val="1B365D"/>
                </a:solidFill>
                <a:latin typeface="Arial"/>
                <a:ea typeface="Arial"/>
                <a:cs typeface="Arial"/>
                <a:sym typeface="Arial"/>
              </a:rPr>
              <a:t>Rural Health Link (RHL) </a:t>
            </a:r>
            <a:r>
              <a:rPr b="0" i="0" lang="en-US" sz="1300" u="none" cap="none" strike="noStrike">
                <a:solidFill>
                  <a:schemeClr val="dk1"/>
                </a:solidFill>
                <a:latin typeface="Arial"/>
                <a:ea typeface="Arial"/>
                <a:cs typeface="Arial"/>
                <a:sym typeface="Arial"/>
              </a:rPr>
              <a:t>focuses on addressing transportation barriers by unifying medical and community transportation into a one-stop system. It will connect citizens to transport options and increase public and private transit capacity to reduce missed appointments due to mobility issues.</a:t>
            </a:r>
            <a:endParaRPr b="1" i="0" sz="1300" u="none" cap="none" strike="noStrike">
              <a:solidFill>
                <a:srgbClr val="1B365D"/>
              </a:solidFill>
              <a:latin typeface="Arial"/>
              <a:ea typeface="Arial"/>
              <a:cs typeface="Arial"/>
              <a:sym typeface="Arial"/>
            </a:endParaRPr>
          </a:p>
        </p:txBody>
      </p:sp>
      <p:sp>
        <p:nvSpPr>
          <p:cNvPr id="817" name="Google Shape;817;g3eac8cc141c_0_71"/>
          <p:cNvSpPr txBox="1"/>
          <p:nvPr/>
        </p:nvSpPr>
        <p:spPr>
          <a:xfrm>
            <a:off x="390292" y="1065787"/>
            <a:ext cx="3211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rgbClr val="1B365D"/>
                </a:solidFill>
                <a:latin typeface="Arial"/>
                <a:ea typeface="Arial"/>
                <a:cs typeface="Arial"/>
                <a:sym typeface="Arial"/>
              </a:rPr>
              <a:t>OVERVIEW</a:t>
            </a:r>
            <a:endParaRPr b="1" i="0" sz="1700" u="none" cap="none" strike="noStrike">
              <a:solidFill>
                <a:srgbClr val="1B365D"/>
              </a:solidFill>
              <a:latin typeface="Arial"/>
              <a:ea typeface="Arial"/>
              <a:cs typeface="Arial"/>
              <a:sym typeface="Arial"/>
            </a:endParaRPr>
          </a:p>
        </p:txBody>
      </p:sp>
      <p:sp>
        <p:nvSpPr>
          <p:cNvPr id="818" name="Google Shape;818;g3eac8cc141c_0_71"/>
          <p:cNvSpPr/>
          <p:nvPr/>
        </p:nvSpPr>
        <p:spPr>
          <a:xfrm>
            <a:off x="8504775" y="1189025"/>
            <a:ext cx="3430800" cy="1145100"/>
          </a:xfrm>
          <a:prstGeom prst="roundRect">
            <a:avLst>
              <a:gd fmla="val 0" name="adj"/>
            </a:avLst>
          </a:prstGeom>
          <a:noFill/>
          <a:ln cap="flat" cmpd="sng" w="10050">
            <a:solidFill>
              <a:schemeClr val="dk2"/>
            </a:solidFill>
            <a:prstDash val="solid"/>
            <a:round/>
            <a:headEnd len="sm" w="sm" type="none"/>
            <a:tailEnd len="sm" w="sm" type="none"/>
          </a:ln>
        </p:spPr>
        <p:txBody>
          <a:bodyPr anchorCtr="0" anchor="ctr" bIns="48250" lIns="96525" spcFirstLastPara="1" rIns="96525" wrap="square" tIns="48250">
            <a:noAutofit/>
          </a:bodyPr>
          <a:lstStyle/>
          <a:p>
            <a:pPr indent="0" lvl="0" marL="0" marR="0" rtl="0" algn="l">
              <a:lnSpc>
                <a:spcPct val="100000"/>
              </a:lnSpc>
              <a:spcBef>
                <a:spcPts val="0"/>
              </a:spcBef>
              <a:spcAft>
                <a:spcPts val="0"/>
              </a:spcAft>
              <a:buClr>
                <a:srgbClr val="000000"/>
              </a:buClr>
              <a:buSzPts val="1478"/>
              <a:buFont typeface="Arial"/>
              <a:buNone/>
            </a:pPr>
            <a:r>
              <a:rPr lang="en-US" sz="1300">
                <a:solidFill>
                  <a:srgbClr val="1F1F1F"/>
                </a:solidFill>
                <a:highlight>
                  <a:srgbClr val="FFFFFF"/>
                </a:highlight>
              </a:rPr>
              <a:t>Most West Virginia counties have populations with </a:t>
            </a:r>
            <a:r>
              <a:rPr b="1" lang="en-US" sz="1300">
                <a:solidFill>
                  <a:srgbClr val="1F1F1F"/>
                </a:solidFill>
                <a:highlight>
                  <a:srgbClr val="FFFFFF"/>
                </a:highlight>
              </a:rPr>
              <a:t>&lt;2,500</a:t>
            </a:r>
            <a:r>
              <a:rPr lang="en-US" sz="1300">
                <a:solidFill>
                  <a:srgbClr val="1F1F1F"/>
                </a:solidFill>
                <a:highlight>
                  <a:srgbClr val="FFFFFF"/>
                </a:highlight>
              </a:rPr>
              <a:t> residents connected primarily by winding, rural roads.</a:t>
            </a:r>
            <a:endParaRPr sz="1300">
              <a:solidFill>
                <a:srgbClr val="1F1F1F"/>
              </a:solidFill>
              <a:highlight>
                <a:srgbClr val="FFFFFF"/>
              </a:highlight>
            </a:endParaRPr>
          </a:p>
          <a:p>
            <a:pPr indent="0" lvl="0" marL="0" marR="0" rtl="0" algn="l">
              <a:lnSpc>
                <a:spcPct val="100000"/>
              </a:lnSpc>
              <a:spcBef>
                <a:spcPts val="0"/>
              </a:spcBef>
              <a:spcAft>
                <a:spcPts val="0"/>
              </a:spcAft>
              <a:buClr>
                <a:srgbClr val="000000"/>
              </a:buClr>
              <a:buSzPts val="1478"/>
              <a:buFont typeface="Arial"/>
              <a:buNone/>
            </a:pPr>
            <a:r>
              <a:t/>
            </a:r>
            <a:endParaRPr b="1" sz="600">
              <a:solidFill>
                <a:schemeClr val="dk2"/>
              </a:solidFill>
            </a:endParaRPr>
          </a:p>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20+ </a:t>
            </a:r>
            <a:r>
              <a:rPr b="0" i="0" lang="en-US" sz="1300" u="none" cap="none" strike="noStrike">
                <a:solidFill>
                  <a:schemeClr val="dk1"/>
                </a:solidFill>
                <a:latin typeface="Arial"/>
                <a:ea typeface="Arial"/>
                <a:cs typeface="Arial"/>
                <a:sym typeface="Arial"/>
              </a:rPr>
              <a:t>counties </a:t>
            </a:r>
            <a:r>
              <a:rPr lang="en-US" sz="1300">
                <a:solidFill>
                  <a:schemeClr val="dk1"/>
                </a:solidFill>
              </a:rPr>
              <a:t>have </a:t>
            </a:r>
            <a:r>
              <a:rPr b="0" i="0" lang="en-US" sz="1300" u="none" cap="none" strike="noStrike">
                <a:solidFill>
                  <a:schemeClr val="dk1"/>
                </a:solidFill>
                <a:latin typeface="Arial"/>
                <a:ea typeface="Arial"/>
                <a:cs typeface="Arial"/>
                <a:sym typeface="Arial"/>
              </a:rPr>
              <a:t>no public transportation.</a:t>
            </a:r>
            <a:endParaRPr b="0" i="0" sz="1500" u="none" cap="none" strike="noStrike">
              <a:solidFill>
                <a:schemeClr val="dk1"/>
              </a:solidFill>
              <a:latin typeface="Arial"/>
              <a:ea typeface="Arial"/>
              <a:cs typeface="Arial"/>
              <a:sym typeface="Arial"/>
            </a:endParaRPr>
          </a:p>
        </p:txBody>
      </p:sp>
      <p:sp>
        <p:nvSpPr>
          <p:cNvPr id="819" name="Google Shape;819;g3eac8cc141c_0_71"/>
          <p:cNvSpPr txBox="1"/>
          <p:nvPr/>
        </p:nvSpPr>
        <p:spPr>
          <a:xfrm>
            <a:off x="8785781" y="1011316"/>
            <a:ext cx="2535900" cy="35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700" u="none" cap="none" strike="noStrike">
                <a:solidFill>
                  <a:srgbClr val="1B365D"/>
                </a:solidFill>
                <a:latin typeface="Arial"/>
                <a:ea typeface="Arial"/>
                <a:cs typeface="Arial"/>
                <a:sym typeface="Arial"/>
              </a:rPr>
              <a:t>STATE RANKINGS</a:t>
            </a:r>
            <a:endParaRPr b="0" i="0" sz="1700" u="none" cap="none" strike="noStrike">
              <a:solidFill>
                <a:srgbClr val="000000"/>
              </a:solidFill>
              <a:latin typeface="Arial"/>
              <a:ea typeface="Arial"/>
              <a:cs typeface="Arial"/>
              <a:sym typeface="Arial"/>
            </a:endParaRPr>
          </a:p>
        </p:txBody>
      </p:sp>
      <p:pic>
        <p:nvPicPr>
          <p:cNvPr id="820" name="Google Shape;820;g3eac8cc141c_0_71"/>
          <p:cNvPicPr preferRelativeResize="0"/>
          <p:nvPr/>
        </p:nvPicPr>
        <p:blipFill rotWithShape="1">
          <a:blip r:embed="rId4">
            <a:alphaModFix/>
          </a:blip>
          <a:srcRect b="0" l="0" r="0" t="0"/>
          <a:stretch/>
        </p:blipFill>
        <p:spPr>
          <a:xfrm>
            <a:off x="457204" y="316217"/>
            <a:ext cx="548650" cy="548650"/>
          </a:xfrm>
          <a:prstGeom prst="rect">
            <a:avLst/>
          </a:prstGeom>
          <a:noFill/>
          <a:ln>
            <a:noFill/>
          </a:ln>
        </p:spPr>
      </p:pic>
      <p:cxnSp>
        <p:nvCxnSpPr>
          <p:cNvPr id="821" name="Google Shape;821;g3eac8cc141c_0_71"/>
          <p:cNvCxnSpPr/>
          <p:nvPr/>
        </p:nvCxnSpPr>
        <p:spPr>
          <a:xfrm flipH="1" rot="10800000">
            <a:off x="698375" y="2704250"/>
            <a:ext cx="10902600" cy="2400"/>
          </a:xfrm>
          <a:prstGeom prst="straightConnector1">
            <a:avLst/>
          </a:prstGeom>
          <a:noFill/>
          <a:ln cap="flat" cmpd="sng" w="9525">
            <a:solidFill>
              <a:schemeClr val="dk1"/>
            </a:solidFill>
            <a:prstDash val="solid"/>
            <a:round/>
            <a:headEnd len="med" w="med" type="oval"/>
            <a:tailEnd len="med" w="med" type="oval"/>
          </a:ln>
        </p:spPr>
      </p:cxnSp>
      <p:sp>
        <p:nvSpPr>
          <p:cNvPr id="822" name="Google Shape;822;g3eac8cc141c_0_71"/>
          <p:cNvSpPr txBox="1"/>
          <p:nvPr/>
        </p:nvSpPr>
        <p:spPr>
          <a:xfrm>
            <a:off x="4033050" y="2520800"/>
            <a:ext cx="4380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rgbClr val="1B365D"/>
                </a:solidFill>
                <a:latin typeface="Arial"/>
                <a:ea typeface="Arial"/>
                <a:cs typeface="Arial"/>
                <a:sym typeface="Arial"/>
              </a:rPr>
              <a:t>FUNDING OPPORTUNITY PROGRESS</a:t>
            </a:r>
            <a:endParaRPr b="0" i="0" sz="1800" u="none" cap="none" strike="noStrike">
              <a:solidFill>
                <a:srgbClr val="000000"/>
              </a:solidFill>
              <a:latin typeface="Arial"/>
              <a:ea typeface="Arial"/>
              <a:cs typeface="Arial"/>
              <a:sym typeface="Arial"/>
            </a:endParaRPr>
          </a:p>
        </p:txBody>
      </p:sp>
      <p:sp>
        <p:nvSpPr>
          <p:cNvPr id="823" name="Google Shape;823;g3eac8cc141c_0_71"/>
          <p:cNvSpPr txBox="1"/>
          <p:nvPr/>
        </p:nvSpPr>
        <p:spPr>
          <a:xfrm>
            <a:off x="1951576" y="4143125"/>
            <a:ext cx="16596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Total RHL Y1 Allocation </a:t>
            </a:r>
            <a:endParaRPr b="1" i="0" sz="16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Calibri"/>
                <a:ea typeface="Calibri"/>
                <a:cs typeface="Calibri"/>
                <a:sym typeface="Calibri"/>
              </a:rPr>
              <a:t>$13.8M</a:t>
            </a:r>
            <a:endParaRPr b="0" i="0" sz="1600" u="none" cap="none" strike="noStrike">
              <a:solidFill>
                <a:schemeClr val="dk2"/>
              </a:solidFill>
              <a:latin typeface="Calibri"/>
              <a:ea typeface="Calibri"/>
              <a:cs typeface="Calibri"/>
              <a:sym typeface="Calibri"/>
            </a:endParaRPr>
          </a:p>
        </p:txBody>
      </p:sp>
      <p:cxnSp>
        <p:nvCxnSpPr>
          <p:cNvPr id="824" name="Google Shape;824;g3eac8cc141c_0_71"/>
          <p:cNvCxnSpPr>
            <a:stCxn id="825" idx="3"/>
            <a:endCxn id="826" idx="1"/>
          </p:cNvCxnSpPr>
          <p:nvPr/>
        </p:nvCxnSpPr>
        <p:spPr>
          <a:xfrm>
            <a:off x="3948300" y="3861623"/>
            <a:ext cx="1585500" cy="0"/>
          </a:xfrm>
          <a:prstGeom prst="straightConnector1">
            <a:avLst/>
          </a:prstGeom>
          <a:noFill/>
          <a:ln cap="flat" cmpd="sng" w="9525">
            <a:solidFill>
              <a:schemeClr val="dk1"/>
            </a:solidFill>
            <a:prstDash val="dash"/>
            <a:round/>
            <a:headEnd len="med" w="med" type="oval"/>
            <a:tailEnd len="med" w="med" type="oval"/>
          </a:ln>
        </p:spPr>
      </p:cxnSp>
      <p:sp>
        <p:nvSpPr>
          <p:cNvPr id="825" name="Google Shape;825;g3eac8cc141c_0_71"/>
          <p:cNvSpPr/>
          <p:nvPr/>
        </p:nvSpPr>
        <p:spPr>
          <a:xfrm>
            <a:off x="3601800" y="3720923"/>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826" name="Google Shape;826;g3eac8cc141c_0_71"/>
          <p:cNvSpPr/>
          <p:nvPr/>
        </p:nvSpPr>
        <p:spPr>
          <a:xfrm>
            <a:off x="5533800" y="3720920"/>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827" name="Google Shape;827;g3eac8cc141c_0_71"/>
          <p:cNvSpPr txBox="1"/>
          <p:nvPr/>
        </p:nvSpPr>
        <p:spPr>
          <a:xfrm>
            <a:off x="5880300" y="3579800"/>
            <a:ext cx="4922700" cy="142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US" sz="1200" u="sng">
                <a:solidFill>
                  <a:schemeClr val="dk1"/>
                </a:solidFill>
              </a:rPr>
              <a:t>Funding Remaining</a:t>
            </a:r>
            <a:r>
              <a:rPr lang="en-US" sz="1200" u="sng">
                <a:solidFill>
                  <a:schemeClr val="dk1"/>
                </a:solidFill>
              </a:rPr>
              <a:t>:</a:t>
            </a:r>
            <a:endParaRPr b="1" sz="1200" u="sng">
              <a:solidFill>
                <a:schemeClr val="dk1"/>
              </a:solidFill>
            </a:endParaRPr>
          </a:p>
          <a:p>
            <a:pPr indent="0" lvl="0" marL="0" marR="0" rtl="0" algn="l">
              <a:lnSpc>
                <a:spcPct val="100000"/>
              </a:lnSpc>
              <a:spcBef>
                <a:spcPts val="100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All RHL funding</a:t>
            </a:r>
            <a:r>
              <a:rPr b="0" i="0" lang="en-US" sz="1200" u="none" cap="none" strike="noStrike">
                <a:solidFill>
                  <a:schemeClr val="dk1"/>
                </a:solidFill>
                <a:latin typeface="Arial"/>
                <a:ea typeface="Arial"/>
                <a:cs typeface="Arial"/>
                <a:sym typeface="Arial"/>
              </a:rPr>
              <a:t> remains </a:t>
            </a:r>
            <a:r>
              <a:rPr lang="en-US" sz="1200">
                <a:solidFill>
                  <a:schemeClr val="dk1"/>
                </a:solidFill>
              </a:rPr>
              <a:t>and will</a:t>
            </a:r>
            <a:r>
              <a:rPr b="0" i="0" lang="en-US" sz="1200" u="none" cap="none" strike="noStrike">
                <a:solidFill>
                  <a:schemeClr val="dk1"/>
                </a:solidFill>
                <a:latin typeface="Arial"/>
                <a:ea typeface="Arial"/>
                <a:cs typeface="Arial"/>
                <a:sym typeface="Arial"/>
              </a:rPr>
              <a:t> be posted in </a:t>
            </a:r>
            <a:r>
              <a:rPr b="1" i="0" lang="en-US" sz="1200" u="none" cap="none" strike="noStrike">
                <a:solidFill>
                  <a:schemeClr val="dk1"/>
                </a:solidFill>
                <a:latin typeface="Arial"/>
                <a:ea typeface="Arial"/>
                <a:cs typeface="Arial"/>
                <a:sym typeface="Arial"/>
              </a:rPr>
              <a:t>five (5) solicitations</a:t>
            </a:r>
            <a:r>
              <a:rPr b="0" i="0" lang="en-US" sz="1200" u="none" cap="none" strike="noStrike">
                <a:solidFill>
                  <a:schemeClr val="dk1"/>
                </a:solidFill>
                <a:latin typeface="Arial"/>
                <a:ea typeface="Arial"/>
                <a:cs typeface="Arial"/>
                <a:sym typeface="Arial"/>
              </a:rPr>
              <a:t> focusing on </a:t>
            </a:r>
            <a:r>
              <a:rPr b="1" i="0" lang="en-US" sz="1200" u="none" cap="none" strike="noStrike">
                <a:solidFill>
                  <a:schemeClr val="dk1"/>
                </a:solidFill>
                <a:latin typeface="Arial"/>
                <a:ea typeface="Arial"/>
                <a:cs typeface="Arial"/>
                <a:sym typeface="Arial"/>
              </a:rPr>
              <a:t>expanding local mobility</a:t>
            </a:r>
            <a:r>
              <a:rPr b="0" i="0" lang="en-US" sz="1200" u="none" cap="none" strike="noStrike">
                <a:solidFill>
                  <a:schemeClr val="dk1"/>
                </a:solidFill>
                <a:latin typeface="Arial"/>
                <a:ea typeface="Arial"/>
                <a:cs typeface="Arial"/>
                <a:sym typeface="Arial"/>
              </a:rPr>
              <a:t> through EMS collaboratives, public transportation, and vehicle acquisition, while </a:t>
            </a:r>
            <a:r>
              <a:rPr b="1" i="0" lang="en-US" sz="1200" u="none" cap="none" strike="noStrike">
                <a:solidFill>
                  <a:schemeClr val="dk1"/>
                </a:solidFill>
                <a:latin typeface="Arial"/>
                <a:ea typeface="Arial"/>
                <a:cs typeface="Arial"/>
                <a:sym typeface="Arial"/>
              </a:rPr>
              <a:t>simplifying rural access to care </a:t>
            </a:r>
            <a:r>
              <a:rPr b="0" i="0" lang="en-US" sz="1200" u="none" cap="none" strike="noStrike">
                <a:solidFill>
                  <a:schemeClr val="dk1"/>
                </a:solidFill>
                <a:latin typeface="Arial"/>
                <a:ea typeface="Arial"/>
                <a:cs typeface="Arial"/>
                <a:sym typeface="Arial"/>
              </a:rPr>
              <a:t>via a mobility technology platform and regional hubs with coordinated support.</a:t>
            </a:r>
            <a:endParaRPr b="0" i="0" sz="1200" u="none" cap="none" strike="noStrike">
              <a:solidFill>
                <a:schemeClr val="dk1"/>
              </a:solidFill>
              <a:latin typeface="Arial"/>
              <a:ea typeface="Arial"/>
              <a:cs typeface="Arial"/>
              <a:sym typeface="Arial"/>
            </a:endParaRPr>
          </a:p>
        </p:txBody>
      </p:sp>
      <p:sp>
        <p:nvSpPr>
          <p:cNvPr id="828" name="Google Shape;828;g3eac8cc141c_0_71"/>
          <p:cNvSpPr txBox="1"/>
          <p:nvPr/>
        </p:nvSpPr>
        <p:spPr>
          <a:xfrm>
            <a:off x="2349738" y="5539625"/>
            <a:ext cx="833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$13.8M</a:t>
            </a:r>
            <a:endParaRPr b="1" i="0" sz="1400" u="none" cap="none" strike="noStrike">
              <a:solidFill>
                <a:schemeClr val="dk1"/>
              </a:solidFill>
              <a:latin typeface="Arial"/>
              <a:ea typeface="Arial"/>
              <a:cs typeface="Arial"/>
              <a:sym typeface="Arial"/>
            </a:endParaRPr>
          </a:p>
        </p:txBody>
      </p:sp>
      <p:sp>
        <p:nvSpPr>
          <p:cNvPr id="829" name="Google Shape;829;g3eac8cc141c_0_71"/>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830" name="Google Shape;830;g3eac8cc141c_0_71"/>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831" name="Google Shape;831;g3eac8cc141c_0_71"/>
          <p:cNvSpPr txBox="1"/>
          <p:nvPr/>
        </p:nvSpPr>
        <p:spPr>
          <a:xfrm>
            <a:off x="10200488" y="2127558"/>
            <a:ext cx="2224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Source: WV RHTP CMS Application</a:t>
            </a:r>
            <a:endParaRPr sz="900"/>
          </a:p>
        </p:txBody>
      </p:sp>
      <p:pic>
        <p:nvPicPr>
          <p:cNvPr id="832" name="Google Shape;832;g3eac8cc141c_0_71"/>
          <p:cNvPicPr preferRelativeResize="0"/>
          <p:nvPr/>
        </p:nvPicPr>
        <p:blipFill>
          <a:blip r:embed="rId5">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pic>
        <p:nvPicPr>
          <p:cNvPr id="837" name="Google Shape;837;g3eac8cc141c_0_218" title="Chart"/>
          <p:cNvPicPr preferRelativeResize="0"/>
          <p:nvPr/>
        </p:nvPicPr>
        <p:blipFill rotWithShape="1">
          <a:blip r:embed="rId3">
            <a:alphaModFix/>
          </a:blip>
          <a:srcRect b="0" l="0" r="0" t="0"/>
          <a:stretch/>
        </p:blipFill>
        <p:spPr>
          <a:xfrm>
            <a:off x="698650" y="3015925"/>
            <a:ext cx="4135877" cy="3114299"/>
          </a:xfrm>
          <a:prstGeom prst="rect">
            <a:avLst/>
          </a:prstGeom>
          <a:noFill/>
          <a:ln>
            <a:noFill/>
          </a:ln>
        </p:spPr>
      </p:pic>
      <p:sp>
        <p:nvSpPr>
          <p:cNvPr id="838" name="Google Shape;838;g3eac8cc141c_0_218"/>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      HealthTech Appalachia</a:t>
            </a:r>
            <a:endParaRPr/>
          </a:p>
        </p:txBody>
      </p:sp>
      <p:sp>
        <p:nvSpPr>
          <p:cNvPr id="839" name="Google Shape;839;g3eac8cc141c_0_218"/>
          <p:cNvSpPr txBox="1"/>
          <p:nvPr/>
        </p:nvSpPr>
        <p:spPr>
          <a:xfrm>
            <a:off x="390292" y="1404503"/>
            <a:ext cx="73680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1B365D"/>
                </a:solidFill>
                <a:latin typeface="Arial"/>
                <a:ea typeface="Arial"/>
                <a:cs typeface="Arial"/>
                <a:sym typeface="Arial"/>
              </a:rPr>
              <a:t>HealthTech Appalachia (HTA) </a:t>
            </a:r>
            <a:r>
              <a:rPr b="0" i="0" lang="en-US" sz="1300" u="none" cap="none" strike="noStrike">
                <a:solidFill>
                  <a:schemeClr val="dk1"/>
                </a:solidFill>
                <a:latin typeface="Arial"/>
                <a:ea typeface="Arial"/>
                <a:cs typeface="Arial"/>
                <a:sym typeface="Arial"/>
              </a:rPr>
              <a:t>incubates and scales breakthrough technologies to improve rural health outcomes and productivity, while attracting private investment to the state. This initiative fosters tech-enabled innovations for chronic disease management and substance use disorder recovery, positioning West Virginia as a hub for health innovation.</a:t>
            </a:r>
            <a:endParaRPr b="1" i="0" sz="1300" u="none" cap="none" strike="noStrike">
              <a:solidFill>
                <a:schemeClr val="dk1"/>
              </a:solidFill>
              <a:latin typeface="Arial"/>
              <a:ea typeface="Arial"/>
              <a:cs typeface="Arial"/>
              <a:sym typeface="Arial"/>
            </a:endParaRPr>
          </a:p>
        </p:txBody>
      </p:sp>
      <p:sp>
        <p:nvSpPr>
          <p:cNvPr id="840" name="Google Shape;840;g3eac8cc141c_0_218"/>
          <p:cNvSpPr txBox="1"/>
          <p:nvPr/>
        </p:nvSpPr>
        <p:spPr>
          <a:xfrm>
            <a:off x="390292" y="1065787"/>
            <a:ext cx="3211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rgbClr val="1B365D"/>
                </a:solidFill>
                <a:latin typeface="Arial"/>
                <a:ea typeface="Arial"/>
                <a:cs typeface="Arial"/>
                <a:sym typeface="Arial"/>
              </a:rPr>
              <a:t>OVERVIEW</a:t>
            </a:r>
            <a:endParaRPr b="1" i="0" sz="1700" u="none" cap="none" strike="noStrike">
              <a:solidFill>
                <a:srgbClr val="1B365D"/>
              </a:solidFill>
              <a:latin typeface="Arial"/>
              <a:ea typeface="Arial"/>
              <a:cs typeface="Arial"/>
              <a:sym typeface="Arial"/>
            </a:endParaRPr>
          </a:p>
        </p:txBody>
      </p:sp>
      <p:sp>
        <p:nvSpPr>
          <p:cNvPr id="841" name="Google Shape;841;g3eac8cc141c_0_218"/>
          <p:cNvSpPr/>
          <p:nvPr/>
        </p:nvSpPr>
        <p:spPr>
          <a:xfrm>
            <a:off x="8371036" y="1181798"/>
            <a:ext cx="3430800" cy="1024200"/>
          </a:xfrm>
          <a:prstGeom prst="roundRect">
            <a:avLst>
              <a:gd fmla="val 0" name="adj"/>
            </a:avLst>
          </a:prstGeom>
          <a:noFill/>
          <a:ln cap="flat" cmpd="sng" w="10050">
            <a:solidFill>
              <a:schemeClr val="dk2"/>
            </a:solidFill>
            <a:prstDash val="solid"/>
            <a:round/>
            <a:headEnd len="sm" w="sm" type="none"/>
            <a:tailEnd len="sm" w="sm" type="none"/>
          </a:ln>
        </p:spPr>
        <p:txBody>
          <a:bodyPr anchorCtr="0" anchor="ctr" bIns="48250" lIns="96525" spcFirstLastPara="1" rIns="96525" wrap="square" tIns="48250">
            <a:noAutofit/>
          </a:bodyPr>
          <a:lstStyle/>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2x</a:t>
            </a:r>
            <a:r>
              <a:rPr b="1" i="0" lang="en-US" sz="1300" u="none" cap="none" strike="noStrike">
                <a:solidFill>
                  <a:schemeClr val="lt2"/>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National average in overdose deaths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2"/>
                </a:solidFill>
                <a:latin typeface="Arial"/>
                <a:ea typeface="Arial"/>
                <a:cs typeface="Arial"/>
                <a:sym typeface="Arial"/>
              </a:rPr>
              <a:t>20-45%</a:t>
            </a:r>
            <a:r>
              <a:rPr b="1" i="0" lang="en-US" sz="1300" u="none" cap="none" strike="noStrike">
                <a:solidFill>
                  <a:schemeClr val="dk2"/>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above national average in COPD, CVD, Diabetes prevalence </a:t>
            </a:r>
            <a:endParaRPr b="0" i="0" sz="1500" u="none" cap="none" strike="noStrike">
              <a:solidFill>
                <a:schemeClr val="dk1"/>
              </a:solidFill>
              <a:latin typeface="Arial"/>
              <a:ea typeface="Arial"/>
              <a:cs typeface="Arial"/>
              <a:sym typeface="Arial"/>
            </a:endParaRPr>
          </a:p>
        </p:txBody>
      </p:sp>
      <p:sp>
        <p:nvSpPr>
          <p:cNvPr id="842" name="Google Shape;842;g3eac8cc141c_0_218"/>
          <p:cNvSpPr txBox="1"/>
          <p:nvPr/>
        </p:nvSpPr>
        <p:spPr>
          <a:xfrm>
            <a:off x="8785781" y="1011316"/>
            <a:ext cx="2535900" cy="35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700" u="none" cap="none" strike="noStrike">
                <a:solidFill>
                  <a:srgbClr val="1B365D"/>
                </a:solidFill>
                <a:latin typeface="Arial"/>
                <a:ea typeface="Arial"/>
                <a:cs typeface="Arial"/>
                <a:sym typeface="Arial"/>
              </a:rPr>
              <a:t>STATE RANKINGS</a:t>
            </a:r>
            <a:endParaRPr b="0" i="0" sz="1700" u="none" cap="none" strike="noStrike">
              <a:solidFill>
                <a:srgbClr val="000000"/>
              </a:solidFill>
              <a:latin typeface="Arial"/>
              <a:ea typeface="Arial"/>
              <a:cs typeface="Arial"/>
              <a:sym typeface="Arial"/>
            </a:endParaRPr>
          </a:p>
        </p:txBody>
      </p:sp>
      <p:cxnSp>
        <p:nvCxnSpPr>
          <p:cNvPr id="843" name="Google Shape;843;g3eac8cc141c_0_218"/>
          <p:cNvCxnSpPr/>
          <p:nvPr/>
        </p:nvCxnSpPr>
        <p:spPr>
          <a:xfrm>
            <a:off x="569145" y="715983"/>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844" name="Google Shape;844;g3eac8cc141c_0_218"/>
          <p:cNvCxnSpPr/>
          <p:nvPr/>
        </p:nvCxnSpPr>
        <p:spPr>
          <a:xfrm>
            <a:off x="569145" y="749271"/>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845" name="Google Shape;845;g3eac8cc141c_0_218"/>
          <p:cNvCxnSpPr/>
          <p:nvPr/>
        </p:nvCxnSpPr>
        <p:spPr>
          <a:xfrm>
            <a:off x="569145" y="782559"/>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846" name="Google Shape;846;g3eac8cc141c_0_218"/>
          <p:cNvCxnSpPr/>
          <p:nvPr/>
        </p:nvCxnSpPr>
        <p:spPr>
          <a:xfrm>
            <a:off x="569145" y="815846"/>
            <a:ext cx="168000" cy="0"/>
          </a:xfrm>
          <a:prstGeom prst="straightConnector1">
            <a:avLst/>
          </a:prstGeom>
          <a:noFill/>
          <a:ln cap="flat" cmpd="sng" w="9525">
            <a:solidFill>
              <a:schemeClr val="dk2"/>
            </a:solidFill>
            <a:prstDash val="solid"/>
            <a:miter lim="8000"/>
            <a:headEnd len="sm" w="sm" type="none"/>
            <a:tailEnd len="sm" w="sm" type="none"/>
          </a:ln>
        </p:spPr>
      </p:cxnSp>
      <p:sp>
        <p:nvSpPr>
          <p:cNvPr id="847" name="Google Shape;847;g3eac8cc141c_0_218"/>
          <p:cNvSpPr/>
          <p:nvPr/>
        </p:nvSpPr>
        <p:spPr>
          <a:xfrm>
            <a:off x="637951" y="815846"/>
            <a:ext cx="45533" cy="33288"/>
          </a:xfrm>
          <a:custGeom>
            <a:rect b="b" l="l" r="r" t="t"/>
            <a:pathLst>
              <a:path extrusionOk="0" h="30" w="45">
                <a:moveTo>
                  <a:pt x="45" y="0"/>
                </a:moveTo>
                <a:lnTo>
                  <a:pt x="45" y="30"/>
                </a:lnTo>
                <a:lnTo>
                  <a:pt x="0" y="30"/>
                </a:lnTo>
                <a:lnTo>
                  <a:pt x="0" y="0"/>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8" name="Google Shape;848;g3eac8cc141c_0_218"/>
          <p:cNvSpPr/>
          <p:nvPr/>
        </p:nvSpPr>
        <p:spPr>
          <a:xfrm>
            <a:off x="515516" y="332065"/>
            <a:ext cx="289390" cy="483781"/>
          </a:xfrm>
          <a:custGeom>
            <a:rect b="b" l="l" r="r" t="t"/>
            <a:pathLst>
              <a:path extrusionOk="0" h="232" w="152">
                <a:moveTo>
                  <a:pt x="112" y="232"/>
                </a:moveTo>
                <a:cubicBezTo>
                  <a:pt x="112" y="144"/>
                  <a:pt x="112" y="144"/>
                  <a:pt x="112" y="144"/>
                </a:cubicBezTo>
                <a:cubicBezTo>
                  <a:pt x="136" y="131"/>
                  <a:pt x="152" y="105"/>
                  <a:pt x="152" y="76"/>
                </a:cubicBezTo>
                <a:cubicBezTo>
                  <a:pt x="152" y="34"/>
                  <a:pt x="118" y="0"/>
                  <a:pt x="76" y="0"/>
                </a:cubicBezTo>
                <a:cubicBezTo>
                  <a:pt x="34" y="0"/>
                  <a:pt x="0" y="34"/>
                  <a:pt x="0" y="76"/>
                </a:cubicBezTo>
                <a:cubicBezTo>
                  <a:pt x="0" y="105"/>
                  <a:pt x="16" y="131"/>
                  <a:pt x="40" y="144"/>
                </a:cubicBezTo>
                <a:cubicBezTo>
                  <a:pt x="40" y="232"/>
                  <a:pt x="40" y="232"/>
                  <a:pt x="40" y="232"/>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49" name="Google Shape;849;g3eac8cc141c_0_218"/>
          <p:cNvCxnSpPr/>
          <p:nvPr/>
        </p:nvCxnSpPr>
        <p:spPr>
          <a:xfrm rot="10800000">
            <a:off x="637951" y="632884"/>
            <a:ext cx="0" cy="83100"/>
          </a:xfrm>
          <a:prstGeom prst="straightConnector1">
            <a:avLst/>
          </a:prstGeom>
          <a:noFill/>
          <a:ln cap="flat" cmpd="sng" w="9525">
            <a:solidFill>
              <a:schemeClr val="dk2"/>
            </a:solidFill>
            <a:prstDash val="solid"/>
            <a:miter lim="8000"/>
            <a:headEnd len="sm" w="sm" type="none"/>
            <a:tailEnd len="sm" w="sm" type="none"/>
          </a:ln>
        </p:spPr>
      </p:cxnSp>
      <p:cxnSp>
        <p:nvCxnSpPr>
          <p:cNvPr id="850" name="Google Shape;850;g3eac8cc141c_0_218"/>
          <p:cNvCxnSpPr/>
          <p:nvPr/>
        </p:nvCxnSpPr>
        <p:spPr>
          <a:xfrm rot="10800000">
            <a:off x="683484" y="632884"/>
            <a:ext cx="0" cy="83100"/>
          </a:xfrm>
          <a:prstGeom prst="straightConnector1">
            <a:avLst/>
          </a:prstGeom>
          <a:noFill/>
          <a:ln cap="flat" cmpd="sng" w="9525">
            <a:solidFill>
              <a:schemeClr val="dk2"/>
            </a:solidFill>
            <a:prstDash val="solid"/>
            <a:miter lim="8000"/>
            <a:headEnd len="sm" w="sm" type="none"/>
            <a:tailEnd len="sm" w="sm" type="none"/>
          </a:ln>
        </p:spPr>
      </p:cxnSp>
      <p:sp>
        <p:nvSpPr>
          <p:cNvPr id="851" name="Google Shape;851;g3eac8cc141c_0_218"/>
          <p:cNvSpPr/>
          <p:nvPr/>
        </p:nvSpPr>
        <p:spPr>
          <a:xfrm>
            <a:off x="577239" y="398640"/>
            <a:ext cx="82972" cy="183083"/>
          </a:xfrm>
          <a:custGeom>
            <a:rect b="b" l="l" r="r" t="t"/>
            <a:pathLst>
              <a:path extrusionOk="0" h="88" w="44">
                <a:moveTo>
                  <a:pt x="44" y="88"/>
                </a:moveTo>
                <a:cubicBezTo>
                  <a:pt x="20" y="88"/>
                  <a:pt x="0" y="68"/>
                  <a:pt x="0" y="44"/>
                </a:cubicBezTo>
                <a:cubicBezTo>
                  <a:pt x="0" y="20"/>
                  <a:pt x="20" y="0"/>
                  <a:pt x="44"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52" name="Google Shape;852;g3eac8cc141c_0_218"/>
          <p:cNvCxnSpPr/>
          <p:nvPr/>
        </p:nvCxnSpPr>
        <p:spPr>
          <a:xfrm>
            <a:off x="774551" y="715983"/>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853" name="Google Shape;853;g3eac8cc141c_0_218"/>
          <p:cNvCxnSpPr/>
          <p:nvPr/>
        </p:nvCxnSpPr>
        <p:spPr>
          <a:xfrm>
            <a:off x="774551" y="749271"/>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854" name="Google Shape;854;g3eac8cc141c_0_218"/>
          <p:cNvCxnSpPr/>
          <p:nvPr/>
        </p:nvCxnSpPr>
        <p:spPr>
          <a:xfrm>
            <a:off x="774551" y="782559"/>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855" name="Google Shape;855;g3eac8cc141c_0_218"/>
          <p:cNvCxnSpPr/>
          <p:nvPr/>
        </p:nvCxnSpPr>
        <p:spPr>
          <a:xfrm>
            <a:off x="767468" y="815846"/>
            <a:ext cx="167100" cy="0"/>
          </a:xfrm>
          <a:prstGeom prst="straightConnector1">
            <a:avLst/>
          </a:prstGeom>
          <a:noFill/>
          <a:ln cap="flat" cmpd="sng" w="9525">
            <a:solidFill>
              <a:schemeClr val="dk2"/>
            </a:solidFill>
            <a:prstDash val="solid"/>
            <a:miter lim="8000"/>
            <a:headEnd len="sm" w="sm" type="none"/>
            <a:tailEnd len="sm" w="sm" type="none"/>
          </a:ln>
        </p:spPr>
      </p:cxnSp>
      <p:sp>
        <p:nvSpPr>
          <p:cNvPr id="856" name="Google Shape;856;g3eac8cc141c_0_218"/>
          <p:cNvSpPr/>
          <p:nvPr/>
        </p:nvSpPr>
        <p:spPr>
          <a:xfrm>
            <a:off x="820084" y="815846"/>
            <a:ext cx="46545" cy="33288"/>
          </a:xfrm>
          <a:custGeom>
            <a:rect b="b" l="l" r="r" t="t"/>
            <a:pathLst>
              <a:path extrusionOk="0" h="30" w="46">
                <a:moveTo>
                  <a:pt x="46" y="0"/>
                </a:moveTo>
                <a:lnTo>
                  <a:pt x="46" y="30"/>
                </a:lnTo>
                <a:lnTo>
                  <a:pt x="0" y="30"/>
                </a:lnTo>
                <a:lnTo>
                  <a:pt x="0" y="0"/>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7" name="Google Shape;857;g3eac8cc141c_0_218"/>
          <p:cNvSpPr/>
          <p:nvPr/>
        </p:nvSpPr>
        <p:spPr>
          <a:xfrm>
            <a:off x="698662" y="332065"/>
            <a:ext cx="289390" cy="483781"/>
          </a:xfrm>
          <a:custGeom>
            <a:rect b="b" l="l" r="r" t="t"/>
            <a:pathLst>
              <a:path extrusionOk="0" h="232" w="152">
                <a:moveTo>
                  <a:pt x="112" y="232"/>
                </a:moveTo>
                <a:cubicBezTo>
                  <a:pt x="112" y="144"/>
                  <a:pt x="112" y="144"/>
                  <a:pt x="112" y="144"/>
                </a:cubicBezTo>
                <a:cubicBezTo>
                  <a:pt x="136" y="131"/>
                  <a:pt x="152" y="105"/>
                  <a:pt x="152" y="76"/>
                </a:cubicBezTo>
                <a:cubicBezTo>
                  <a:pt x="152" y="34"/>
                  <a:pt x="118" y="0"/>
                  <a:pt x="76" y="0"/>
                </a:cubicBezTo>
                <a:cubicBezTo>
                  <a:pt x="34" y="0"/>
                  <a:pt x="0" y="34"/>
                  <a:pt x="0" y="76"/>
                </a:cubicBezTo>
                <a:cubicBezTo>
                  <a:pt x="0" y="105"/>
                  <a:pt x="16" y="131"/>
                  <a:pt x="40" y="144"/>
                </a:cubicBezTo>
                <a:cubicBezTo>
                  <a:pt x="40" y="232"/>
                  <a:pt x="40" y="232"/>
                  <a:pt x="40" y="232"/>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58" name="Google Shape;858;g3eac8cc141c_0_218"/>
          <p:cNvCxnSpPr/>
          <p:nvPr/>
        </p:nvCxnSpPr>
        <p:spPr>
          <a:xfrm rot="10800000">
            <a:off x="820084" y="632884"/>
            <a:ext cx="0" cy="83100"/>
          </a:xfrm>
          <a:prstGeom prst="straightConnector1">
            <a:avLst/>
          </a:prstGeom>
          <a:noFill/>
          <a:ln cap="flat" cmpd="sng" w="9525">
            <a:solidFill>
              <a:schemeClr val="dk2"/>
            </a:solidFill>
            <a:prstDash val="solid"/>
            <a:miter lim="8000"/>
            <a:headEnd len="sm" w="sm" type="none"/>
            <a:tailEnd len="sm" w="sm" type="none"/>
          </a:ln>
        </p:spPr>
      </p:cxnSp>
      <p:cxnSp>
        <p:nvCxnSpPr>
          <p:cNvPr id="859" name="Google Shape;859;g3eac8cc141c_0_218"/>
          <p:cNvCxnSpPr/>
          <p:nvPr/>
        </p:nvCxnSpPr>
        <p:spPr>
          <a:xfrm rot="10800000">
            <a:off x="866630" y="632884"/>
            <a:ext cx="0" cy="83100"/>
          </a:xfrm>
          <a:prstGeom prst="straightConnector1">
            <a:avLst/>
          </a:prstGeom>
          <a:noFill/>
          <a:ln cap="flat" cmpd="sng" w="9525">
            <a:solidFill>
              <a:schemeClr val="dk2"/>
            </a:solidFill>
            <a:prstDash val="solid"/>
            <a:miter lim="8000"/>
            <a:headEnd len="sm" w="sm" type="none"/>
            <a:tailEnd len="sm" w="sm" type="none"/>
          </a:ln>
        </p:spPr>
      </p:cxnSp>
      <p:sp>
        <p:nvSpPr>
          <p:cNvPr id="860" name="Google Shape;860;g3eac8cc141c_0_218"/>
          <p:cNvSpPr/>
          <p:nvPr/>
        </p:nvSpPr>
        <p:spPr>
          <a:xfrm>
            <a:off x="843357" y="398640"/>
            <a:ext cx="83984" cy="183083"/>
          </a:xfrm>
          <a:custGeom>
            <a:rect b="b" l="l" r="r" t="t"/>
            <a:pathLst>
              <a:path extrusionOk="0" h="88" w="44">
                <a:moveTo>
                  <a:pt x="0" y="0"/>
                </a:moveTo>
                <a:cubicBezTo>
                  <a:pt x="24" y="0"/>
                  <a:pt x="44" y="20"/>
                  <a:pt x="44" y="44"/>
                </a:cubicBezTo>
                <a:cubicBezTo>
                  <a:pt x="44" y="68"/>
                  <a:pt x="24" y="88"/>
                  <a:pt x="0" y="8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861" name="Google Shape;861;g3eac8cc141c_0_218"/>
          <p:cNvCxnSpPr/>
          <p:nvPr/>
        </p:nvCxnSpPr>
        <p:spPr>
          <a:xfrm>
            <a:off x="752290" y="448572"/>
            <a:ext cx="0" cy="16500"/>
          </a:xfrm>
          <a:prstGeom prst="straightConnector1">
            <a:avLst/>
          </a:prstGeom>
          <a:noFill/>
          <a:ln cap="flat" cmpd="sng" w="9525">
            <a:solidFill>
              <a:schemeClr val="dk2"/>
            </a:solidFill>
            <a:prstDash val="solid"/>
            <a:miter lim="8000"/>
            <a:headEnd len="sm" w="sm" type="none"/>
            <a:tailEnd len="sm" w="sm" type="none"/>
          </a:ln>
        </p:spPr>
      </p:cxnSp>
      <p:cxnSp>
        <p:nvCxnSpPr>
          <p:cNvPr id="862" name="Google Shape;862;g3eac8cc141c_0_218"/>
          <p:cNvCxnSpPr/>
          <p:nvPr/>
        </p:nvCxnSpPr>
        <p:spPr>
          <a:xfrm>
            <a:off x="752290" y="481860"/>
            <a:ext cx="0" cy="16500"/>
          </a:xfrm>
          <a:prstGeom prst="straightConnector1">
            <a:avLst/>
          </a:prstGeom>
          <a:noFill/>
          <a:ln cap="flat" cmpd="sng" w="9525">
            <a:solidFill>
              <a:schemeClr val="dk2"/>
            </a:solidFill>
            <a:prstDash val="solid"/>
            <a:miter lim="8000"/>
            <a:headEnd len="sm" w="sm" type="none"/>
            <a:tailEnd len="sm" w="sm" type="none"/>
          </a:ln>
        </p:spPr>
      </p:cxnSp>
      <p:cxnSp>
        <p:nvCxnSpPr>
          <p:cNvPr id="863" name="Google Shape;863;g3eac8cc141c_0_218"/>
          <p:cNvCxnSpPr/>
          <p:nvPr/>
        </p:nvCxnSpPr>
        <p:spPr>
          <a:xfrm>
            <a:off x="752290" y="515148"/>
            <a:ext cx="0" cy="16500"/>
          </a:xfrm>
          <a:prstGeom prst="straightConnector1">
            <a:avLst/>
          </a:prstGeom>
          <a:noFill/>
          <a:ln cap="flat" cmpd="sng" w="9525">
            <a:solidFill>
              <a:schemeClr val="dk2"/>
            </a:solidFill>
            <a:prstDash val="solid"/>
            <a:miter lim="8000"/>
            <a:headEnd len="sm" w="sm" type="none"/>
            <a:tailEnd len="sm" w="sm" type="none"/>
          </a:ln>
        </p:spPr>
      </p:cxnSp>
      <p:cxnSp>
        <p:nvCxnSpPr>
          <p:cNvPr id="864" name="Google Shape;864;g3eac8cc141c_0_218"/>
          <p:cNvCxnSpPr/>
          <p:nvPr/>
        </p:nvCxnSpPr>
        <p:spPr>
          <a:xfrm flipH="1" rot="10800000">
            <a:off x="698375" y="2704250"/>
            <a:ext cx="10902600" cy="2400"/>
          </a:xfrm>
          <a:prstGeom prst="straightConnector1">
            <a:avLst/>
          </a:prstGeom>
          <a:noFill/>
          <a:ln cap="flat" cmpd="sng" w="9525">
            <a:solidFill>
              <a:schemeClr val="dk1"/>
            </a:solidFill>
            <a:prstDash val="solid"/>
            <a:round/>
            <a:headEnd len="med" w="med" type="oval"/>
            <a:tailEnd len="med" w="med" type="oval"/>
          </a:ln>
        </p:spPr>
      </p:cxnSp>
      <p:sp>
        <p:nvSpPr>
          <p:cNvPr id="865" name="Google Shape;865;g3eac8cc141c_0_218"/>
          <p:cNvSpPr txBox="1"/>
          <p:nvPr/>
        </p:nvSpPr>
        <p:spPr>
          <a:xfrm>
            <a:off x="4033050" y="2520800"/>
            <a:ext cx="4380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rgbClr val="1B365D"/>
                </a:solidFill>
                <a:latin typeface="Arial"/>
                <a:ea typeface="Arial"/>
                <a:cs typeface="Arial"/>
                <a:sym typeface="Arial"/>
              </a:rPr>
              <a:t>FUNDING OPPORTUNITY PROGRESS</a:t>
            </a:r>
            <a:endParaRPr b="0" i="0" sz="1800" u="none" cap="none" strike="noStrike">
              <a:solidFill>
                <a:srgbClr val="000000"/>
              </a:solidFill>
              <a:latin typeface="Arial"/>
              <a:ea typeface="Arial"/>
              <a:cs typeface="Arial"/>
              <a:sym typeface="Arial"/>
            </a:endParaRPr>
          </a:p>
        </p:txBody>
      </p:sp>
      <p:sp>
        <p:nvSpPr>
          <p:cNvPr id="866" name="Google Shape;866;g3eac8cc141c_0_218"/>
          <p:cNvSpPr txBox="1"/>
          <p:nvPr/>
        </p:nvSpPr>
        <p:spPr>
          <a:xfrm>
            <a:off x="1897409" y="4152711"/>
            <a:ext cx="1792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Total HTA Y1 Allocation </a:t>
            </a:r>
            <a:endParaRPr b="0" i="0" sz="16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$18.8M</a:t>
            </a:r>
            <a:endParaRPr b="0" i="0" sz="1400" u="none" cap="none" strike="noStrike">
              <a:solidFill>
                <a:srgbClr val="000000"/>
              </a:solidFill>
              <a:latin typeface="Arial"/>
              <a:ea typeface="Arial"/>
              <a:cs typeface="Arial"/>
              <a:sym typeface="Arial"/>
            </a:endParaRPr>
          </a:p>
        </p:txBody>
      </p:sp>
      <p:cxnSp>
        <p:nvCxnSpPr>
          <p:cNvPr id="867" name="Google Shape;867;g3eac8cc141c_0_218"/>
          <p:cNvCxnSpPr>
            <a:stCxn id="868" idx="3"/>
            <a:endCxn id="869" idx="1"/>
          </p:cNvCxnSpPr>
          <p:nvPr/>
        </p:nvCxnSpPr>
        <p:spPr>
          <a:xfrm>
            <a:off x="3984588" y="4011998"/>
            <a:ext cx="1537200" cy="0"/>
          </a:xfrm>
          <a:prstGeom prst="straightConnector1">
            <a:avLst/>
          </a:prstGeom>
          <a:noFill/>
          <a:ln cap="flat" cmpd="sng" w="9525">
            <a:solidFill>
              <a:schemeClr val="dk1"/>
            </a:solidFill>
            <a:prstDash val="dash"/>
            <a:round/>
            <a:headEnd len="med" w="med" type="oval"/>
            <a:tailEnd len="med" w="med" type="oval"/>
          </a:ln>
        </p:spPr>
      </p:cxnSp>
      <p:sp>
        <p:nvSpPr>
          <p:cNvPr id="870" name="Google Shape;870;g3eac8cc141c_0_218"/>
          <p:cNvSpPr txBox="1"/>
          <p:nvPr/>
        </p:nvSpPr>
        <p:spPr>
          <a:xfrm>
            <a:off x="5868200" y="3586450"/>
            <a:ext cx="53127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US" sz="1200" u="sng">
                <a:solidFill>
                  <a:schemeClr val="dk1"/>
                </a:solidFill>
              </a:rPr>
              <a:t>Funding Under Application/ Decision Process:</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All $18.8M in HTA funding</a:t>
            </a:r>
            <a:r>
              <a:rPr lang="en-US" sz="1200">
                <a:solidFill>
                  <a:schemeClr val="dk1"/>
                </a:solidFill>
              </a:rPr>
              <a:t> is under application evaluation review/decision process.</a:t>
            </a:r>
            <a:r>
              <a:rPr b="0" i="0" lang="en-US" sz="1200" u="none" cap="none" strike="noStrike">
                <a:solidFill>
                  <a:schemeClr val="dk1"/>
                </a:solidFill>
                <a:latin typeface="Arial"/>
                <a:ea typeface="Arial"/>
                <a:cs typeface="Arial"/>
                <a:sym typeface="Arial"/>
              </a:rPr>
              <a:t> </a:t>
            </a:r>
            <a:r>
              <a:rPr b="1" lang="en-US" sz="1200">
                <a:solidFill>
                  <a:schemeClr val="dk1"/>
                </a:solidFill>
              </a:rPr>
              <a:t>O</a:t>
            </a:r>
            <a:r>
              <a:rPr b="1" i="0" lang="en-US" sz="1200" u="none" cap="none" strike="noStrike">
                <a:solidFill>
                  <a:schemeClr val="dk1"/>
                </a:solidFill>
                <a:latin typeface="Arial"/>
                <a:ea typeface="Arial"/>
                <a:cs typeface="Arial"/>
                <a:sym typeface="Arial"/>
              </a:rPr>
              <a:t>ne lead administrator will be awarded</a:t>
            </a:r>
            <a:r>
              <a:rPr lang="en-US" sz="1200">
                <a:solidFill>
                  <a:schemeClr val="dk1"/>
                </a:solidFill>
              </a:rPr>
              <a:t> to </a:t>
            </a:r>
            <a:r>
              <a:rPr b="0" i="0" lang="en-US" sz="1200" u="none" cap="none" strike="noStrike">
                <a:solidFill>
                  <a:schemeClr val="dk1"/>
                </a:solidFill>
                <a:latin typeface="Arial"/>
                <a:ea typeface="Arial"/>
                <a:cs typeface="Arial"/>
                <a:sym typeface="Arial"/>
              </a:rPr>
              <a:t>serve as the fiscal agent</a:t>
            </a:r>
            <a:r>
              <a:rPr lang="en-US" sz="1200">
                <a:solidFill>
                  <a:schemeClr val="dk1"/>
                </a:solidFill>
              </a:rPr>
              <a:t> and </a:t>
            </a:r>
            <a:r>
              <a:rPr lang="en-US" sz="1200">
                <a:solidFill>
                  <a:schemeClr val="dk1"/>
                </a:solidFill>
              </a:rPr>
              <a:t>independent</a:t>
            </a:r>
            <a:r>
              <a:rPr lang="en-US" sz="1200">
                <a:solidFill>
                  <a:schemeClr val="dk1"/>
                </a:solidFill>
              </a:rPr>
              <a:t> evaluator. Funds will be sub-awarded to</a:t>
            </a:r>
            <a:r>
              <a:rPr b="1" lang="en-US" sz="1200">
                <a:solidFill>
                  <a:schemeClr val="dk1"/>
                </a:solidFill>
              </a:rPr>
              <a:t> </a:t>
            </a:r>
            <a:r>
              <a:rPr b="1" i="0" lang="en-US" sz="1200" u="none" cap="none" strike="noStrike">
                <a:solidFill>
                  <a:schemeClr val="dk1"/>
                </a:solidFill>
                <a:latin typeface="Arial"/>
                <a:ea typeface="Arial"/>
                <a:cs typeface="Arial"/>
                <a:sym typeface="Arial"/>
              </a:rPr>
              <a:t>support implementation of HealthTech-enabled initiatives statewide</a:t>
            </a:r>
            <a:r>
              <a:rPr b="0" i="0" lang="en-US" sz="1200" u="none" cap="none" strike="noStrike">
                <a:solidFill>
                  <a:schemeClr val="dk1"/>
                </a:solidFill>
                <a:latin typeface="Arial"/>
                <a:ea typeface="Arial"/>
                <a:cs typeface="Arial"/>
                <a:sym typeface="Arial"/>
              </a:rPr>
              <a:t>. Aimed to fund start-ups, </a:t>
            </a:r>
            <a:r>
              <a:rPr lang="en-US" sz="1200">
                <a:solidFill>
                  <a:schemeClr val="dk1"/>
                </a:solidFill>
              </a:rPr>
              <a:t>s</a:t>
            </a:r>
            <a:r>
              <a:rPr b="0" i="0" lang="en-US" sz="1200" u="none" cap="none" strike="noStrike">
                <a:solidFill>
                  <a:schemeClr val="dk1"/>
                </a:solidFill>
                <a:latin typeface="Arial"/>
                <a:ea typeface="Arial"/>
                <a:cs typeface="Arial"/>
                <a:sym typeface="Arial"/>
              </a:rPr>
              <a:t>ub-grantees can expect to hear more about the application process for these funds</a:t>
            </a:r>
            <a:r>
              <a:rPr lang="en-US" sz="1200">
                <a:solidFill>
                  <a:schemeClr val="dk1"/>
                </a:solidFill>
              </a:rPr>
              <a:t> at a later date</a:t>
            </a:r>
            <a:r>
              <a:rPr b="0" i="0" lang="en-US"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highlight>
                <a:srgbClr val="FFC0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871" name="Google Shape;871;g3eac8cc141c_0_218"/>
          <p:cNvSpPr txBox="1"/>
          <p:nvPr/>
        </p:nvSpPr>
        <p:spPr>
          <a:xfrm>
            <a:off x="2349738" y="5539625"/>
            <a:ext cx="833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$18.8M</a:t>
            </a:r>
            <a:endParaRPr b="1" i="0" sz="1400" u="none" cap="none" strike="noStrike">
              <a:solidFill>
                <a:schemeClr val="dk1"/>
              </a:solidFill>
              <a:latin typeface="Arial"/>
              <a:ea typeface="Arial"/>
              <a:cs typeface="Arial"/>
              <a:sym typeface="Arial"/>
            </a:endParaRPr>
          </a:p>
        </p:txBody>
      </p:sp>
      <p:sp>
        <p:nvSpPr>
          <p:cNvPr id="872" name="Google Shape;872;g3eac8cc141c_0_218"/>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873" name="Google Shape;873;g3eac8cc141c_0_218"/>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874" name="Google Shape;874;g3eac8cc141c_0_218"/>
          <p:cNvSpPr txBox="1"/>
          <p:nvPr/>
        </p:nvSpPr>
        <p:spPr>
          <a:xfrm>
            <a:off x="10070398" y="2000900"/>
            <a:ext cx="2224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Source: WV RHTP CMS Application</a:t>
            </a:r>
            <a:endParaRPr sz="900"/>
          </a:p>
        </p:txBody>
      </p:sp>
      <p:sp>
        <p:nvSpPr>
          <p:cNvPr id="868" name="Google Shape;868;g3eac8cc141c_0_218"/>
          <p:cNvSpPr/>
          <p:nvPr/>
        </p:nvSpPr>
        <p:spPr>
          <a:xfrm>
            <a:off x="3638088" y="3871298"/>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869" name="Google Shape;869;g3eac8cc141c_0_218"/>
          <p:cNvSpPr/>
          <p:nvPr/>
        </p:nvSpPr>
        <p:spPr>
          <a:xfrm>
            <a:off x="5521688" y="3871298"/>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pic>
        <p:nvPicPr>
          <p:cNvPr id="875" name="Google Shape;875;g3eac8cc141c_0_218"/>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pic>
        <p:nvPicPr>
          <p:cNvPr id="880" name="Google Shape;880;g3eac8cc141c_0_92" title="Chart"/>
          <p:cNvPicPr preferRelativeResize="0"/>
          <p:nvPr/>
        </p:nvPicPr>
        <p:blipFill rotWithShape="1">
          <a:blip r:embed="rId3">
            <a:alphaModFix/>
          </a:blip>
          <a:srcRect b="0" l="0" r="0" t="0"/>
          <a:stretch/>
        </p:blipFill>
        <p:spPr>
          <a:xfrm>
            <a:off x="677425" y="3002875"/>
            <a:ext cx="4165826" cy="3136876"/>
          </a:xfrm>
          <a:prstGeom prst="rect">
            <a:avLst/>
          </a:prstGeom>
          <a:noFill/>
          <a:ln>
            <a:noFill/>
          </a:ln>
        </p:spPr>
      </p:pic>
      <p:sp>
        <p:nvSpPr>
          <p:cNvPr id="881" name="Google Shape;881;g3eac8cc141c_0_92"/>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      Mountain State Care Force</a:t>
            </a:r>
            <a:endParaRPr/>
          </a:p>
        </p:txBody>
      </p:sp>
      <p:sp>
        <p:nvSpPr>
          <p:cNvPr id="882" name="Google Shape;882;g3eac8cc141c_0_92"/>
          <p:cNvSpPr txBox="1"/>
          <p:nvPr/>
        </p:nvSpPr>
        <p:spPr>
          <a:xfrm>
            <a:off x="390292" y="1404503"/>
            <a:ext cx="73680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1B365D"/>
                </a:solidFill>
                <a:latin typeface="Arial"/>
                <a:ea typeface="Arial"/>
                <a:cs typeface="Arial"/>
                <a:sym typeface="Arial"/>
              </a:rPr>
              <a:t>Mountain State Care Force (MSCF) </a:t>
            </a:r>
            <a:r>
              <a:rPr b="0" i="0" lang="en-US" sz="1300" u="none" cap="none" strike="noStrike">
                <a:solidFill>
                  <a:schemeClr val="dk1"/>
                </a:solidFill>
                <a:latin typeface="Arial"/>
                <a:ea typeface="Arial"/>
                <a:cs typeface="Arial"/>
                <a:sym typeface="Arial"/>
              </a:rPr>
              <a:t>is designed to recruit, train, and retain healthcare workers for West Virginia's future, aiming to alleviate workforce shortages in rural counties. This includes growing local talent pipelines, funding new rural residency slots, and providing incentives for healthcare professionals to serve in shortage areas.</a:t>
            </a:r>
            <a:endParaRPr b="1" i="0" sz="1300" u="none" cap="none" strike="noStrike">
              <a:solidFill>
                <a:schemeClr val="dk1"/>
              </a:solidFill>
              <a:latin typeface="Arial"/>
              <a:ea typeface="Arial"/>
              <a:cs typeface="Arial"/>
              <a:sym typeface="Arial"/>
            </a:endParaRPr>
          </a:p>
        </p:txBody>
      </p:sp>
      <p:sp>
        <p:nvSpPr>
          <p:cNvPr id="883" name="Google Shape;883;g3eac8cc141c_0_92"/>
          <p:cNvSpPr txBox="1"/>
          <p:nvPr/>
        </p:nvSpPr>
        <p:spPr>
          <a:xfrm>
            <a:off x="390292" y="1065787"/>
            <a:ext cx="3211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rgbClr val="1B365D"/>
                </a:solidFill>
                <a:latin typeface="Arial"/>
                <a:ea typeface="Arial"/>
                <a:cs typeface="Arial"/>
                <a:sym typeface="Arial"/>
              </a:rPr>
              <a:t>OVERVIEW</a:t>
            </a:r>
            <a:endParaRPr b="1" i="0" sz="1700" u="none" cap="none" strike="noStrike">
              <a:solidFill>
                <a:srgbClr val="1B365D"/>
              </a:solidFill>
              <a:latin typeface="Arial"/>
              <a:ea typeface="Arial"/>
              <a:cs typeface="Arial"/>
              <a:sym typeface="Arial"/>
            </a:endParaRPr>
          </a:p>
        </p:txBody>
      </p:sp>
      <p:sp>
        <p:nvSpPr>
          <p:cNvPr id="884" name="Google Shape;884;g3eac8cc141c_0_92"/>
          <p:cNvSpPr/>
          <p:nvPr/>
        </p:nvSpPr>
        <p:spPr>
          <a:xfrm>
            <a:off x="8371036" y="1181798"/>
            <a:ext cx="3430800" cy="1024200"/>
          </a:xfrm>
          <a:prstGeom prst="roundRect">
            <a:avLst>
              <a:gd fmla="val 0" name="adj"/>
            </a:avLst>
          </a:prstGeom>
          <a:noFill/>
          <a:ln cap="flat" cmpd="sng" w="10050">
            <a:solidFill>
              <a:schemeClr val="dk2"/>
            </a:solidFill>
            <a:prstDash val="solid"/>
            <a:round/>
            <a:headEnd len="sm" w="sm" type="none"/>
            <a:tailEnd len="sm" w="sm" type="none"/>
          </a:ln>
        </p:spPr>
        <p:txBody>
          <a:bodyPr anchorCtr="0" anchor="ctr" bIns="48250" lIns="96525" spcFirstLastPara="1" rIns="96525" wrap="square" tIns="48250">
            <a:noAutofit/>
          </a:bodyPr>
          <a:lstStyle/>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55/55</a:t>
            </a:r>
            <a:r>
              <a:rPr b="1" i="0" lang="en-US" sz="1500" u="none" cap="none" strike="noStrike">
                <a:solidFill>
                  <a:schemeClr val="dk1"/>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Counties are HPSA shortage areas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20% </a:t>
            </a:r>
            <a:r>
              <a:rPr b="0" i="0" lang="en-US" sz="1300" u="none" cap="none" strike="noStrike">
                <a:solidFill>
                  <a:schemeClr val="dk1"/>
                </a:solidFill>
                <a:latin typeface="Arial"/>
                <a:ea typeface="Arial"/>
                <a:cs typeface="Arial"/>
                <a:sym typeface="Arial"/>
              </a:rPr>
              <a:t>counties with a population to health worker ratio greater than 40:1 (2x US avg.)</a:t>
            </a:r>
            <a:endParaRPr b="0" i="0" sz="1500" u="none" cap="none" strike="noStrike">
              <a:solidFill>
                <a:schemeClr val="dk1"/>
              </a:solidFill>
              <a:latin typeface="Arial"/>
              <a:ea typeface="Arial"/>
              <a:cs typeface="Arial"/>
              <a:sym typeface="Arial"/>
            </a:endParaRPr>
          </a:p>
        </p:txBody>
      </p:sp>
      <p:sp>
        <p:nvSpPr>
          <p:cNvPr id="885" name="Google Shape;885;g3eac8cc141c_0_92"/>
          <p:cNvSpPr txBox="1"/>
          <p:nvPr/>
        </p:nvSpPr>
        <p:spPr>
          <a:xfrm>
            <a:off x="8785781" y="1011316"/>
            <a:ext cx="2535900" cy="35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700" u="none" cap="none" strike="noStrike">
                <a:solidFill>
                  <a:srgbClr val="1B365D"/>
                </a:solidFill>
                <a:latin typeface="Arial"/>
                <a:ea typeface="Arial"/>
                <a:cs typeface="Arial"/>
                <a:sym typeface="Arial"/>
              </a:rPr>
              <a:t>STATE RANKINGS</a:t>
            </a:r>
            <a:endParaRPr b="0" i="0" sz="1700" u="none" cap="none" strike="noStrike">
              <a:solidFill>
                <a:srgbClr val="000000"/>
              </a:solidFill>
              <a:latin typeface="Arial"/>
              <a:ea typeface="Arial"/>
              <a:cs typeface="Arial"/>
              <a:sym typeface="Arial"/>
            </a:endParaRPr>
          </a:p>
        </p:txBody>
      </p:sp>
      <p:sp>
        <p:nvSpPr>
          <p:cNvPr id="886" name="Google Shape;886;g3eac8cc141c_0_92"/>
          <p:cNvSpPr/>
          <p:nvPr/>
        </p:nvSpPr>
        <p:spPr>
          <a:xfrm>
            <a:off x="704200" y="291300"/>
            <a:ext cx="78300" cy="780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887" name="Google Shape;887;g3eac8cc141c_0_92"/>
          <p:cNvCxnSpPr/>
          <p:nvPr/>
        </p:nvCxnSpPr>
        <p:spPr>
          <a:xfrm rot="10800000">
            <a:off x="891842" y="642983"/>
            <a:ext cx="0" cy="141300"/>
          </a:xfrm>
          <a:prstGeom prst="straightConnector1">
            <a:avLst/>
          </a:prstGeom>
          <a:noFill/>
          <a:ln cap="flat" cmpd="sng" w="9525">
            <a:solidFill>
              <a:schemeClr val="dk2"/>
            </a:solidFill>
            <a:prstDash val="solid"/>
            <a:miter lim="8000"/>
            <a:headEnd len="sm" w="sm" type="none"/>
            <a:tailEnd len="sm" w="sm" type="none"/>
          </a:ln>
        </p:spPr>
      </p:cxnSp>
      <p:sp>
        <p:nvSpPr>
          <p:cNvPr id="888" name="Google Shape;888;g3eac8cc141c_0_92"/>
          <p:cNvSpPr/>
          <p:nvPr/>
        </p:nvSpPr>
        <p:spPr>
          <a:xfrm>
            <a:off x="860568" y="353703"/>
            <a:ext cx="62400" cy="62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889" name="Google Shape;889;g3eac8cc141c_0_92"/>
          <p:cNvSpPr/>
          <p:nvPr/>
        </p:nvSpPr>
        <p:spPr>
          <a:xfrm>
            <a:off x="821997" y="619955"/>
            <a:ext cx="22934" cy="164328"/>
          </a:xfrm>
          <a:custGeom>
            <a:rect b="b" l="l" r="r" t="t"/>
            <a:pathLst>
              <a:path extrusionOk="0" h="158" w="22">
                <a:moveTo>
                  <a:pt x="0" y="0"/>
                </a:moveTo>
                <a:lnTo>
                  <a:pt x="22" y="0"/>
                </a:lnTo>
                <a:lnTo>
                  <a:pt x="22" y="158"/>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890" name="Google Shape;890;g3eac8cc141c_0_92"/>
          <p:cNvSpPr/>
          <p:nvPr/>
        </p:nvSpPr>
        <p:spPr>
          <a:xfrm>
            <a:off x="853271" y="447307"/>
            <a:ext cx="117797" cy="336976"/>
          </a:xfrm>
          <a:custGeom>
            <a:rect b="b" l="l" r="r" t="t"/>
            <a:pathLst>
              <a:path extrusionOk="0" h="172" w="60">
                <a:moveTo>
                  <a:pt x="44" y="172"/>
                </a:moveTo>
                <a:cubicBezTo>
                  <a:pt x="44" y="88"/>
                  <a:pt x="44" y="88"/>
                  <a:pt x="44" y="88"/>
                </a:cubicBezTo>
                <a:cubicBezTo>
                  <a:pt x="60" y="88"/>
                  <a:pt x="60" y="88"/>
                  <a:pt x="60" y="88"/>
                </a:cubicBezTo>
                <a:cubicBezTo>
                  <a:pt x="60" y="20"/>
                  <a:pt x="60" y="20"/>
                  <a:pt x="60" y="20"/>
                </a:cubicBezTo>
                <a:cubicBezTo>
                  <a:pt x="60" y="9"/>
                  <a:pt x="51" y="0"/>
                  <a:pt x="40" y="0"/>
                </a:cubicBezTo>
                <a:cubicBezTo>
                  <a:pt x="0" y="0"/>
                  <a:pt x="0" y="0"/>
                  <a:pt x="0"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891" name="Google Shape;891;g3eac8cc141c_0_92"/>
          <p:cNvCxnSpPr/>
          <p:nvPr/>
        </p:nvCxnSpPr>
        <p:spPr>
          <a:xfrm>
            <a:off x="891842" y="471228"/>
            <a:ext cx="0" cy="15600"/>
          </a:xfrm>
          <a:prstGeom prst="straightConnector1">
            <a:avLst/>
          </a:prstGeom>
          <a:noFill/>
          <a:ln cap="flat" cmpd="sng" w="9525">
            <a:solidFill>
              <a:schemeClr val="dk2"/>
            </a:solidFill>
            <a:prstDash val="solid"/>
            <a:miter lim="8000"/>
            <a:headEnd len="sm" w="sm" type="none"/>
            <a:tailEnd len="sm" w="sm" type="none"/>
          </a:ln>
        </p:spPr>
      </p:cxnSp>
      <p:cxnSp>
        <p:nvCxnSpPr>
          <p:cNvPr id="892" name="Google Shape;892;g3eac8cc141c_0_92"/>
          <p:cNvCxnSpPr/>
          <p:nvPr/>
        </p:nvCxnSpPr>
        <p:spPr>
          <a:xfrm rot="10800000">
            <a:off x="594742" y="642983"/>
            <a:ext cx="0" cy="141300"/>
          </a:xfrm>
          <a:prstGeom prst="straightConnector1">
            <a:avLst/>
          </a:prstGeom>
          <a:noFill/>
          <a:ln cap="flat" cmpd="sng" w="9525">
            <a:solidFill>
              <a:schemeClr val="dk2"/>
            </a:solidFill>
            <a:prstDash val="solid"/>
            <a:miter lim="8000"/>
            <a:headEnd len="sm" w="sm" type="none"/>
            <a:tailEnd len="sm" w="sm" type="none"/>
          </a:ln>
        </p:spPr>
      </p:cxnSp>
      <p:sp>
        <p:nvSpPr>
          <p:cNvPr id="893" name="Google Shape;893;g3eac8cc141c_0_92"/>
          <p:cNvSpPr/>
          <p:nvPr/>
        </p:nvSpPr>
        <p:spPr>
          <a:xfrm>
            <a:off x="641653" y="619955"/>
            <a:ext cx="22934" cy="164328"/>
          </a:xfrm>
          <a:custGeom>
            <a:rect b="b" l="l" r="r" t="t"/>
            <a:pathLst>
              <a:path extrusionOk="0" h="158" w="22">
                <a:moveTo>
                  <a:pt x="22" y="0"/>
                </a:moveTo>
                <a:lnTo>
                  <a:pt x="0" y="0"/>
                </a:lnTo>
                <a:lnTo>
                  <a:pt x="0" y="158"/>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894" name="Google Shape;894;g3eac8cc141c_0_92"/>
          <p:cNvSpPr/>
          <p:nvPr/>
        </p:nvSpPr>
        <p:spPr>
          <a:xfrm>
            <a:off x="515516" y="447307"/>
            <a:ext cx="117797" cy="336976"/>
          </a:xfrm>
          <a:custGeom>
            <a:rect b="b" l="l" r="r" t="t"/>
            <a:pathLst>
              <a:path extrusionOk="0" h="172" w="60">
                <a:moveTo>
                  <a:pt x="16" y="172"/>
                </a:moveTo>
                <a:cubicBezTo>
                  <a:pt x="16" y="88"/>
                  <a:pt x="16" y="88"/>
                  <a:pt x="16" y="88"/>
                </a:cubicBezTo>
                <a:cubicBezTo>
                  <a:pt x="0" y="88"/>
                  <a:pt x="0" y="88"/>
                  <a:pt x="0" y="88"/>
                </a:cubicBezTo>
                <a:cubicBezTo>
                  <a:pt x="0" y="20"/>
                  <a:pt x="0" y="20"/>
                  <a:pt x="0" y="20"/>
                </a:cubicBezTo>
                <a:cubicBezTo>
                  <a:pt x="0" y="9"/>
                  <a:pt x="9" y="0"/>
                  <a:pt x="20" y="0"/>
                </a:cubicBezTo>
                <a:cubicBezTo>
                  <a:pt x="60" y="0"/>
                  <a:pt x="60" y="0"/>
                  <a:pt x="60"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895" name="Google Shape;895;g3eac8cc141c_0_92"/>
          <p:cNvCxnSpPr/>
          <p:nvPr/>
        </p:nvCxnSpPr>
        <p:spPr>
          <a:xfrm>
            <a:off x="594742" y="471228"/>
            <a:ext cx="0" cy="15600"/>
          </a:xfrm>
          <a:prstGeom prst="straightConnector1">
            <a:avLst/>
          </a:prstGeom>
          <a:noFill/>
          <a:ln cap="flat" cmpd="sng" w="9525">
            <a:solidFill>
              <a:schemeClr val="dk2"/>
            </a:solidFill>
            <a:prstDash val="solid"/>
            <a:miter lim="8000"/>
            <a:headEnd len="sm" w="sm" type="none"/>
            <a:tailEnd len="sm" w="sm" type="none"/>
          </a:ln>
        </p:spPr>
      </p:cxnSp>
      <p:sp>
        <p:nvSpPr>
          <p:cNvPr id="896" name="Google Shape;896;g3eac8cc141c_0_92"/>
          <p:cNvSpPr/>
          <p:nvPr/>
        </p:nvSpPr>
        <p:spPr>
          <a:xfrm>
            <a:off x="563469" y="353703"/>
            <a:ext cx="62400" cy="62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897" name="Google Shape;897;g3eac8cc141c_0_92"/>
          <p:cNvCxnSpPr/>
          <p:nvPr/>
        </p:nvCxnSpPr>
        <p:spPr>
          <a:xfrm>
            <a:off x="657290" y="447307"/>
            <a:ext cx="0" cy="0"/>
          </a:xfrm>
          <a:prstGeom prst="straightConnector1">
            <a:avLst/>
          </a:prstGeom>
          <a:noFill/>
          <a:ln cap="flat" cmpd="sng" w="9525">
            <a:solidFill>
              <a:schemeClr val="dk2"/>
            </a:solidFill>
            <a:prstDash val="solid"/>
            <a:miter lim="8000"/>
            <a:headEnd len="sm" w="sm" type="none"/>
            <a:tailEnd len="sm" w="sm" type="none"/>
          </a:ln>
        </p:spPr>
      </p:cxnSp>
      <p:cxnSp>
        <p:nvCxnSpPr>
          <p:cNvPr id="898" name="Google Shape;898;g3eac8cc141c_0_92"/>
          <p:cNvCxnSpPr/>
          <p:nvPr/>
        </p:nvCxnSpPr>
        <p:spPr>
          <a:xfrm>
            <a:off x="829294" y="447307"/>
            <a:ext cx="0" cy="0"/>
          </a:xfrm>
          <a:prstGeom prst="straightConnector1">
            <a:avLst/>
          </a:prstGeom>
          <a:noFill/>
          <a:ln cap="flat" cmpd="sng" w="9525">
            <a:solidFill>
              <a:schemeClr val="dk2"/>
            </a:solidFill>
            <a:prstDash val="solid"/>
            <a:miter lim="8000"/>
            <a:headEnd len="sm" w="sm" type="none"/>
            <a:tailEnd len="sm" w="sm" type="none"/>
          </a:ln>
        </p:spPr>
      </p:cxnSp>
      <p:sp>
        <p:nvSpPr>
          <p:cNvPr id="899" name="Google Shape;899;g3eac8cc141c_0_92"/>
          <p:cNvSpPr/>
          <p:nvPr/>
        </p:nvSpPr>
        <p:spPr>
          <a:xfrm>
            <a:off x="657290" y="400505"/>
            <a:ext cx="172005" cy="383778"/>
          </a:xfrm>
          <a:custGeom>
            <a:rect b="b" l="l" r="r" t="t"/>
            <a:pathLst>
              <a:path extrusionOk="0" h="196" w="88">
                <a:moveTo>
                  <a:pt x="16" y="196"/>
                </a:moveTo>
                <a:cubicBezTo>
                  <a:pt x="16" y="96"/>
                  <a:pt x="16" y="96"/>
                  <a:pt x="16" y="96"/>
                </a:cubicBezTo>
                <a:cubicBezTo>
                  <a:pt x="0" y="96"/>
                  <a:pt x="0" y="96"/>
                  <a:pt x="0" y="96"/>
                </a:cubicBezTo>
                <a:cubicBezTo>
                  <a:pt x="0" y="24"/>
                  <a:pt x="0" y="24"/>
                  <a:pt x="0" y="24"/>
                </a:cubicBezTo>
                <a:cubicBezTo>
                  <a:pt x="0" y="11"/>
                  <a:pt x="11" y="0"/>
                  <a:pt x="24" y="0"/>
                </a:cubicBezTo>
                <a:cubicBezTo>
                  <a:pt x="64" y="0"/>
                  <a:pt x="64" y="0"/>
                  <a:pt x="64" y="0"/>
                </a:cubicBezTo>
                <a:cubicBezTo>
                  <a:pt x="77" y="0"/>
                  <a:pt x="88" y="11"/>
                  <a:pt x="88" y="24"/>
                </a:cubicBezTo>
                <a:cubicBezTo>
                  <a:pt x="88" y="96"/>
                  <a:pt x="88" y="96"/>
                  <a:pt x="88" y="96"/>
                </a:cubicBezTo>
                <a:cubicBezTo>
                  <a:pt x="72" y="96"/>
                  <a:pt x="72" y="96"/>
                  <a:pt x="72" y="96"/>
                </a:cubicBezTo>
                <a:cubicBezTo>
                  <a:pt x="72" y="196"/>
                  <a:pt x="72" y="196"/>
                  <a:pt x="72" y="196"/>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900" name="Google Shape;900;g3eac8cc141c_0_92"/>
          <p:cNvCxnSpPr/>
          <p:nvPr/>
        </p:nvCxnSpPr>
        <p:spPr>
          <a:xfrm>
            <a:off x="743813" y="611635"/>
            <a:ext cx="0" cy="172500"/>
          </a:xfrm>
          <a:prstGeom prst="straightConnector1">
            <a:avLst/>
          </a:prstGeom>
          <a:noFill/>
          <a:ln cap="flat" cmpd="sng" w="9525">
            <a:solidFill>
              <a:schemeClr val="dk2"/>
            </a:solidFill>
            <a:prstDash val="solid"/>
            <a:miter lim="8000"/>
            <a:headEnd len="sm" w="sm" type="none"/>
            <a:tailEnd len="sm" w="sm" type="none"/>
          </a:ln>
        </p:spPr>
      </p:cxnSp>
      <p:sp>
        <p:nvSpPr>
          <p:cNvPr id="901" name="Google Shape;901;g3eac8cc141c_0_92"/>
          <p:cNvSpPr/>
          <p:nvPr/>
        </p:nvSpPr>
        <p:spPr>
          <a:xfrm>
            <a:off x="704200" y="384904"/>
            <a:ext cx="78184" cy="70723"/>
          </a:xfrm>
          <a:custGeom>
            <a:rect b="b" l="l" r="r" t="t"/>
            <a:pathLst>
              <a:path extrusionOk="0" h="68" w="75">
                <a:moveTo>
                  <a:pt x="75" y="0"/>
                </a:moveTo>
                <a:lnTo>
                  <a:pt x="75" y="30"/>
                </a:lnTo>
                <a:lnTo>
                  <a:pt x="38" y="68"/>
                </a:lnTo>
                <a:lnTo>
                  <a:pt x="0" y="30"/>
                </a:lnTo>
                <a:lnTo>
                  <a:pt x="0" y="0"/>
                </a:lnTo>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902" name="Google Shape;902;g3eac8cc141c_0_92"/>
          <p:cNvCxnSpPr/>
          <p:nvPr/>
        </p:nvCxnSpPr>
        <p:spPr>
          <a:xfrm>
            <a:off x="743813" y="455628"/>
            <a:ext cx="0" cy="55200"/>
          </a:xfrm>
          <a:prstGeom prst="straightConnector1">
            <a:avLst/>
          </a:prstGeom>
          <a:noFill/>
          <a:ln cap="flat" cmpd="sng" w="9525">
            <a:solidFill>
              <a:schemeClr val="dk2"/>
            </a:solidFill>
            <a:prstDash val="solid"/>
            <a:round/>
            <a:headEnd len="sm" w="sm" type="none"/>
            <a:tailEnd len="sm" w="sm" type="none"/>
          </a:ln>
        </p:spPr>
      </p:cxnSp>
      <p:sp>
        <p:nvSpPr>
          <p:cNvPr id="903" name="Google Shape;903;g3eac8cc141c_0_92"/>
          <p:cNvSpPr/>
          <p:nvPr/>
        </p:nvSpPr>
        <p:spPr>
          <a:xfrm>
            <a:off x="735474" y="502430"/>
            <a:ext cx="15600" cy="156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904" name="Google Shape;904;g3eac8cc141c_0_92"/>
          <p:cNvCxnSpPr/>
          <p:nvPr/>
        </p:nvCxnSpPr>
        <p:spPr>
          <a:xfrm flipH="1" rot="10800000">
            <a:off x="698375" y="2704250"/>
            <a:ext cx="10902600" cy="2400"/>
          </a:xfrm>
          <a:prstGeom prst="straightConnector1">
            <a:avLst/>
          </a:prstGeom>
          <a:noFill/>
          <a:ln cap="flat" cmpd="sng" w="9525">
            <a:solidFill>
              <a:schemeClr val="dk1"/>
            </a:solidFill>
            <a:prstDash val="solid"/>
            <a:round/>
            <a:headEnd len="med" w="med" type="oval"/>
            <a:tailEnd len="med" w="med" type="oval"/>
          </a:ln>
        </p:spPr>
      </p:cxnSp>
      <p:sp>
        <p:nvSpPr>
          <p:cNvPr id="905" name="Google Shape;905;g3eac8cc141c_0_92"/>
          <p:cNvSpPr txBox="1"/>
          <p:nvPr/>
        </p:nvSpPr>
        <p:spPr>
          <a:xfrm>
            <a:off x="4033050" y="2520800"/>
            <a:ext cx="4380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rgbClr val="1B365D"/>
                </a:solidFill>
                <a:latin typeface="Arial"/>
                <a:ea typeface="Arial"/>
                <a:cs typeface="Arial"/>
                <a:sym typeface="Arial"/>
              </a:rPr>
              <a:t>FUNDING OPPORTUNITY PROGRESS</a:t>
            </a:r>
            <a:endParaRPr b="0" i="0" sz="1800" u="none" cap="none" strike="noStrike">
              <a:solidFill>
                <a:srgbClr val="000000"/>
              </a:solidFill>
              <a:latin typeface="Arial"/>
              <a:ea typeface="Arial"/>
              <a:cs typeface="Arial"/>
              <a:sym typeface="Arial"/>
            </a:endParaRPr>
          </a:p>
        </p:txBody>
      </p:sp>
      <p:sp>
        <p:nvSpPr>
          <p:cNvPr id="906" name="Google Shape;906;g3eac8cc141c_0_92"/>
          <p:cNvSpPr txBox="1"/>
          <p:nvPr/>
        </p:nvSpPr>
        <p:spPr>
          <a:xfrm>
            <a:off x="1897409" y="4152711"/>
            <a:ext cx="1792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Total MSCF Y1 Allocation </a:t>
            </a:r>
            <a:endParaRPr b="0" i="0" sz="16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$15.2M</a:t>
            </a:r>
            <a:endParaRPr b="0" i="0" sz="1400" u="none" cap="none" strike="noStrike">
              <a:solidFill>
                <a:srgbClr val="000000"/>
              </a:solidFill>
              <a:latin typeface="Arial"/>
              <a:ea typeface="Arial"/>
              <a:cs typeface="Arial"/>
              <a:sym typeface="Arial"/>
            </a:endParaRPr>
          </a:p>
        </p:txBody>
      </p:sp>
      <p:cxnSp>
        <p:nvCxnSpPr>
          <p:cNvPr id="907" name="Google Shape;907;g3eac8cc141c_0_92"/>
          <p:cNvCxnSpPr>
            <a:stCxn id="908" idx="3"/>
            <a:endCxn id="909" idx="1"/>
          </p:cNvCxnSpPr>
          <p:nvPr/>
        </p:nvCxnSpPr>
        <p:spPr>
          <a:xfrm>
            <a:off x="4089367" y="4715110"/>
            <a:ext cx="1045800" cy="0"/>
          </a:xfrm>
          <a:prstGeom prst="straightConnector1">
            <a:avLst/>
          </a:prstGeom>
          <a:noFill/>
          <a:ln cap="flat" cmpd="sng" w="9525">
            <a:solidFill>
              <a:schemeClr val="dk1"/>
            </a:solidFill>
            <a:prstDash val="dash"/>
            <a:round/>
            <a:headEnd len="med" w="med" type="oval"/>
            <a:tailEnd len="med" w="med" type="oval"/>
          </a:ln>
        </p:spPr>
      </p:cxnSp>
      <p:sp>
        <p:nvSpPr>
          <p:cNvPr id="910" name="Google Shape;910;g3eac8cc141c_0_92"/>
          <p:cNvSpPr/>
          <p:nvPr/>
        </p:nvSpPr>
        <p:spPr>
          <a:xfrm>
            <a:off x="2384525" y="3039873"/>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911" name="Google Shape;911;g3eac8cc141c_0_92"/>
          <p:cNvSpPr/>
          <p:nvPr/>
        </p:nvSpPr>
        <p:spPr>
          <a:xfrm>
            <a:off x="4810776" y="3421750"/>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912" name="Google Shape;912;g3eac8cc141c_0_92"/>
          <p:cNvSpPr txBox="1"/>
          <p:nvPr/>
        </p:nvSpPr>
        <p:spPr>
          <a:xfrm>
            <a:off x="5425200" y="4501150"/>
            <a:ext cx="5104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US" sz="1200" u="sng">
                <a:solidFill>
                  <a:schemeClr val="dk1"/>
                </a:solidFill>
              </a:rPr>
              <a:t>Funding Under Application/ Decision Process:</a:t>
            </a:r>
            <a:endParaRPr b="1" sz="1200" u="sng">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b="1" lang="en-US" sz="1200">
                <a:solidFill>
                  <a:schemeClr val="dk1"/>
                </a:solidFill>
              </a:rPr>
              <a:t>Si</a:t>
            </a:r>
            <a:r>
              <a:rPr b="1" i="0" lang="en-US" sz="1200" u="none" cap="none" strike="noStrike">
                <a:solidFill>
                  <a:schemeClr val="dk1"/>
                </a:solidFill>
                <a:latin typeface="Arial"/>
                <a:ea typeface="Arial"/>
                <a:cs typeface="Arial"/>
                <a:sym typeface="Arial"/>
              </a:rPr>
              <a:t>x (6) solicitations </a:t>
            </a:r>
            <a:r>
              <a:rPr b="0" i="0" lang="en-US" sz="1200" u="none" cap="none" strike="noStrike">
                <a:solidFill>
                  <a:schemeClr val="dk1"/>
                </a:solidFill>
                <a:latin typeface="Arial"/>
                <a:ea typeface="Arial"/>
                <a:cs typeface="Arial"/>
                <a:sym typeface="Arial"/>
              </a:rPr>
              <a:t>totaling $13.4M in funding have been posted</a:t>
            </a:r>
            <a:r>
              <a:rPr lang="en-US" sz="1200">
                <a:solidFill>
                  <a:schemeClr val="dk1"/>
                </a:solidFill>
              </a:rPr>
              <a:t> and are under application evaluation</a:t>
            </a:r>
            <a:r>
              <a:rPr b="0" i="0" lang="en-US" sz="1200" u="none" cap="none" strike="noStrike">
                <a:solidFill>
                  <a:schemeClr val="dk1"/>
                </a:solidFill>
                <a:latin typeface="Arial"/>
                <a:ea typeface="Arial"/>
                <a:cs typeface="Arial"/>
                <a:sym typeface="Arial"/>
              </a:rPr>
              <a:t>. Opportunities focus on </a:t>
            </a:r>
            <a:r>
              <a:rPr b="1" i="0" lang="en-US" sz="1200" u="none" cap="none" strike="noStrike">
                <a:solidFill>
                  <a:schemeClr val="dk1"/>
                </a:solidFill>
                <a:latin typeface="Arial"/>
                <a:ea typeface="Arial"/>
                <a:cs typeface="Arial"/>
                <a:sym typeface="Arial"/>
              </a:rPr>
              <a:t>strengthening and sustaining the healthcare workforce pipeline </a:t>
            </a:r>
            <a:r>
              <a:rPr b="0" i="0" lang="en-US" sz="1200" u="none" cap="none" strike="noStrike">
                <a:solidFill>
                  <a:schemeClr val="dk1"/>
                </a:solidFill>
                <a:latin typeface="Arial"/>
                <a:ea typeface="Arial"/>
                <a:cs typeface="Arial"/>
                <a:sym typeface="Arial"/>
              </a:rPr>
              <a:t>through early exposure, training and education capacity, recruitment, retention, and ongoing workforce development.</a:t>
            </a:r>
            <a:endParaRPr b="0" i="0" sz="1200" u="none" cap="none" strike="noStrike">
              <a:solidFill>
                <a:schemeClr val="dk1"/>
              </a:solidFill>
              <a:latin typeface="Arial"/>
              <a:ea typeface="Arial"/>
              <a:cs typeface="Arial"/>
              <a:sym typeface="Arial"/>
            </a:endParaRPr>
          </a:p>
        </p:txBody>
      </p:sp>
      <p:sp>
        <p:nvSpPr>
          <p:cNvPr id="913" name="Google Shape;913;g3eac8cc141c_0_92"/>
          <p:cNvSpPr txBox="1"/>
          <p:nvPr/>
        </p:nvSpPr>
        <p:spPr>
          <a:xfrm>
            <a:off x="5157275" y="3323950"/>
            <a:ext cx="5257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US" sz="1200" u="sng">
                <a:solidFill>
                  <a:schemeClr val="dk1"/>
                </a:solidFill>
              </a:rPr>
              <a:t>Funding Remaining</a:t>
            </a:r>
            <a:r>
              <a:rPr lang="en-US" sz="1200" u="sng">
                <a:solidFill>
                  <a:schemeClr val="dk1"/>
                </a:solidFill>
              </a:rPr>
              <a:t>:</a:t>
            </a:r>
            <a:endParaRPr b="1" sz="1200" u="sng">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One (1) final </a:t>
            </a:r>
            <a:r>
              <a:rPr b="1" i="0" lang="en-US" sz="1200" u="none" cap="none" strike="noStrike">
                <a:solidFill>
                  <a:schemeClr val="dk1"/>
                </a:solidFill>
              </a:rPr>
              <a:t>Rot</a:t>
            </a:r>
            <a:r>
              <a:rPr b="1" lang="en-US" sz="1200">
                <a:solidFill>
                  <a:schemeClr val="dk1"/>
                </a:solidFill>
              </a:rPr>
              <a:t>ational Staffing Pools</a:t>
            </a:r>
            <a:r>
              <a:rPr lang="en-US" sz="1200">
                <a:solidFill>
                  <a:schemeClr val="dk1"/>
                </a:solidFill>
              </a:rPr>
              <a:t> </a:t>
            </a:r>
            <a:r>
              <a:rPr b="0" i="0" lang="en-US" sz="1200" u="none" cap="none" strike="noStrike">
                <a:solidFill>
                  <a:schemeClr val="dk1"/>
                </a:solidFill>
                <a:latin typeface="Arial"/>
                <a:ea typeface="Arial"/>
                <a:cs typeface="Arial"/>
                <a:sym typeface="Arial"/>
              </a:rPr>
              <a:t>solicitation will be posted seeking awardee(s) </a:t>
            </a:r>
            <a:r>
              <a:rPr lang="en-US" sz="1200">
                <a:solidFill>
                  <a:schemeClr val="dk1"/>
                </a:solidFill>
              </a:rPr>
              <a:t>to improve workforce availability and fill staffing gaps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chemeClr val="dk1"/>
              </a:solidFill>
            </a:endParaRPr>
          </a:p>
        </p:txBody>
      </p:sp>
      <p:sp>
        <p:nvSpPr>
          <p:cNvPr id="914" name="Google Shape;914;g3eac8cc141c_0_92"/>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915" name="Google Shape;915;g3eac8cc141c_0_92"/>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916" name="Google Shape;916;g3eac8cc141c_0_92"/>
          <p:cNvSpPr txBox="1"/>
          <p:nvPr/>
        </p:nvSpPr>
        <p:spPr>
          <a:xfrm>
            <a:off x="10070398" y="2000900"/>
            <a:ext cx="2224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Source: WV RHTP CMS Application</a:t>
            </a:r>
            <a:endParaRPr sz="900"/>
          </a:p>
        </p:txBody>
      </p:sp>
      <p:sp>
        <p:nvSpPr>
          <p:cNvPr id="908" name="Google Shape;908;g3eac8cc141c_0_92"/>
          <p:cNvSpPr/>
          <p:nvPr/>
        </p:nvSpPr>
        <p:spPr>
          <a:xfrm>
            <a:off x="3742867" y="4574410"/>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909" name="Google Shape;909;g3eac8cc141c_0_92"/>
          <p:cNvSpPr/>
          <p:nvPr/>
        </p:nvSpPr>
        <p:spPr>
          <a:xfrm>
            <a:off x="5135292" y="4574410"/>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cxnSp>
        <p:nvCxnSpPr>
          <p:cNvPr id="917" name="Google Shape;917;g3eac8cc141c_0_92"/>
          <p:cNvCxnSpPr>
            <a:stCxn id="910" idx="3"/>
            <a:endCxn id="911" idx="0"/>
          </p:cNvCxnSpPr>
          <p:nvPr/>
        </p:nvCxnSpPr>
        <p:spPr>
          <a:xfrm>
            <a:off x="2731025" y="3180573"/>
            <a:ext cx="2253000" cy="241200"/>
          </a:xfrm>
          <a:prstGeom prst="bentConnector2">
            <a:avLst/>
          </a:prstGeom>
          <a:noFill/>
          <a:ln cap="flat" cmpd="sng" w="9525">
            <a:solidFill>
              <a:schemeClr val="dk1"/>
            </a:solidFill>
            <a:prstDash val="dash"/>
            <a:round/>
            <a:headEnd len="med" w="med" type="oval"/>
            <a:tailEnd len="med" w="med" type="oval"/>
          </a:ln>
        </p:spPr>
      </p:cxnSp>
      <p:pic>
        <p:nvPicPr>
          <p:cNvPr id="918" name="Google Shape;918;g3eac8cc141c_0_92"/>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pic>
        <p:nvPicPr>
          <p:cNvPr id="923" name="Google Shape;923;g3eac8cc141c_0_131" title="Chart"/>
          <p:cNvPicPr preferRelativeResize="0"/>
          <p:nvPr/>
        </p:nvPicPr>
        <p:blipFill rotWithShape="1">
          <a:blip r:embed="rId3">
            <a:alphaModFix/>
          </a:blip>
          <a:srcRect b="0" l="0" r="0" t="0"/>
          <a:stretch/>
        </p:blipFill>
        <p:spPr>
          <a:xfrm>
            <a:off x="698375" y="2971375"/>
            <a:ext cx="4146027" cy="3121976"/>
          </a:xfrm>
          <a:prstGeom prst="rect">
            <a:avLst/>
          </a:prstGeom>
          <a:noFill/>
          <a:ln>
            <a:noFill/>
          </a:ln>
        </p:spPr>
      </p:pic>
      <p:sp>
        <p:nvSpPr>
          <p:cNvPr id="924" name="Google Shape;924;g3eac8cc141c_0_131"/>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      Smart Care Catalyst</a:t>
            </a:r>
            <a:endParaRPr/>
          </a:p>
        </p:txBody>
      </p:sp>
      <p:sp>
        <p:nvSpPr>
          <p:cNvPr id="925" name="Google Shape;925;g3eac8cc141c_0_131"/>
          <p:cNvSpPr txBox="1"/>
          <p:nvPr/>
        </p:nvSpPr>
        <p:spPr>
          <a:xfrm>
            <a:off x="390292" y="1404503"/>
            <a:ext cx="73680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1B365D"/>
                </a:solidFill>
                <a:latin typeface="Arial"/>
                <a:ea typeface="Arial"/>
                <a:cs typeface="Arial"/>
                <a:sym typeface="Arial"/>
              </a:rPr>
              <a:t>Smart Care Catalyst (SCC) </a:t>
            </a:r>
            <a:r>
              <a:rPr b="0" i="0" lang="en-US" sz="1300" u="none" cap="none" strike="noStrike">
                <a:solidFill>
                  <a:schemeClr val="dk1"/>
                </a:solidFill>
                <a:latin typeface="Arial"/>
                <a:ea typeface="Arial"/>
                <a:cs typeface="Arial"/>
                <a:sym typeface="Arial"/>
              </a:rPr>
              <a:t>equips rural providers with payment and data tools to streamline operations, reduce administrative burdens, and enhance patient care. It aims to improve financial sustainability and promote value by transitioning providers towards value-based care models that reward outcomes.</a:t>
            </a:r>
            <a:endParaRPr b="1" i="0" sz="1300" u="none" cap="none" strike="noStrike">
              <a:solidFill>
                <a:schemeClr val="dk1"/>
              </a:solidFill>
              <a:latin typeface="Arial"/>
              <a:ea typeface="Arial"/>
              <a:cs typeface="Arial"/>
              <a:sym typeface="Arial"/>
            </a:endParaRPr>
          </a:p>
        </p:txBody>
      </p:sp>
      <p:sp>
        <p:nvSpPr>
          <p:cNvPr id="926" name="Google Shape;926;g3eac8cc141c_0_131"/>
          <p:cNvSpPr txBox="1"/>
          <p:nvPr/>
        </p:nvSpPr>
        <p:spPr>
          <a:xfrm>
            <a:off x="390292" y="1065787"/>
            <a:ext cx="3211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rgbClr val="1B365D"/>
                </a:solidFill>
                <a:latin typeface="Arial"/>
                <a:ea typeface="Arial"/>
                <a:cs typeface="Arial"/>
                <a:sym typeface="Arial"/>
              </a:rPr>
              <a:t>OVERVIEW</a:t>
            </a:r>
            <a:endParaRPr b="1" i="0" sz="1700" u="none" cap="none" strike="noStrike">
              <a:solidFill>
                <a:srgbClr val="1B365D"/>
              </a:solidFill>
              <a:latin typeface="Arial"/>
              <a:ea typeface="Arial"/>
              <a:cs typeface="Arial"/>
              <a:sym typeface="Arial"/>
            </a:endParaRPr>
          </a:p>
        </p:txBody>
      </p:sp>
      <p:sp>
        <p:nvSpPr>
          <p:cNvPr id="927" name="Google Shape;927;g3eac8cc141c_0_131"/>
          <p:cNvSpPr/>
          <p:nvPr/>
        </p:nvSpPr>
        <p:spPr>
          <a:xfrm>
            <a:off x="8371036" y="1181798"/>
            <a:ext cx="3430800" cy="1024200"/>
          </a:xfrm>
          <a:prstGeom prst="roundRect">
            <a:avLst>
              <a:gd fmla="val 0" name="adj"/>
            </a:avLst>
          </a:prstGeom>
          <a:noFill/>
          <a:ln cap="flat" cmpd="sng" w="10050">
            <a:solidFill>
              <a:schemeClr val="dk2"/>
            </a:solidFill>
            <a:prstDash val="solid"/>
            <a:round/>
            <a:headEnd len="sm" w="sm" type="none"/>
            <a:tailEnd len="sm" w="sm" type="none"/>
          </a:ln>
        </p:spPr>
        <p:txBody>
          <a:bodyPr anchorCtr="0" anchor="ctr" bIns="48250" lIns="96525" spcFirstLastPara="1" rIns="96525" wrap="square" tIns="48250">
            <a:noAutofit/>
          </a:bodyPr>
          <a:lstStyle/>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2nd</a:t>
            </a:r>
            <a:r>
              <a:rPr b="1" i="0" lang="en-US" sz="1500" u="none" cap="none" strike="noStrike">
                <a:solidFill>
                  <a:schemeClr val="dk2"/>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Highest per capita cost in the nation for hospital services</a:t>
            </a:r>
            <a:endParaRPr b="0" i="0" sz="1500" u="none" cap="none" strike="noStrike">
              <a:solidFill>
                <a:schemeClr val="dk1"/>
              </a:solidFill>
              <a:latin typeface="Arial"/>
              <a:ea typeface="Arial"/>
              <a:cs typeface="Arial"/>
              <a:sym typeface="Arial"/>
            </a:endParaRPr>
          </a:p>
        </p:txBody>
      </p:sp>
      <p:sp>
        <p:nvSpPr>
          <p:cNvPr id="928" name="Google Shape;928;g3eac8cc141c_0_131"/>
          <p:cNvSpPr txBox="1"/>
          <p:nvPr/>
        </p:nvSpPr>
        <p:spPr>
          <a:xfrm>
            <a:off x="8785781" y="1011316"/>
            <a:ext cx="2535900" cy="35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700" u="none" cap="none" strike="noStrike">
                <a:solidFill>
                  <a:srgbClr val="1B365D"/>
                </a:solidFill>
                <a:latin typeface="Arial"/>
                <a:ea typeface="Arial"/>
                <a:cs typeface="Arial"/>
                <a:sym typeface="Arial"/>
              </a:rPr>
              <a:t>STATE RANKINGS</a:t>
            </a:r>
            <a:endParaRPr b="0" i="0" sz="1700" u="none" cap="none" strike="noStrike">
              <a:solidFill>
                <a:srgbClr val="000000"/>
              </a:solidFill>
              <a:latin typeface="Arial"/>
              <a:ea typeface="Arial"/>
              <a:cs typeface="Arial"/>
              <a:sym typeface="Arial"/>
            </a:endParaRPr>
          </a:p>
        </p:txBody>
      </p:sp>
      <p:grpSp>
        <p:nvGrpSpPr>
          <p:cNvPr id="929" name="Google Shape;929;g3eac8cc141c_0_131"/>
          <p:cNvGrpSpPr/>
          <p:nvPr/>
        </p:nvGrpSpPr>
        <p:grpSpPr>
          <a:xfrm>
            <a:off x="469810" y="316185"/>
            <a:ext cx="548619" cy="548746"/>
            <a:chOff x="4322788" y="2700263"/>
            <a:chExt cx="763562" cy="763738"/>
          </a:xfrm>
        </p:grpSpPr>
        <p:sp>
          <p:nvSpPr>
            <p:cNvPr id="930" name="Google Shape;930;g3eac8cc141c_0_131"/>
            <p:cNvSpPr/>
            <p:nvPr/>
          </p:nvSpPr>
          <p:spPr>
            <a:xfrm>
              <a:off x="4668838" y="3009901"/>
              <a:ext cx="71437" cy="144463"/>
            </a:xfrm>
            <a:custGeom>
              <a:rect b="b" l="l" r="r" t="t"/>
              <a:pathLst>
                <a:path extrusionOk="0" h="48" w="24">
                  <a:moveTo>
                    <a:pt x="0" y="36"/>
                  </a:moveTo>
                  <a:cubicBezTo>
                    <a:pt x="0" y="43"/>
                    <a:pt x="5" y="48"/>
                    <a:pt x="12" y="48"/>
                  </a:cubicBezTo>
                  <a:cubicBezTo>
                    <a:pt x="19" y="48"/>
                    <a:pt x="24" y="43"/>
                    <a:pt x="24" y="36"/>
                  </a:cubicBezTo>
                  <a:cubicBezTo>
                    <a:pt x="24" y="29"/>
                    <a:pt x="12" y="24"/>
                    <a:pt x="12" y="24"/>
                  </a:cubicBezTo>
                  <a:cubicBezTo>
                    <a:pt x="12" y="24"/>
                    <a:pt x="0" y="19"/>
                    <a:pt x="0" y="12"/>
                  </a:cubicBezTo>
                  <a:cubicBezTo>
                    <a:pt x="0" y="5"/>
                    <a:pt x="5" y="0"/>
                    <a:pt x="12" y="0"/>
                  </a:cubicBezTo>
                  <a:cubicBezTo>
                    <a:pt x="19" y="0"/>
                    <a:pt x="24" y="5"/>
                    <a:pt x="24" y="12"/>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931" name="Google Shape;931;g3eac8cc141c_0_131"/>
            <p:cNvCxnSpPr/>
            <p:nvPr/>
          </p:nvCxnSpPr>
          <p:spPr>
            <a:xfrm rot="10800000">
              <a:off x="4705350" y="2975101"/>
              <a:ext cx="0" cy="34800"/>
            </a:xfrm>
            <a:prstGeom prst="straightConnector1">
              <a:avLst/>
            </a:prstGeom>
            <a:noFill/>
            <a:ln cap="flat" cmpd="sng" w="9525">
              <a:solidFill>
                <a:schemeClr val="dk2"/>
              </a:solidFill>
              <a:prstDash val="solid"/>
              <a:miter lim="8000"/>
              <a:headEnd len="sm" w="sm" type="none"/>
              <a:tailEnd len="sm" w="sm" type="none"/>
            </a:ln>
          </p:spPr>
        </p:cxnSp>
        <p:cxnSp>
          <p:nvCxnSpPr>
            <p:cNvPr id="932" name="Google Shape;932;g3eac8cc141c_0_131"/>
            <p:cNvCxnSpPr/>
            <p:nvPr/>
          </p:nvCxnSpPr>
          <p:spPr>
            <a:xfrm>
              <a:off x="4705350" y="3154363"/>
              <a:ext cx="0" cy="34800"/>
            </a:xfrm>
            <a:prstGeom prst="straightConnector1">
              <a:avLst/>
            </a:prstGeom>
            <a:noFill/>
            <a:ln cap="flat" cmpd="sng" w="9525">
              <a:solidFill>
                <a:schemeClr val="dk2"/>
              </a:solidFill>
              <a:prstDash val="solid"/>
              <a:miter lim="8000"/>
              <a:headEnd len="sm" w="sm" type="none"/>
              <a:tailEnd len="sm" w="sm" type="none"/>
            </a:ln>
          </p:spPr>
        </p:cxnSp>
        <p:sp>
          <p:nvSpPr>
            <p:cNvPr id="933" name="Google Shape;933;g3eac8cc141c_0_131"/>
            <p:cNvSpPr/>
            <p:nvPr/>
          </p:nvSpPr>
          <p:spPr>
            <a:xfrm>
              <a:off x="4513263" y="2890838"/>
              <a:ext cx="382500" cy="3825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4" name="Google Shape;934;g3eac8cc141c_0_131"/>
            <p:cNvSpPr/>
            <p:nvPr/>
          </p:nvSpPr>
          <p:spPr>
            <a:xfrm>
              <a:off x="4465638" y="2843213"/>
              <a:ext cx="477900" cy="4779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5" name="Google Shape;935;g3eac8cc141c_0_131"/>
            <p:cNvSpPr/>
            <p:nvPr/>
          </p:nvSpPr>
          <p:spPr>
            <a:xfrm>
              <a:off x="4418013" y="2795588"/>
              <a:ext cx="573000" cy="5730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6" name="Google Shape;936;g3eac8cc141c_0_131"/>
            <p:cNvSpPr/>
            <p:nvPr/>
          </p:nvSpPr>
          <p:spPr>
            <a:xfrm>
              <a:off x="4370388" y="2747963"/>
              <a:ext cx="668400" cy="668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937" name="Google Shape;937;g3eac8cc141c_0_131"/>
            <p:cNvCxnSpPr/>
            <p:nvPr/>
          </p:nvCxnSpPr>
          <p:spPr>
            <a:xfrm rot="10800000">
              <a:off x="4835550" y="3081338"/>
              <a:ext cx="250800" cy="0"/>
            </a:xfrm>
            <a:prstGeom prst="straightConnector1">
              <a:avLst/>
            </a:prstGeom>
            <a:noFill/>
            <a:ln cap="flat" cmpd="sng" w="9525">
              <a:solidFill>
                <a:schemeClr val="dk2"/>
              </a:solidFill>
              <a:prstDash val="solid"/>
              <a:miter lim="8000"/>
              <a:headEnd len="sm" w="sm" type="none"/>
              <a:tailEnd len="sm" w="sm" type="none"/>
            </a:ln>
          </p:spPr>
        </p:cxnSp>
        <p:cxnSp>
          <p:nvCxnSpPr>
            <p:cNvPr id="938" name="Google Shape;938;g3eac8cc141c_0_131"/>
            <p:cNvCxnSpPr/>
            <p:nvPr/>
          </p:nvCxnSpPr>
          <p:spPr>
            <a:xfrm>
              <a:off x="4705350" y="3225801"/>
              <a:ext cx="0" cy="238200"/>
            </a:xfrm>
            <a:prstGeom prst="straightConnector1">
              <a:avLst/>
            </a:prstGeom>
            <a:noFill/>
            <a:ln cap="flat" cmpd="sng" w="9525">
              <a:solidFill>
                <a:schemeClr val="dk2"/>
              </a:solidFill>
              <a:prstDash val="solid"/>
              <a:miter lim="8000"/>
              <a:headEnd len="sm" w="sm" type="none"/>
              <a:tailEnd len="sm" w="sm" type="none"/>
            </a:ln>
          </p:spPr>
        </p:cxnSp>
        <p:cxnSp>
          <p:nvCxnSpPr>
            <p:cNvPr id="939" name="Google Shape;939;g3eac8cc141c_0_131"/>
            <p:cNvCxnSpPr/>
            <p:nvPr/>
          </p:nvCxnSpPr>
          <p:spPr>
            <a:xfrm rot="10800000">
              <a:off x="4322788" y="3081338"/>
              <a:ext cx="250800" cy="0"/>
            </a:xfrm>
            <a:prstGeom prst="straightConnector1">
              <a:avLst/>
            </a:prstGeom>
            <a:noFill/>
            <a:ln cap="flat" cmpd="sng" w="9525">
              <a:solidFill>
                <a:schemeClr val="dk2"/>
              </a:solidFill>
              <a:prstDash val="solid"/>
              <a:miter lim="8000"/>
              <a:headEnd len="sm" w="sm" type="none"/>
              <a:tailEnd len="sm" w="sm" type="none"/>
            </a:ln>
          </p:spPr>
        </p:cxnSp>
        <p:cxnSp>
          <p:nvCxnSpPr>
            <p:cNvPr id="940" name="Google Shape;940;g3eac8cc141c_0_131"/>
            <p:cNvCxnSpPr/>
            <p:nvPr/>
          </p:nvCxnSpPr>
          <p:spPr>
            <a:xfrm rot="10800000">
              <a:off x="4705350" y="2700263"/>
              <a:ext cx="0" cy="238200"/>
            </a:xfrm>
            <a:prstGeom prst="straightConnector1">
              <a:avLst/>
            </a:prstGeom>
            <a:noFill/>
            <a:ln cap="flat" cmpd="sng" w="9525">
              <a:solidFill>
                <a:schemeClr val="dk2"/>
              </a:solidFill>
              <a:prstDash val="solid"/>
              <a:miter lim="8000"/>
              <a:headEnd len="sm" w="sm" type="none"/>
              <a:tailEnd len="sm" w="sm" type="none"/>
            </a:ln>
          </p:spPr>
        </p:cxnSp>
        <p:cxnSp>
          <p:nvCxnSpPr>
            <p:cNvPr id="941" name="Google Shape;941;g3eac8cc141c_0_131"/>
            <p:cNvCxnSpPr/>
            <p:nvPr/>
          </p:nvCxnSpPr>
          <p:spPr>
            <a:xfrm>
              <a:off x="4597400" y="3081338"/>
              <a:ext cx="23700" cy="0"/>
            </a:xfrm>
            <a:prstGeom prst="straightConnector1">
              <a:avLst/>
            </a:prstGeom>
            <a:noFill/>
            <a:ln cap="flat" cmpd="sng" w="9525">
              <a:solidFill>
                <a:schemeClr val="dk2"/>
              </a:solidFill>
              <a:prstDash val="solid"/>
              <a:miter lim="8000"/>
              <a:headEnd len="sm" w="sm" type="none"/>
              <a:tailEnd len="sm" w="sm" type="none"/>
            </a:ln>
          </p:spPr>
        </p:cxnSp>
        <p:cxnSp>
          <p:nvCxnSpPr>
            <p:cNvPr id="942" name="Google Shape;942;g3eac8cc141c_0_131"/>
            <p:cNvCxnSpPr/>
            <p:nvPr/>
          </p:nvCxnSpPr>
          <p:spPr>
            <a:xfrm rot="10800000">
              <a:off x="4788012" y="3081338"/>
              <a:ext cx="23700" cy="0"/>
            </a:xfrm>
            <a:prstGeom prst="straightConnector1">
              <a:avLst/>
            </a:prstGeom>
            <a:noFill/>
            <a:ln cap="flat" cmpd="sng" w="9525">
              <a:solidFill>
                <a:schemeClr val="dk2"/>
              </a:solidFill>
              <a:prstDash val="solid"/>
              <a:miter lim="8000"/>
              <a:headEnd len="sm" w="sm" type="none"/>
              <a:tailEnd len="sm" w="sm" type="none"/>
            </a:ln>
          </p:spPr>
        </p:cxnSp>
      </p:grpSp>
      <p:cxnSp>
        <p:nvCxnSpPr>
          <p:cNvPr id="943" name="Google Shape;943;g3eac8cc141c_0_131"/>
          <p:cNvCxnSpPr/>
          <p:nvPr/>
        </p:nvCxnSpPr>
        <p:spPr>
          <a:xfrm flipH="1" rot="10800000">
            <a:off x="698375" y="2704250"/>
            <a:ext cx="10902600" cy="2400"/>
          </a:xfrm>
          <a:prstGeom prst="straightConnector1">
            <a:avLst/>
          </a:prstGeom>
          <a:noFill/>
          <a:ln cap="flat" cmpd="sng" w="9525">
            <a:solidFill>
              <a:schemeClr val="dk1"/>
            </a:solidFill>
            <a:prstDash val="solid"/>
            <a:round/>
            <a:headEnd len="med" w="med" type="oval"/>
            <a:tailEnd len="med" w="med" type="oval"/>
          </a:ln>
        </p:spPr>
      </p:cxnSp>
      <p:sp>
        <p:nvSpPr>
          <p:cNvPr id="944" name="Google Shape;944;g3eac8cc141c_0_131"/>
          <p:cNvSpPr txBox="1"/>
          <p:nvPr/>
        </p:nvSpPr>
        <p:spPr>
          <a:xfrm>
            <a:off x="4033050" y="2520800"/>
            <a:ext cx="4380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rgbClr val="1B365D"/>
                </a:solidFill>
                <a:latin typeface="Arial"/>
                <a:ea typeface="Arial"/>
                <a:cs typeface="Arial"/>
                <a:sym typeface="Arial"/>
              </a:rPr>
              <a:t>FUNDING OPPORTUNITY PROGRESS</a:t>
            </a:r>
            <a:endParaRPr b="0" i="0" sz="1800" u="none" cap="none" strike="noStrike">
              <a:solidFill>
                <a:srgbClr val="000000"/>
              </a:solidFill>
              <a:latin typeface="Arial"/>
              <a:ea typeface="Arial"/>
              <a:cs typeface="Arial"/>
              <a:sym typeface="Arial"/>
            </a:endParaRPr>
          </a:p>
        </p:txBody>
      </p:sp>
      <p:sp>
        <p:nvSpPr>
          <p:cNvPr id="945" name="Google Shape;945;g3eac8cc141c_0_131"/>
          <p:cNvSpPr txBox="1"/>
          <p:nvPr/>
        </p:nvSpPr>
        <p:spPr>
          <a:xfrm>
            <a:off x="1897409" y="4152711"/>
            <a:ext cx="1792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Total SCC Y1 Allocation </a:t>
            </a:r>
            <a:endParaRPr b="0" i="0" sz="16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$45.6M*</a:t>
            </a:r>
            <a:endParaRPr b="0" i="0" sz="1400" u="none" cap="none" strike="noStrike">
              <a:solidFill>
                <a:srgbClr val="000000"/>
              </a:solidFill>
              <a:latin typeface="Arial"/>
              <a:ea typeface="Arial"/>
              <a:cs typeface="Arial"/>
              <a:sym typeface="Arial"/>
            </a:endParaRPr>
          </a:p>
        </p:txBody>
      </p:sp>
      <p:cxnSp>
        <p:nvCxnSpPr>
          <p:cNvPr id="946" name="Google Shape;946;g3eac8cc141c_0_131"/>
          <p:cNvCxnSpPr>
            <a:stCxn id="947" idx="3"/>
            <a:endCxn id="948" idx="1"/>
          </p:cNvCxnSpPr>
          <p:nvPr/>
        </p:nvCxnSpPr>
        <p:spPr>
          <a:xfrm>
            <a:off x="4116050" y="4815973"/>
            <a:ext cx="1400100" cy="0"/>
          </a:xfrm>
          <a:prstGeom prst="straightConnector1">
            <a:avLst/>
          </a:prstGeom>
          <a:noFill/>
          <a:ln cap="flat" cmpd="sng" w="9525">
            <a:solidFill>
              <a:schemeClr val="dk1"/>
            </a:solidFill>
            <a:prstDash val="dash"/>
            <a:round/>
            <a:headEnd len="med" w="med" type="oval"/>
            <a:tailEnd len="med" w="med" type="oval"/>
          </a:ln>
        </p:spPr>
      </p:cxnSp>
      <p:sp>
        <p:nvSpPr>
          <p:cNvPr id="949" name="Google Shape;949;g3eac8cc141c_0_131"/>
          <p:cNvSpPr txBox="1"/>
          <p:nvPr/>
        </p:nvSpPr>
        <p:spPr>
          <a:xfrm>
            <a:off x="5862750" y="4626713"/>
            <a:ext cx="4961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dk1"/>
                </a:solidFill>
                <a:latin typeface="Arial"/>
                <a:ea typeface="Arial"/>
                <a:cs typeface="Arial"/>
                <a:sym typeface="Arial"/>
              </a:rPr>
              <a:t>Funding Under Application/ Decision Process:</a:t>
            </a:r>
            <a:endParaRPr b="1" i="0" sz="12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One (1) solicitation </a:t>
            </a:r>
            <a:r>
              <a:rPr b="0" i="0" lang="en-US" sz="1200" u="none" cap="none" strike="noStrike">
                <a:solidFill>
                  <a:schemeClr val="dk1"/>
                </a:solidFill>
                <a:latin typeface="Arial"/>
                <a:ea typeface="Arial"/>
                <a:cs typeface="Arial"/>
                <a:sym typeface="Arial"/>
              </a:rPr>
              <a:t>for </a:t>
            </a:r>
            <a:r>
              <a:rPr b="1" i="0" lang="en-US" sz="1200" u="none" cap="none" strike="noStrike">
                <a:solidFill>
                  <a:schemeClr val="dk1"/>
                </a:solidFill>
                <a:latin typeface="Arial"/>
                <a:ea typeface="Arial"/>
                <a:cs typeface="Arial"/>
                <a:sym typeface="Arial"/>
              </a:rPr>
              <a:t>Provider Productivity Support Fund</a:t>
            </a:r>
            <a:r>
              <a:rPr b="0" i="0" lang="en-US" sz="1200" u="none" cap="none" strike="noStrike">
                <a:solidFill>
                  <a:schemeClr val="dk1"/>
                </a:solidFill>
                <a:latin typeface="Arial"/>
                <a:ea typeface="Arial"/>
                <a:cs typeface="Arial"/>
                <a:sym typeface="Arial"/>
              </a:rPr>
              <a:t> received applications and is under application evaluation review. </a:t>
            </a:r>
            <a:r>
              <a:rPr b="1" lang="en-US" sz="1200">
                <a:solidFill>
                  <a:schemeClr val="dk1"/>
                </a:solidFill>
              </a:rPr>
              <a:t>A</a:t>
            </a:r>
            <a:r>
              <a:rPr b="1" i="0" lang="en-US" sz="1200" u="none" cap="none" strike="noStrike">
                <a:solidFill>
                  <a:schemeClr val="dk1"/>
                </a:solidFill>
                <a:latin typeface="Arial"/>
                <a:ea typeface="Arial"/>
                <a:cs typeface="Arial"/>
                <a:sym typeface="Arial"/>
                <a:extLst>
                  <a:ext uri="http://customooxmlschemas.google.com/">
                    <go:slidesCustomData xmlns:go="http://customooxmlschemas.google.com/" textRoundtripDataId="9"/>
                  </a:ext>
                </a:extLst>
              </a:rPr>
              <a:t>wardee(s)</a:t>
            </a:r>
            <a:r>
              <a:rPr b="0" i="0" lang="en-US" sz="1200" u="none" cap="none" strike="noStrike">
                <a:solidFill>
                  <a:schemeClr val="dk1"/>
                </a:solidFill>
                <a:latin typeface="Arial"/>
                <a:ea typeface="Arial"/>
                <a:cs typeface="Arial"/>
                <a:sym typeface="Arial"/>
                <a:extLst>
                  <a:ext uri="http://customooxmlschemas.google.com/">
                    <go:slidesCustomData xmlns:go="http://customooxmlschemas.google.com/" textRoundtripDataId="10"/>
                  </a:ext>
                </a:extLst>
              </a:rPr>
              <a:t> will receive funding</a:t>
            </a:r>
            <a:r>
              <a:rPr lang="en-US" sz="1200">
                <a:solidFill>
                  <a:schemeClr val="dk1"/>
                </a:solidFill>
                <a:extLst>
                  <a:ext uri="http://customooxmlschemas.google.com/">
                    <go:slidesCustomData xmlns:go="http://customooxmlschemas.google.com/" textRoundtripDataId="11"/>
                  </a:ext>
                </a:extLst>
              </a:rPr>
              <a:t> t</a:t>
            </a:r>
            <a:r>
              <a:rPr b="0" i="0" lang="en-US" sz="1200" u="none" cap="none" strike="noStrike">
                <a:solidFill>
                  <a:schemeClr val="dk1"/>
                </a:solidFill>
                <a:latin typeface="Arial"/>
                <a:ea typeface="Arial"/>
                <a:cs typeface="Arial"/>
                <a:sym typeface="Arial"/>
                <a:extLst>
                  <a:ext uri="http://customooxmlschemas.google.com/">
                    <go:slidesCustomData xmlns:go="http://customooxmlschemas.google.com/" textRoundtripDataId="12"/>
                  </a:ext>
                </a:extLst>
              </a:rPr>
              <a:t>o </a:t>
            </a:r>
            <a:r>
              <a:rPr b="1" i="0" lang="en-US" sz="1200" u="none" cap="none" strike="noStrike">
                <a:solidFill>
                  <a:schemeClr val="dk1"/>
                </a:solidFill>
                <a:latin typeface="Arial"/>
                <a:ea typeface="Arial"/>
                <a:cs typeface="Arial"/>
                <a:sym typeface="Arial"/>
                <a:extLst>
                  <a:ext uri="http://customooxmlschemas.google.com/">
                    <go:slidesCustomData xmlns:go="http://customooxmlschemas.google.com/" textRoundtripDataId="13"/>
                  </a:ext>
                </a:extLst>
              </a:rPr>
              <a:t>improve provider productivity and reduce administrative burden </a:t>
            </a:r>
            <a:r>
              <a:rPr b="0" i="0" lang="en-US" sz="1200" u="none" cap="none" strike="noStrike">
                <a:solidFill>
                  <a:schemeClr val="dk1"/>
                </a:solidFill>
                <a:latin typeface="Arial"/>
                <a:ea typeface="Arial"/>
                <a:cs typeface="Arial"/>
                <a:sym typeface="Arial"/>
                <a:extLst>
                  <a:ext uri="http://customooxmlschemas.google.com/">
                    <go:slidesCustomData xmlns:go="http://customooxmlschemas.google.com/" textRoundtripDataId="14"/>
                  </a:ext>
                </a:extLst>
              </a:rPr>
              <a:t>across healthcare settings.</a:t>
            </a:r>
            <a:endParaRPr b="0" i="0" sz="1200" u="none" cap="none" strike="noStrike">
              <a:solidFill>
                <a:schemeClr val="dk1"/>
              </a:solidFill>
              <a:latin typeface="Arial"/>
              <a:ea typeface="Arial"/>
              <a:cs typeface="Arial"/>
              <a:sym typeface="Arial"/>
            </a:endParaRPr>
          </a:p>
        </p:txBody>
      </p:sp>
      <p:sp>
        <p:nvSpPr>
          <p:cNvPr id="948" name="Google Shape;948;g3eac8cc141c_0_131"/>
          <p:cNvSpPr/>
          <p:nvPr/>
        </p:nvSpPr>
        <p:spPr>
          <a:xfrm>
            <a:off x="5516205" y="4675272"/>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947" name="Google Shape;947;g3eac8cc141c_0_131"/>
          <p:cNvSpPr/>
          <p:nvPr/>
        </p:nvSpPr>
        <p:spPr>
          <a:xfrm>
            <a:off x="3769550" y="4675273"/>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950" name="Google Shape;950;g3eac8cc141c_0_131"/>
          <p:cNvSpPr/>
          <p:nvPr/>
        </p:nvSpPr>
        <p:spPr>
          <a:xfrm>
            <a:off x="2351200" y="2890098"/>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951" name="Google Shape;951;g3eac8cc141c_0_131"/>
          <p:cNvSpPr/>
          <p:nvPr/>
        </p:nvSpPr>
        <p:spPr>
          <a:xfrm>
            <a:off x="5775725" y="3487745"/>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952" name="Google Shape;952;g3eac8cc141c_0_131"/>
          <p:cNvSpPr txBox="1"/>
          <p:nvPr/>
        </p:nvSpPr>
        <p:spPr>
          <a:xfrm>
            <a:off x="6122225" y="3376400"/>
            <a:ext cx="4252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US" sz="1200" u="sng">
                <a:solidFill>
                  <a:schemeClr val="dk1"/>
                </a:solidFill>
              </a:rPr>
              <a:t>Funding Remaining</a:t>
            </a:r>
            <a:r>
              <a:rPr lang="en-US" sz="1200" u="sng">
                <a:solidFill>
                  <a:schemeClr val="dk1"/>
                </a:solidFill>
              </a:rPr>
              <a:t>:</a:t>
            </a:r>
            <a:endParaRPr b="1" sz="1200" u="sng">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Remaining $13.8M in funding will be distributed across </a:t>
            </a:r>
            <a:r>
              <a:rPr b="1" i="0" lang="en-US" sz="1200" u="none" cap="none" strike="noStrike">
                <a:solidFill>
                  <a:schemeClr val="dk1"/>
                </a:solidFill>
                <a:latin typeface="Arial"/>
                <a:ea typeface="Arial"/>
                <a:cs typeface="Arial"/>
                <a:sym typeface="Arial"/>
              </a:rPr>
              <a:t>four (4) additional solicitations</a:t>
            </a:r>
            <a:r>
              <a:rPr b="0" i="0" lang="en-US" sz="1200" u="none" cap="none" strike="noStrike">
                <a:solidFill>
                  <a:schemeClr val="dk1"/>
                </a:solidFill>
                <a:latin typeface="Arial"/>
                <a:ea typeface="Arial"/>
                <a:cs typeface="Arial"/>
                <a:sym typeface="Arial"/>
              </a:rPr>
              <a:t> focusing on </a:t>
            </a:r>
            <a:r>
              <a:rPr b="1" i="0" lang="en-US" sz="1200" u="none" cap="none" strike="noStrike">
                <a:solidFill>
                  <a:schemeClr val="dk1"/>
                </a:solidFill>
                <a:latin typeface="Arial"/>
                <a:ea typeface="Arial"/>
                <a:cs typeface="Arial"/>
                <a:sym typeface="Arial"/>
              </a:rPr>
              <a:t>advancing Value Based Care (VBC) models.</a:t>
            </a:r>
            <a:endParaRPr b="0" i="0" sz="1200" u="none" cap="none" strike="noStrike">
              <a:solidFill>
                <a:schemeClr val="dk1"/>
              </a:solidFill>
              <a:latin typeface="Arial"/>
              <a:ea typeface="Arial"/>
              <a:cs typeface="Arial"/>
              <a:sym typeface="Arial"/>
            </a:endParaRPr>
          </a:p>
        </p:txBody>
      </p:sp>
      <p:cxnSp>
        <p:nvCxnSpPr>
          <p:cNvPr id="953" name="Google Shape;953;g3eac8cc141c_0_131"/>
          <p:cNvCxnSpPr>
            <a:stCxn id="950" idx="3"/>
            <a:endCxn id="951" idx="1"/>
          </p:cNvCxnSpPr>
          <p:nvPr/>
        </p:nvCxnSpPr>
        <p:spPr>
          <a:xfrm>
            <a:off x="2697700" y="3030798"/>
            <a:ext cx="3078000" cy="597600"/>
          </a:xfrm>
          <a:prstGeom prst="bentConnector3">
            <a:avLst>
              <a:gd fmla="val 50000" name="adj1"/>
            </a:avLst>
          </a:prstGeom>
          <a:noFill/>
          <a:ln cap="flat" cmpd="sng" w="9525">
            <a:solidFill>
              <a:schemeClr val="dk1"/>
            </a:solidFill>
            <a:prstDash val="dash"/>
            <a:round/>
            <a:headEnd len="med" w="med" type="oval"/>
            <a:tailEnd len="med" w="med" type="oval"/>
          </a:ln>
        </p:spPr>
      </p:cxnSp>
      <p:sp>
        <p:nvSpPr>
          <p:cNvPr id="954" name="Google Shape;954;g3eac8cc141c_0_131"/>
          <p:cNvSpPr txBox="1"/>
          <p:nvPr/>
        </p:nvSpPr>
        <p:spPr>
          <a:xfrm>
            <a:off x="128901" y="5576850"/>
            <a:ext cx="1684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chemeClr val="dk1"/>
                </a:solidFill>
                <a:latin typeface="Arial"/>
                <a:ea typeface="Arial"/>
                <a:cs typeface="Arial"/>
                <a:sym typeface="Arial"/>
              </a:rPr>
              <a:t>*Note: The total SCC Y1 Allocation variance accounts for the administrative funds retained for state use under the PPSF.</a:t>
            </a:r>
            <a:endParaRPr b="0" i="0" sz="800" u="none" cap="none" strike="noStrike">
              <a:solidFill>
                <a:schemeClr val="dk1"/>
              </a:solidFill>
              <a:latin typeface="Arial"/>
              <a:ea typeface="Arial"/>
              <a:cs typeface="Arial"/>
              <a:sym typeface="Arial"/>
            </a:endParaRPr>
          </a:p>
        </p:txBody>
      </p:sp>
      <p:sp>
        <p:nvSpPr>
          <p:cNvPr id="955" name="Google Shape;955;g3eac8cc141c_0_131"/>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956" name="Google Shape;956;g3eac8cc141c_0_131"/>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957" name="Google Shape;957;g3eac8cc141c_0_131"/>
          <p:cNvSpPr txBox="1"/>
          <p:nvPr/>
        </p:nvSpPr>
        <p:spPr>
          <a:xfrm>
            <a:off x="10070398" y="2000900"/>
            <a:ext cx="2224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Source: WV RHTP CMS Application</a:t>
            </a:r>
            <a:endParaRPr sz="900"/>
          </a:p>
        </p:txBody>
      </p:sp>
      <p:pic>
        <p:nvPicPr>
          <p:cNvPr id="958" name="Google Shape;958;g3eac8cc141c_0_131"/>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pic>
        <p:nvPicPr>
          <p:cNvPr id="963" name="Google Shape;963;g3eac8cc141c_0_165" title="Chart"/>
          <p:cNvPicPr preferRelativeResize="0"/>
          <p:nvPr/>
        </p:nvPicPr>
        <p:blipFill rotWithShape="1">
          <a:blip r:embed="rId3">
            <a:alphaModFix/>
          </a:blip>
          <a:srcRect b="0" l="0" r="0" t="0"/>
          <a:stretch/>
        </p:blipFill>
        <p:spPr>
          <a:xfrm>
            <a:off x="703450" y="2984575"/>
            <a:ext cx="4086725" cy="3077300"/>
          </a:xfrm>
          <a:prstGeom prst="rect">
            <a:avLst/>
          </a:prstGeom>
          <a:noFill/>
          <a:ln>
            <a:noFill/>
          </a:ln>
        </p:spPr>
      </p:pic>
      <p:sp>
        <p:nvSpPr>
          <p:cNvPr id="964" name="Google Shape;964;g3eac8cc141c_0_165"/>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      Health to Prosperity</a:t>
            </a:r>
            <a:endParaRPr/>
          </a:p>
        </p:txBody>
      </p:sp>
      <p:sp>
        <p:nvSpPr>
          <p:cNvPr id="965" name="Google Shape;965;g3eac8cc141c_0_165"/>
          <p:cNvSpPr txBox="1"/>
          <p:nvPr/>
        </p:nvSpPr>
        <p:spPr>
          <a:xfrm>
            <a:off x="390292" y="1404503"/>
            <a:ext cx="73680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1B365D"/>
                </a:solidFill>
                <a:latin typeface="Arial"/>
                <a:ea typeface="Arial"/>
                <a:cs typeface="Arial"/>
                <a:sym typeface="Arial"/>
              </a:rPr>
              <a:t>Health To Prosperity (HTP) </a:t>
            </a:r>
            <a:r>
              <a:rPr b="0" i="0" lang="en-US" sz="1300" u="none" cap="none" strike="noStrike">
                <a:solidFill>
                  <a:schemeClr val="dk1"/>
                </a:solidFill>
                <a:latin typeface="Arial"/>
                <a:ea typeface="Arial"/>
                <a:cs typeface="Arial"/>
                <a:sym typeface="Arial"/>
              </a:rPr>
              <a:t>connects recovery, care management, and employment programs to help West Virginians overcome health barriers to workforce participation. This initiative supports economic productivity by helping adults with chronic conditions and behavioral health challenges return to work and move towards employer-sponsored coverage.</a:t>
            </a:r>
            <a:endParaRPr b="1" i="0" sz="1300" u="none" cap="none" strike="noStrike">
              <a:solidFill>
                <a:schemeClr val="dk1"/>
              </a:solidFill>
              <a:latin typeface="Arial"/>
              <a:ea typeface="Arial"/>
              <a:cs typeface="Arial"/>
              <a:sym typeface="Arial"/>
            </a:endParaRPr>
          </a:p>
        </p:txBody>
      </p:sp>
      <p:sp>
        <p:nvSpPr>
          <p:cNvPr id="966" name="Google Shape;966;g3eac8cc141c_0_165"/>
          <p:cNvSpPr txBox="1"/>
          <p:nvPr/>
        </p:nvSpPr>
        <p:spPr>
          <a:xfrm>
            <a:off x="390292" y="1065787"/>
            <a:ext cx="3211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rgbClr val="1B365D"/>
                </a:solidFill>
                <a:latin typeface="Arial"/>
                <a:ea typeface="Arial"/>
                <a:cs typeface="Arial"/>
                <a:sym typeface="Arial"/>
              </a:rPr>
              <a:t>OVERVIEW</a:t>
            </a:r>
            <a:endParaRPr b="1" i="0" sz="1700" u="none" cap="none" strike="noStrike">
              <a:solidFill>
                <a:srgbClr val="1B365D"/>
              </a:solidFill>
              <a:latin typeface="Arial"/>
              <a:ea typeface="Arial"/>
              <a:cs typeface="Arial"/>
              <a:sym typeface="Arial"/>
            </a:endParaRPr>
          </a:p>
        </p:txBody>
      </p:sp>
      <p:sp>
        <p:nvSpPr>
          <p:cNvPr id="967" name="Google Shape;967;g3eac8cc141c_0_165"/>
          <p:cNvSpPr/>
          <p:nvPr/>
        </p:nvSpPr>
        <p:spPr>
          <a:xfrm>
            <a:off x="8371036" y="1181798"/>
            <a:ext cx="3430800" cy="1024200"/>
          </a:xfrm>
          <a:prstGeom prst="roundRect">
            <a:avLst>
              <a:gd fmla="val 0" name="adj"/>
            </a:avLst>
          </a:prstGeom>
          <a:noFill/>
          <a:ln cap="flat" cmpd="sng" w="10050">
            <a:solidFill>
              <a:schemeClr val="dk2"/>
            </a:solidFill>
            <a:prstDash val="solid"/>
            <a:round/>
            <a:headEnd len="sm" w="sm" type="none"/>
            <a:tailEnd len="sm" w="sm" type="none"/>
          </a:ln>
        </p:spPr>
        <p:txBody>
          <a:bodyPr anchorCtr="0" anchor="ctr" bIns="48250" lIns="96525" spcFirstLastPara="1" rIns="96525" wrap="square" tIns="48250">
            <a:noAutofit/>
          </a:bodyPr>
          <a:lstStyle/>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54.3%</a:t>
            </a:r>
            <a:r>
              <a:rPr b="1" i="0" lang="en-US" sz="1500" u="none" cap="none" strike="noStrike">
                <a:solidFill>
                  <a:schemeClr val="dk2"/>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Workforce participation rate</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#1</a:t>
            </a:r>
            <a:r>
              <a:rPr b="1"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reason for not working is due to poor health or disability</a:t>
            </a:r>
            <a:endParaRPr b="0" i="0" sz="1300" u="none" cap="none" strike="noStrike">
              <a:solidFill>
                <a:srgbClr val="000000"/>
              </a:solidFill>
              <a:latin typeface="Arial"/>
              <a:ea typeface="Arial"/>
              <a:cs typeface="Arial"/>
              <a:sym typeface="Arial"/>
            </a:endParaRPr>
          </a:p>
        </p:txBody>
      </p:sp>
      <p:sp>
        <p:nvSpPr>
          <p:cNvPr id="968" name="Google Shape;968;g3eac8cc141c_0_165"/>
          <p:cNvSpPr txBox="1"/>
          <p:nvPr/>
        </p:nvSpPr>
        <p:spPr>
          <a:xfrm>
            <a:off x="8785781" y="1011316"/>
            <a:ext cx="2535900" cy="35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700" u="none" cap="none" strike="noStrike">
                <a:solidFill>
                  <a:srgbClr val="1B365D"/>
                </a:solidFill>
                <a:latin typeface="Arial"/>
                <a:ea typeface="Arial"/>
                <a:cs typeface="Arial"/>
                <a:sym typeface="Arial"/>
              </a:rPr>
              <a:t>STATE RANKINGS</a:t>
            </a:r>
            <a:endParaRPr b="0" i="0" sz="1700" u="none" cap="none" strike="noStrike">
              <a:solidFill>
                <a:srgbClr val="000000"/>
              </a:solidFill>
              <a:latin typeface="Arial"/>
              <a:ea typeface="Arial"/>
              <a:cs typeface="Arial"/>
              <a:sym typeface="Arial"/>
            </a:endParaRPr>
          </a:p>
        </p:txBody>
      </p:sp>
      <p:sp>
        <p:nvSpPr>
          <p:cNvPr id="969" name="Google Shape;969;g3eac8cc141c_0_165"/>
          <p:cNvSpPr/>
          <p:nvPr/>
        </p:nvSpPr>
        <p:spPr>
          <a:xfrm>
            <a:off x="598793" y="348621"/>
            <a:ext cx="264000" cy="2925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0" name="Google Shape;970;g3eac8cc141c_0_165"/>
          <p:cNvSpPr/>
          <p:nvPr/>
        </p:nvSpPr>
        <p:spPr>
          <a:xfrm>
            <a:off x="703461" y="433851"/>
            <a:ext cx="55902" cy="121946"/>
          </a:xfrm>
          <a:custGeom>
            <a:rect b="b" l="l" r="r" t="t"/>
            <a:pathLst>
              <a:path extrusionOk="0" h="64" w="32">
                <a:moveTo>
                  <a:pt x="32" y="16"/>
                </a:moveTo>
                <a:cubicBezTo>
                  <a:pt x="32" y="7"/>
                  <a:pt x="25" y="0"/>
                  <a:pt x="16" y="0"/>
                </a:cubicBezTo>
                <a:cubicBezTo>
                  <a:pt x="7" y="0"/>
                  <a:pt x="0" y="7"/>
                  <a:pt x="0" y="16"/>
                </a:cubicBezTo>
                <a:cubicBezTo>
                  <a:pt x="0" y="25"/>
                  <a:pt x="8" y="28"/>
                  <a:pt x="16" y="32"/>
                </a:cubicBezTo>
                <a:cubicBezTo>
                  <a:pt x="24" y="36"/>
                  <a:pt x="32" y="39"/>
                  <a:pt x="32" y="48"/>
                </a:cubicBezTo>
                <a:cubicBezTo>
                  <a:pt x="32" y="57"/>
                  <a:pt x="25" y="64"/>
                  <a:pt x="16" y="64"/>
                </a:cubicBezTo>
                <a:cubicBezTo>
                  <a:pt x="7" y="64"/>
                  <a:pt x="0" y="57"/>
                  <a:pt x="0" y="4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971" name="Google Shape;971;g3eac8cc141c_0_165"/>
          <p:cNvCxnSpPr/>
          <p:nvPr/>
        </p:nvCxnSpPr>
        <p:spPr>
          <a:xfrm rot="10800000">
            <a:off x="730817" y="410151"/>
            <a:ext cx="0" cy="23700"/>
          </a:xfrm>
          <a:prstGeom prst="straightConnector1">
            <a:avLst/>
          </a:prstGeom>
          <a:noFill/>
          <a:ln cap="flat" cmpd="sng" w="9525">
            <a:solidFill>
              <a:schemeClr val="dk2"/>
            </a:solidFill>
            <a:prstDash val="solid"/>
            <a:miter lim="8000"/>
            <a:headEnd len="sm" w="sm" type="none"/>
            <a:tailEnd len="sm" w="sm" type="none"/>
          </a:ln>
        </p:spPr>
      </p:cxnSp>
      <p:cxnSp>
        <p:nvCxnSpPr>
          <p:cNvPr id="972" name="Google Shape;972;g3eac8cc141c_0_165"/>
          <p:cNvCxnSpPr/>
          <p:nvPr/>
        </p:nvCxnSpPr>
        <p:spPr>
          <a:xfrm>
            <a:off x="730817" y="555797"/>
            <a:ext cx="0" cy="23700"/>
          </a:xfrm>
          <a:prstGeom prst="straightConnector1">
            <a:avLst/>
          </a:prstGeom>
          <a:noFill/>
          <a:ln cap="flat" cmpd="sng" w="9525">
            <a:solidFill>
              <a:schemeClr val="dk2"/>
            </a:solidFill>
            <a:prstDash val="solid"/>
            <a:miter lim="8000"/>
            <a:headEnd len="sm" w="sm" type="none"/>
            <a:tailEnd len="sm" w="sm" type="none"/>
          </a:ln>
        </p:spPr>
      </p:cxnSp>
      <p:sp>
        <p:nvSpPr>
          <p:cNvPr id="973" name="Google Shape;973;g3eac8cc141c_0_165"/>
          <p:cNvSpPr/>
          <p:nvPr/>
        </p:nvSpPr>
        <p:spPr>
          <a:xfrm>
            <a:off x="515535" y="502036"/>
            <a:ext cx="153433" cy="276672"/>
          </a:xfrm>
          <a:custGeom>
            <a:rect b="b" l="l" r="r" t="t"/>
            <a:pathLst>
              <a:path extrusionOk="0" h="144" w="88">
                <a:moveTo>
                  <a:pt x="52" y="96"/>
                </a:moveTo>
                <a:cubicBezTo>
                  <a:pt x="24" y="68"/>
                  <a:pt x="24" y="68"/>
                  <a:pt x="24" y="68"/>
                </a:cubicBezTo>
                <a:cubicBezTo>
                  <a:pt x="24" y="64"/>
                  <a:pt x="24" y="64"/>
                  <a:pt x="24" y="64"/>
                </a:cubicBezTo>
                <a:cubicBezTo>
                  <a:pt x="24" y="57"/>
                  <a:pt x="29" y="52"/>
                  <a:pt x="36" y="52"/>
                </a:cubicBezTo>
                <a:cubicBezTo>
                  <a:pt x="40" y="52"/>
                  <a:pt x="40" y="52"/>
                  <a:pt x="40" y="52"/>
                </a:cubicBezTo>
                <a:cubicBezTo>
                  <a:pt x="80" y="92"/>
                  <a:pt x="80" y="92"/>
                  <a:pt x="80" y="92"/>
                </a:cubicBezTo>
                <a:cubicBezTo>
                  <a:pt x="88" y="100"/>
                  <a:pt x="88" y="112"/>
                  <a:pt x="88" y="112"/>
                </a:cubicBezTo>
                <a:cubicBezTo>
                  <a:pt x="88" y="144"/>
                  <a:pt x="88" y="144"/>
                  <a:pt x="88" y="144"/>
                </a:cubicBezTo>
                <a:cubicBezTo>
                  <a:pt x="44" y="144"/>
                  <a:pt x="44" y="144"/>
                  <a:pt x="44" y="144"/>
                </a:cubicBezTo>
                <a:cubicBezTo>
                  <a:pt x="44" y="136"/>
                  <a:pt x="44" y="136"/>
                  <a:pt x="44" y="136"/>
                </a:cubicBezTo>
                <a:cubicBezTo>
                  <a:pt x="44" y="136"/>
                  <a:pt x="44" y="128"/>
                  <a:pt x="36" y="120"/>
                </a:cubicBezTo>
                <a:cubicBezTo>
                  <a:pt x="8" y="92"/>
                  <a:pt x="8" y="92"/>
                  <a:pt x="8" y="92"/>
                </a:cubicBezTo>
                <a:cubicBezTo>
                  <a:pt x="0" y="84"/>
                  <a:pt x="0" y="76"/>
                  <a:pt x="0" y="76"/>
                </a:cubicBezTo>
                <a:cubicBezTo>
                  <a:pt x="0" y="12"/>
                  <a:pt x="0" y="12"/>
                  <a:pt x="0" y="12"/>
                </a:cubicBezTo>
                <a:cubicBezTo>
                  <a:pt x="0" y="5"/>
                  <a:pt x="5" y="0"/>
                  <a:pt x="12" y="0"/>
                </a:cubicBezTo>
                <a:cubicBezTo>
                  <a:pt x="19" y="0"/>
                  <a:pt x="24" y="5"/>
                  <a:pt x="24" y="12"/>
                </a:cubicBezTo>
                <a:cubicBezTo>
                  <a:pt x="24" y="44"/>
                  <a:pt x="24" y="44"/>
                  <a:pt x="24" y="44"/>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4" name="Google Shape;974;g3eac8cc141c_0_165"/>
          <p:cNvSpPr/>
          <p:nvPr/>
        </p:nvSpPr>
        <p:spPr>
          <a:xfrm>
            <a:off x="793855" y="502036"/>
            <a:ext cx="152244" cy="276672"/>
          </a:xfrm>
          <a:custGeom>
            <a:rect b="b" l="l" r="r" t="t"/>
            <a:pathLst>
              <a:path extrusionOk="0" h="144" w="88">
                <a:moveTo>
                  <a:pt x="36" y="96"/>
                </a:moveTo>
                <a:cubicBezTo>
                  <a:pt x="64" y="68"/>
                  <a:pt x="64" y="68"/>
                  <a:pt x="64" y="68"/>
                </a:cubicBezTo>
                <a:cubicBezTo>
                  <a:pt x="64" y="64"/>
                  <a:pt x="64" y="64"/>
                  <a:pt x="64" y="64"/>
                </a:cubicBezTo>
                <a:cubicBezTo>
                  <a:pt x="64" y="57"/>
                  <a:pt x="59" y="52"/>
                  <a:pt x="52" y="52"/>
                </a:cubicBezTo>
                <a:cubicBezTo>
                  <a:pt x="48" y="52"/>
                  <a:pt x="48" y="52"/>
                  <a:pt x="48" y="52"/>
                </a:cubicBezTo>
                <a:cubicBezTo>
                  <a:pt x="8" y="92"/>
                  <a:pt x="8" y="92"/>
                  <a:pt x="8" y="92"/>
                </a:cubicBezTo>
                <a:cubicBezTo>
                  <a:pt x="0" y="100"/>
                  <a:pt x="0" y="112"/>
                  <a:pt x="0" y="112"/>
                </a:cubicBezTo>
                <a:cubicBezTo>
                  <a:pt x="0" y="144"/>
                  <a:pt x="0" y="144"/>
                  <a:pt x="0" y="144"/>
                </a:cubicBezTo>
                <a:cubicBezTo>
                  <a:pt x="44" y="144"/>
                  <a:pt x="44" y="144"/>
                  <a:pt x="44" y="144"/>
                </a:cubicBezTo>
                <a:cubicBezTo>
                  <a:pt x="44" y="136"/>
                  <a:pt x="44" y="136"/>
                  <a:pt x="44" y="136"/>
                </a:cubicBezTo>
                <a:cubicBezTo>
                  <a:pt x="44" y="136"/>
                  <a:pt x="44" y="128"/>
                  <a:pt x="52" y="120"/>
                </a:cubicBezTo>
                <a:cubicBezTo>
                  <a:pt x="80" y="92"/>
                  <a:pt x="80" y="92"/>
                  <a:pt x="80" y="92"/>
                </a:cubicBezTo>
                <a:cubicBezTo>
                  <a:pt x="88" y="84"/>
                  <a:pt x="88" y="76"/>
                  <a:pt x="88" y="76"/>
                </a:cubicBezTo>
                <a:cubicBezTo>
                  <a:pt x="88" y="12"/>
                  <a:pt x="88" y="12"/>
                  <a:pt x="88" y="12"/>
                </a:cubicBezTo>
                <a:cubicBezTo>
                  <a:pt x="88" y="5"/>
                  <a:pt x="83" y="0"/>
                  <a:pt x="76" y="0"/>
                </a:cubicBezTo>
                <a:cubicBezTo>
                  <a:pt x="69" y="0"/>
                  <a:pt x="64" y="5"/>
                  <a:pt x="64" y="12"/>
                </a:cubicBezTo>
                <a:cubicBezTo>
                  <a:pt x="64" y="44"/>
                  <a:pt x="64" y="44"/>
                  <a:pt x="64" y="44"/>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5" name="Google Shape;975;g3eac8cc141c_0_165"/>
          <p:cNvSpPr/>
          <p:nvPr/>
        </p:nvSpPr>
        <p:spPr>
          <a:xfrm>
            <a:off x="779583" y="778708"/>
            <a:ext cx="104667" cy="53761"/>
          </a:xfrm>
          <a:custGeom>
            <a:rect b="b" l="l" r="r" t="t"/>
            <a:pathLst>
              <a:path extrusionOk="0" h="28" w="60">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6" name="Google Shape;976;g3eac8cc141c_0_165"/>
          <p:cNvSpPr/>
          <p:nvPr/>
        </p:nvSpPr>
        <p:spPr>
          <a:xfrm>
            <a:off x="578574" y="778708"/>
            <a:ext cx="103478" cy="53761"/>
          </a:xfrm>
          <a:custGeom>
            <a:rect b="b" l="l" r="r" t="t"/>
            <a:pathLst>
              <a:path extrusionOk="0" h="28" w="60">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977" name="Google Shape;977;g3eac8cc141c_0_165"/>
          <p:cNvCxnSpPr/>
          <p:nvPr/>
        </p:nvCxnSpPr>
        <p:spPr>
          <a:xfrm>
            <a:off x="661832" y="495480"/>
            <a:ext cx="14400" cy="0"/>
          </a:xfrm>
          <a:prstGeom prst="straightConnector1">
            <a:avLst/>
          </a:prstGeom>
          <a:noFill/>
          <a:ln cap="flat" cmpd="sng" w="9525">
            <a:solidFill>
              <a:schemeClr val="dk2"/>
            </a:solidFill>
            <a:prstDash val="solid"/>
            <a:miter lim="8000"/>
            <a:headEnd len="sm" w="sm" type="none"/>
            <a:tailEnd len="sm" w="sm" type="none"/>
          </a:ln>
        </p:spPr>
      </p:cxnSp>
      <p:cxnSp>
        <p:nvCxnSpPr>
          <p:cNvPr id="978" name="Google Shape;978;g3eac8cc141c_0_165"/>
          <p:cNvCxnSpPr/>
          <p:nvPr/>
        </p:nvCxnSpPr>
        <p:spPr>
          <a:xfrm>
            <a:off x="786719" y="495480"/>
            <a:ext cx="14400" cy="0"/>
          </a:xfrm>
          <a:prstGeom prst="straightConnector1">
            <a:avLst/>
          </a:prstGeom>
          <a:noFill/>
          <a:ln cap="flat" cmpd="sng" w="9525">
            <a:solidFill>
              <a:schemeClr val="dk2"/>
            </a:solidFill>
            <a:prstDash val="solid"/>
            <a:miter lim="8000"/>
            <a:headEnd len="sm" w="sm" type="none"/>
            <a:tailEnd len="sm" w="sm" type="none"/>
          </a:ln>
        </p:spPr>
      </p:cxnSp>
      <p:sp>
        <p:nvSpPr>
          <p:cNvPr id="979" name="Google Shape;979;g3eac8cc141c_0_165"/>
          <p:cNvSpPr/>
          <p:nvPr/>
        </p:nvSpPr>
        <p:spPr>
          <a:xfrm>
            <a:off x="627339" y="380091"/>
            <a:ext cx="208200" cy="2295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980" name="Google Shape;980;g3eac8cc141c_0_165"/>
          <p:cNvCxnSpPr/>
          <p:nvPr/>
        </p:nvCxnSpPr>
        <p:spPr>
          <a:xfrm flipH="1" rot="10800000">
            <a:off x="698375" y="2704250"/>
            <a:ext cx="10902600" cy="2400"/>
          </a:xfrm>
          <a:prstGeom prst="straightConnector1">
            <a:avLst/>
          </a:prstGeom>
          <a:noFill/>
          <a:ln cap="flat" cmpd="sng" w="9525">
            <a:solidFill>
              <a:schemeClr val="dk1"/>
            </a:solidFill>
            <a:prstDash val="solid"/>
            <a:round/>
            <a:headEnd len="med" w="med" type="oval"/>
            <a:tailEnd len="med" w="med" type="oval"/>
          </a:ln>
        </p:spPr>
      </p:cxnSp>
      <p:sp>
        <p:nvSpPr>
          <p:cNvPr id="981" name="Google Shape;981;g3eac8cc141c_0_165"/>
          <p:cNvSpPr txBox="1"/>
          <p:nvPr/>
        </p:nvSpPr>
        <p:spPr>
          <a:xfrm>
            <a:off x="4033050" y="2520800"/>
            <a:ext cx="4380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rgbClr val="1B365D"/>
                </a:solidFill>
                <a:latin typeface="Arial"/>
                <a:ea typeface="Arial"/>
                <a:cs typeface="Arial"/>
                <a:sym typeface="Arial"/>
              </a:rPr>
              <a:t>FUNDING OPPORTUNITY PROGRESS</a:t>
            </a:r>
            <a:endParaRPr b="0" i="0" sz="1800" u="none" cap="none" strike="noStrike">
              <a:solidFill>
                <a:srgbClr val="000000"/>
              </a:solidFill>
              <a:latin typeface="Arial"/>
              <a:ea typeface="Arial"/>
              <a:cs typeface="Arial"/>
              <a:sym typeface="Arial"/>
            </a:endParaRPr>
          </a:p>
        </p:txBody>
      </p:sp>
      <p:sp>
        <p:nvSpPr>
          <p:cNvPr id="982" name="Google Shape;982;g3eac8cc141c_0_165"/>
          <p:cNvSpPr txBox="1"/>
          <p:nvPr/>
        </p:nvSpPr>
        <p:spPr>
          <a:xfrm>
            <a:off x="1951576" y="4143125"/>
            <a:ext cx="16596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Total HTP Y1 Allocation </a:t>
            </a:r>
            <a:endParaRPr b="1" i="0" sz="16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2"/>
                </a:solidFill>
                <a:latin typeface="Calibri"/>
                <a:ea typeface="Calibri"/>
                <a:cs typeface="Calibri"/>
                <a:sym typeface="Calibri"/>
              </a:rPr>
              <a:t>$13.4M</a:t>
            </a:r>
            <a:endParaRPr b="0" i="0" sz="1600" u="none" cap="none" strike="noStrike">
              <a:solidFill>
                <a:schemeClr val="dk2"/>
              </a:solidFill>
              <a:latin typeface="Calibri"/>
              <a:ea typeface="Calibri"/>
              <a:cs typeface="Calibri"/>
              <a:sym typeface="Calibri"/>
            </a:endParaRPr>
          </a:p>
        </p:txBody>
      </p:sp>
      <p:cxnSp>
        <p:nvCxnSpPr>
          <p:cNvPr id="983" name="Google Shape;983;g3eac8cc141c_0_165"/>
          <p:cNvCxnSpPr>
            <a:stCxn id="984" idx="3"/>
            <a:endCxn id="985" idx="1"/>
          </p:cNvCxnSpPr>
          <p:nvPr/>
        </p:nvCxnSpPr>
        <p:spPr>
          <a:xfrm>
            <a:off x="3992033" y="4962756"/>
            <a:ext cx="1591800" cy="0"/>
          </a:xfrm>
          <a:prstGeom prst="straightConnector1">
            <a:avLst/>
          </a:prstGeom>
          <a:noFill/>
          <a:ln cap="flat" cmpd="sng" w="9525">
            <a:solidFill>
              <a:schemeClr val="dk1"/>
            </a:solidFill>
            <a:prstDash val="dash"/>
            <a:round/>
            <a:headEnd len="med" w="med" type="oval"/>
            <a:tailEnd len="med" w="med" type="oval"/>
          </a:ln>
        </p:spPr>
      </p:cxnSp>
      <p:sp>
        <p:nvSpPr>
          <p:cNvPr id="986" name="Google Shape;986;g3eac8cc141c_0_165"/>
          <p:cNvSpPr txBox="1"/>
          <p:nvPr/>
        </p:nvSpPr>
        <p:spPr>
          <a:xfrm>
            <a:off x="5930325" y="4749838"/>
            <a:ext cx="4922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dk1"/>
                </a:solidFill>
                <a:latin typeface="Arial"/>
                <a:ea typeface="Arial"/>
                <a:cs typeface="Arial"/>
                <a:sym typeface="Arial"/>
              </a:rPr>
              <a:t>Funding Under Application/ Decision Process:</a:t>
            </a:r>
            <a:endParaRPr b="1" i="0" sz="12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$1</a:t>
            </a:r>
            <a:r>
              <a:rPr lang="en-US" sz="1200">
                <a:solidFill>
                  <a:schemeClr val="dk1"/>
                </a:solidFill>
              </a:rPr>
              <a:t>2.9</a:t>
            </a:r>
            <a:r>
              <a:rPr b="0" i="0" lang="en-US" sz="1200" u="none" cap="none" strike="noStrike">
                <a:solidFill>
                  <a:schemeClr val="dk1"/>
                </a:solidFill>
                <a:latin typeface="Arial"/>
                <a:ea typeface="Arial"/>
                <a:cs typeface="Arial"/>
                <a:sym typeface="Arial"/>
              </a:rPr>
              <a:t>M in HTP </a:t>
            </a:r>
            <a:r>
              <a:rPr lang="en-US" sz="1200">
                <a:solidFill>
                  <a:schemeClr val="dk1"/>
                </a:solidFill>
              </a:rPr>
              <a:t>funding has been posted across</a:t>
            </a:r>
            <a:r>
              <a:rPr b="0" i="0" lang="en-US" sz="1200" u="none" cap="none" strike="noStrike">
                <a:solidFill>
                  <a:schemeClr val="dk1"/>
                </a:solidFill>
                <a:latin typeface="Arial"/>
                <a:ea typeface="Arial"/>
                <a:cs typeface="Arial"/>
                <a:sym typeface="Arial"/>
              </a:rPr>
              <a:t> </a:t>
            </a:r>
            <a:r>
              <a:rPr b="1" lang="en-US" sz="1200">
                <a:solidFill>
                  <a:schemeClr val="dk1"/>
                </a:solidFill>
              </a:rPr>
              <a:t>three </a:t>
            </a:r>
            <a:r>
              <a:rPr b="1" i="0" lang="en-US" sz="1200" u="none" cap="none" strike="noStrike">
                <a:solidFill>
                  <a:schemeClr val="dk1"/>
                </a:solidFill>
                <a:latin typeface="Arial"/>
                <a:ea typeface="Arial"/>
                <a:cs typeface="Arial"/>
                <a:sym typeface="Arial"/>
              </a:rPr>
              <a:t>(</a:t>
            </a:r>
            <a:r>
              <a:rPr b="1" lang="en-US" sz="1200">
                <a:solidFill>
                  <a:schemeClr val="dk1"/>
                </a:solidFill>
              </a:rPr>
              <a:t>3</a:t>
            </a:r>
            <a:r>
              <a:rPr b="1" i="0" lang="en-US" sz="1200" u="none" cap="none" strike="noStrike">
                <a:solidFill>
                  <a:schemeClr val="dk1"/>
                </a:solidFill>
                <a:latin typeface="Arial"/>
                <a:ea typeface="Arial"/>
                <a:cs typeface="Arial"/>
                <a:sym typeface="Arial"/>
              </a:rPr>
              <a:t>) solicitat</a:t>
            </a:r>
            <a:r>
              <a:rPr b="1" i="0" lang="en-US" sz="1200" u="none" cap="none" strike="noStrike">
                <a:solidFill>
                  <a:schemeClr val="dk1"/>
                </a:solidFill>
                <a:latin typeface="Arial"/>
                <a:ea typeface="Arial"/>
                <a:cs typeface="Arial"/>
                <a:sym typeface="Arial"/>
              </a:rPr>
              <a:t>ions</a:t>
            </a:r>
            <a:r>
              <a:rPr b="0" i="0" lang="en-US" sz="1200" u="none" cap="none" strike="noStrike">
                <a:solidFill>
                  <a:schemeClr val="dk1"/>
                </a:solidFill>
                <a:latin typeface="Arial"/>
                <a:ea typeface="Arial"/>
                <a:cs typeface="Arial"/>
                <a:sym typeface="Arial"/>
              </a:rPr>
              <a:t> focused on </a:t>
            </a:r>
            <a:r>
              <a:rPr b="1" i="0" lang="en-US" sz="1200" u="none" cap="none" strike="noStrike">
                <a:solidFill>
                  <a:schemeClr val="dk1"/>
                </a:solidFill>
                <a:latin typeface="Arial"/>
                <a:ea typeface="Arial"/>
                <a:cs typeface="Arial"/>
                <a:sym typeface="Arial"/>
              </a:rPr>
              <a:t>helping individuals stay healthy and return to work </a:t>
            </a:r>
            <a:r>
              <a:rPr b="0" i="0" lang="en-US" sz="1200" u="none" cap="none" strike="noStrike">
                <a:solidFill>
                  <a:schemeClr val="dk1"/>
                </a:solidFill>
                <a:latin typeface="Arial"/>
                <a:ea typeface="Arial"/>
                <a:cs typeface="Arial"/>
                <a:sym typeface="Arial"/>
              </a:rPr>
              <a:t>by expanding worksite-based care models and supporting health-to-work programs for chronic conditions and behavioral health needs.</a:t>
            </a:r>
            <a:endParaRPr b="0" i="0" sz="1200" u="none" cap="none" strike="noStrike">
              <a:solidFill>
                <a:schemeClr val="dk1"/>
              </a:solidFill>
              <a:latin typeface="Arial"/>
              <a:ea typeface="Arial"/>
              <a:cs typeface="Arial"/>
              <a:sym typeface="Arial"/>
            </a:endParaRPr>
          </a:p>
        </p:txBody>
      </p:sp>
      <p:sp>
        <p:nvSpPr>
          <p:cNvPr id="987" name="Google Shape;987;g3eac8cc141c_0_165"/>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984" name="Google Shape;984;g3eac8cc141c_0_165"/>
          <p:cNvSpPr/>
          <p:nvPr/>
        </p:nvSpPr>
        <p:spPr>
          <a:xfrm>
            <a:off x="3645533" y="4822056"/>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985" name="Google Shape;985;g3eac8cc141c_0_165"/>
          <p:cNvSpPr/>
          <p:nvPr/>
        </p:nvSpPr>
        <p:spPr>
          <a:xfrm>
            <a:off x="5583825" y="4822056"/>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988" name="Google Shape;988;g3eac8cc141c_0_165"/>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989" name="Google Shape;989;g3eac8cc141c_0_165"/>
          <p:cNvSpPr txBox="1"/>
          <p:nvPr/>
        </p:nvSpPr>
        <p:spPr>
          <a:xfrm>
            <a:off x="10070398" y="2000900"/>
            <a:ext cx="2224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Source: WV RHTP CMS Application</a:t>
            </a:r>
            <a:endParaRPr sz="900"/>
          </a:p>
        </p:txBody>
      </p:sp>
      <p:sp>
        <p:nvSpPr>
          <p:cNvPr id="990" name="Google Shape;990;g3eac8cc141c_0_165"/>
          <p:cNvSpPr/>
          <p:nvPr/>
        </p:nvSpPr>
        <p:spPr>
          <a:xfrm>
            <a:off x="2431796" y="2890098"/>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sp>
        <p:nvSpPr>
          <p:cNvPr id="991" name="Google Shape;991;g3eac8cc141c_0_165"/>
          <p:cNvSpPr txBox="1"/>
          <p:nvPr/>
        </p:nvSpPr>
        <p:spPr>
          <a:xfrm>
            <a:off x="6176525" y="3358275"/>
            <a:ext cx="4252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200"/>
              <a:buFont typeface="Arial"/>
              <a:buNone/>
            </a:pPr>
            <a:r>
              <a:rPr b="1" lang="en-US" sz="1200" u="sng">
                <a:solidFill>
                  <a:schemeClr val="dk1"/>
                </a:solidFill>
              </a:rPr>
              <a:t>Funding Remaining</a:t>
            </a:r>
            <a:r>
              <a:rPr lang="en-US" sz="1200" u="sng">
                <a:solidFill>
                  <a:schemeClr val="dk1"/>
                </a:solidFill>
              </a:rPr>
              <a:t>:</a:t>
            </a:r>
            <a:endParaRPr b="1" sz="1200" u="sng">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Remaining $</a:t>
            </a:r>
            <a:r>
              <a:rPr lang="en-US" sz="1200">
                <a:solidFill>
                  <a:schemeClr val="dk1"/>
                </a:solidFill>
              </a:rPr>
              <a:t>0.5</a:t>
            </a:r>
            <a:r>
              <a:rPr b="0" i="0" lang="en-US" sz="1200" u="none" cap="none" strike="noStrike">
                <a:solidFill>
                  <a:schemeClr val="dk1"/>
                </a:solidFill>
                <a:latin typeface="Arial"/>
                <a:ea typeface="Arial"/>
                <a:cs typeface="Arial"/>
                <a:sym typeface="Arial"/>
              </a:rPr>
              <a:t>M in </a:t>
            </a:r>
            <a:r>
              <a:rPr lang="en-US" sz="1200">
                <a:solidFill>
                  <a:schemeClr val="dk1"/>
                </a:solidFill>
              </a:rPr>
              <a:t>funding is planned to </a:t>
            </a:r>
            <a:r>
              <a:rPr b="0" i="0" lang="en-US" sz="1200" u="none" cap="none" strike="noStrike">
                <a:solidFill>
                  <a:schemeClr val="dk1"/>
                </a:solidFill>
                <a:latin typeface="Arial"/>
                <a:ea typeface="Arial"/>
                <a:cs typeface="Arial"/>
                <a:sym typeface="Arial"/>
              </a:rPr>
              <a:t>be distribute</a:t>
            </a:r>
            <a:r>
              <a:rPr lang="en-US" sz="1200">
                <a:solidFill>
                  <a:schemeClr val="dk1"/>
                </a:solidFill>
              </a:rPr>
              <a:t>d later this summer. S</a:t>
            </a:r>
            <a:r>
              <a:rPr lang="en-US" sz="1200">
                <a:solidFill>
                  <a:schemeClr val="dk1"/>
                </a:solidFill>
              </a:rPr>
              <a:t>pecific</a:t>
            </a:r>
            <a:r>
              <a:rPr lang="en-US" sz="1200">
                <a:solidFill>
                  <a:schemeClr val="dk1"/>
                </a:solidFill>
              </a:rPr>
              <a:t> </a:t>
            </a:r>
            <a:r>
              <a:rPr lang="en-US" sz="1200">
                <a:solidFill>
                  <a:schemeClr val="dk1"/>
                </a:solidFill>
              </a:rPr>
              <a:t>focus</a:t>
            </a:r>
            <a:r>
              <a:rPr lang="en-US" sz="1200">
                <a:solidFill>
                  <a:schemeClr val="dk1"/>
                </a:solidFill>
              </a:rPr>
              <a:t> area to be determined.</a:t>
            </a:r>
            <a:endParaRPr b="1" i="0" sz="1200" u="none" cap="none" strike="noStrike">
              <a:solidFill>
                <a:schemeClr val="dk1"/>
              </a:solidFill>
            </a:endParaRPr>
          </a:p>
        </p:txBody>
      </p:sp>
      <p:cxnSp>
        <p:nvCxnSpPr>
          <p:cNvPr id="992" name="Google Shape;992;g3eac8cc141c_0_165"/>
          <p:cNvCxnSpPr>
            <a:stCxn id="990" idx="3"/>
            <a:endCxn id="993" idx="1"/>
          </p:cNvCxnSpPr>
          <p:nvPr/>
        </p:nvCxnSpPr>
        <p:spPr>
          <a:xfrm>
            <a:off x="2778296" y="3030798"/>
            <a:ext cx="3051600" cy="606600"/>
          </a:xfrm>
          <a:prstGeom prst="bentConnector3">
            <a:avLst>
              <a:gd fmla="val 50002" name="adj1"/>
            </a:avLst>
          </a:prstGeom>
          <a:noFill/>
          <a:ln cap="flat" cmpd="sng" w="9525">
            <a:solidFill>
              <a:schemeClr val="dk1"/>
            </a:solidFill>
            <a:prstDash val="dash"/>
            <a:round/>
            <a:headEnd len="med" w="med" type="oval"/>
            <a:tailEnd len="med" w="med" type="oval"/>
          </a:ln>
        </p:spPr>
      </p:cxnSp>
      <p:sp>
        <p:nvSpPr>
          <p:cNvPr id="993" name="Google Shape;993;g3eac8cc141c_0_165"/>
          <p:cNvSpPr/>
          <p:nvPr/>
        </p:nvSpPr>
        <p:spPr>
          <a:xfrm>
            <a:off x="5830025" y="3496773"/>
            <a:ext cx="346500" cy="281400"/>
          </a:xfrm>
          <a:prstGeom prst="rect">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A</a:t>
            </a:r>
            <a:endParaRPr b="1" i="0" sz="1400" u="none" cap="none" strike="noStrike">
              <a:solidFill>
                <a:srgbClr val="000000"/>
              </a:solidFill>
              <a:latin typeface="Arial"/>
              <a:ea typeface="Arial"/>
              <a:cs typeface="Arial"/>
              <a:sym typeface="Arial"/>
            </a:endParaRPr>
          </a:p>
        </p:txBody>
      </p:sp>
      <p:pic>
        <p:nvPicPr>
          <p:cNvPr id="994" name="Google Shape;994;g3eac8cc141c_0_165"/>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pic>
        <p:nvPicPr>
          <p:cNvPr id="999" name="Google Shape;999;g3eac8cc141c_0_196" title="Chart"/>
          <p:cNvPicPr preferRelativeResize="0"/>
          <p:nvPr/>
        </p:nvPicPr>
        <p:blipFill rotWithShape="1">
          <a:blip r:embed="rId3">
            <a:alphaModFix/>
          </a:blip>
          <a:srcRect b="0" l="0" r="0" t="0"/>
          <a:stretch/>
        </p:blipFill>
        <p:spPr>
          <a:xfrm>
            <a:off x="698375" y="3017875"/>
            <a:ext cx="4114952" cy="3098549"/>
          </a:xfrm>
          <a:prstGeom prst="rect">
            <a:avLst/>
          </a:prstGeom>
          <a:noFill/>
          <a:ln>
            <a:noFill/>
          </a:ln>
        </p:spPr>
      </p:pic>
      <p:sp>
        <p:nvSpPr>
          <p:cNvPr id="1000" name="Google Shape;1000;g3eac8cc141c_0_196"/>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      Personal Health Accelerator</a:t>
            </a:r>
            <a:endParaRPr/>
          </a:p>
        </p:txBody>
      </p:sp>
      <p:sp>
        <p:nvSpPr>
          <p:cNvPr id="1001" name="Google Shape;1001;g3eac8cc141c_0_196"/>
          <p:cNvSpPr txBox="1"/>
          <p:nvPr/>
        </p:nvSpPr>
        <p:spPr>
          <a:xfrm>
            <a:off x="390292" y="1404503"/>
            <a:ext cx="73680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1B365D"/>
                </a:solidFill>
                <a:latin typeface="Arial"/>
                <a:ea typeface="Arial"/>
                <a:cs typeface="Arial"/>
                <a:sym typeface="Arial"/>
              </a:rPr>
              <a:t>Personal Health Accelerator (PHA) </a:t>
            </a:r>
            <a:r>
              <a:rPr b="0" i="0" lang="en-US" sz="1300" u="none" cap="none" strike="noStrike">
                <a:solidFill>
                  <a:schemeClr val="dk1"/>
                </a:solidFill>
                <a:latin typeface="Arial"/>
                <a:ea typeface="Arial"/>
                <a:cs typeface="Arial"/>
                <a:sym typeface="Arial"/>
              </a:rPr>
              <a:t>empowers healthy living through education, incentives, and programs like "food-as-medicine" to target prevalent chronic conditions such as obesity, diabetes, and hypertension. It aims to build statewide wellness infrastructure and integrate wellness promotion and tracking into medical data systems to improve population health.</a:t>
            </a:r>
            <a:endParaRPr b="1" i="0" sz="1300" u="none" cap="none" strike="noStrike">
              <a:solidFill>
                <a:schemeClr val="dk1"/>
              </a:solidFill>
              <a:latin typeface="Arial"/>
              <a:ea typeface="Arial"/>
              <a:cs typeface="Arial"/>
              <a:sym typeface="Arial"/>
            </a:endParaRPr>
          </a:p>
        </p:txBody>
      </p:sp>
      <p:sp>
        <p:nvSpPr>
          <p:cNvPr id="1002" name="Google Shape;1002;g3eac8cc141c_0_196"/>
          <p:cNvSpPr txBox="1"/>
          <p:nvPr/>
        </p:nvSpPr>
        <p:spPr>
          <a:xfrm>
            <a:off x="390292" y="1065787"/>
            <a:ext cx="3211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rgbClr val="1B365D"/>
                </a:solidFill>
                <a:latin typeface="Arial"/>
                <a:ea typeface="Arial"/>
                <a:cs typeface="Arial"/>
                <a:sym typeface="Arial"/>
              </a:rPr>
              <a:t>OVERVIEW</a:t>
            </a:r>
            <a:endParaRPr b="1" i="0" sz="1700" u="none" cap="none" strike="noStrike">
              <a:solidFill>
                <a:srgbClr val="1B365D"/>
              </a:solidFill>
              <a:latin typeface="Arial"/>
              <a:ea typeface="Arial"/>
              <a:cs typeface="Arial"/>
              <a:sym typeface="Arial"/>
            </a:endParaRPr>
          </a:p>
        </p:txBody>
      </p:sp>
      <p:sp>
        <p:nvSpPr>
          <p:cNvPr id="1003" name="Google Shape;1003;g3eac8cc141c_0_196"/>
          <p:cNvSpPr/>
          <p:nvPr/>
        </p:nvSpPr>
        <p:spPr>
          <a:xfrm>
            <a:off x="8371036" y="1181798"/>
            <a:ext cx="3430800" cy="1024200"/>
          </a:xfrm>
          <a:prstGeom prst="roundRect">
            <a:avLst>
              <a:gd fmla="val 0" name="adj"/>
            </a:avLst>
          </a:prstGeom>
          <a:noFill/>
          <a:ln cap="flat" cmpd="sng" w="10050">
            <a:solidFill>
              <a:schemeClr val="dk2"/>
            </a:solidFill>
            <a:prstDash val="solid"/>
            <a:round/>
            <a:headEnd len="sm" w="sm" type="none"/>
            <a:tailEnd len="sm" w="sm" type="none"/>
          </a:ln>
        </p:spPr>
        <p:txBody>
          <a:bodyPr anchorCtr="0" anchor="ctr" bIns="48250" lIns="96525" spcFirstLastPara="1" rIns="96525" wrap="square" tIns="48250">
            <a:noAutofit/>
          </a:bodyPr>
          <a:lstStyle/>
          <a:p>
            <a:pPr indent="0" lvl="0" marL="0" marR="0" rtl="0" algn="l">
              <a:lnSpc>
                <a:spcPct val="100000"/>
              </a:lnSpc>
              <a:spcBef>
                <a:spcPts val="0"/>
              </a:spcBef>
              <a:spcAft>
                <a:spcPts val="0"/>
              </a:spcAft>
              <a:buClr>
                <a:srgbClr val="000000"/>
              </a:buClr>
              <a:buSzPts val="1478"/>
              <a:buFont typeface="Arial"/>
              <a:buNone/>
            </a:pPr>
            <a:r>
              <a:rPr b="1" i="0" lang="en-US" sz="1300" u="none" cap="none" strike="noStrike">
                <a:solidFill>
                  <a:schemeClr val="dk2"/>
                </a:solidFill>
                <a:latin typeface="Arial"/>
                <a:ea typeface="Arial"/>
                <a:cs typeface="Arial"/>
                <a:sym typeface="Arial"/>
              </a:rPr>
              <a:t>14%</a:t>
            </a:r>
            <a:r>
              <a:rPr b="1" i="0" lang="en-US" sz="1500" u="none" cap="none" strike="noStrike">
                <a:solidFill>
                  <a:schemeClr val="dk2"/>
                </a:solidFill>
                <a:latin typeface="Arial"/>
                <a:ea typeface="Arial"/>
                <a:cs typeface="Arial"/>
                <a:sym typeface="Arial"/>
              </a:rPr>
              <a:t> </a:t>
            </a:r>
            <a:r>
              <a:rPr b="0" i="0" lang="en-US" sz="1300" u="none" cap="none" strike="noStrike">
                <a:solidFill>
                  <a:schemeClr val="dk1"/>
                </a:solidFill>
                <a:latin typeface="Arial"/>
                <a:ea typeface="Arial"/>
                <a:cs typeface="Arial"/>
                <a:sym typeface="Arial"/>
              </a:rPr>
              <a:t>Food insecurity rate</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78"/>
              <a:buFont typeface="Arial"/>
              <a:buNone/>
            </a:pPr>
            <a:r>
              <a:rPr b="0" i="0" lang="en-US" sz="1300" u="none" cap="none" strike="noStrike">
                <a:solidFill>
                  <a:schemeClr val="dk1"/>
                </a:solidFill>
                <a:latin typeface="Arial"/>
                <a:ea typeface="Arial"/>
                <a:cs typeface="Arial"/>
                <a:sym typeface="Arial"/>
              </a:rPr>
              <a:t>Highest adult obesity rate </a:t>
            </a:r>
            <a:r>
              <a:rPr b="1" i="0" lang="en-US" sz="1300" u="none" cap="none" strike="noStrike">
                <a:solidFill>
                  <a:srgbClr val="0E2841"/>
                </a:solidFill>
              </a:rPr>
              <a:t>(41% vs. 37% nationally) </a:t>
            </a:r>
            <a:endParaRPr b="1" i="0" sz="1500" u="none" cap="none" strike="noStrike">
              <a:solidFill>
                <a:srgbClr val="0E2841"/>
              </a:solidFill>
            </a:endParaRPr>
          </a:p>
        </p:txBody>
      </p:sp>
      <p:sp>
        <p:nvSpPr>
          <p:cNvPr id="1004" name="Google Shape;1004;g3eac8cc141c_0_196"/>
          <p:cNvSpPr txBox="1"/>
          <p:nvPr/>
        </p:nvSpPr>
        <p:spPr>
          <a:xfrm>
            <a:off x="8785781" y="1011316"/>
            <a:ext cx="2535900" cy="35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700" u="none" cap="none" strike="noStrike">
                <a:solidFill>
                  <a:srgbClr val="1B365D"/>
                </a:solidFill>
                <a:latin typeface="Arial"/>
                <a:ea typeface="Arial"/>
                <a:cs typeface="Arial"/>
                <a:sym typeface="Arial"/>
              </a:rPr>
              <a:t>STATE RANKINGS</a:t>
            </a:r>
            <a:endParaRPr b="0" i="0" sz="1700" u="none" cap="none" strike="noStrike">
              <a:solidFill>
                <a:srgbClr val="000000"/>
              </a:solidFill>
              <a:latin typeface="Arial"/>
              <a:ea typeface="Arial"/>
              <a:cs typeface="Arial"/>
              <a:sym typeface="Arial"/>
            </a:endParaRPr>
          </a:p>
        </p:txBody>
      </p:sp>
      <p:pic>
        <p:nvPicPr>
          <p:cNvPr id="1005" name="Google Shape;1005;g3eac8cc141c_0_196"/>
          <p:cNvPicPr preferRelativeResize="0"/>
          <p:nvPr/>
        </p:nvPicPr>
        <p:blipFill rotWithShape="1">
          <a:blip r:embed="rId4">
            <a:alphaModFix/>
          </a:blip>
          <a:srcRect b="0" l="0" r="0" t="0"/>
          <a:stretch/>
        </p:blipFill>
        <p:spPr>
          <a:xfrm>
            <a:off x="515532" y="311613"/>
            <a:ext cx="448561" cy="557850"/>
          </a:xfrm>
          <a:prstGeom prst="rect">
            <a:avLst/>
          </a:prstGeom>
          <a:noFill/>
          <a:ln>
            <a:noFill/>
          </a:ln>
        </p:spPr>
      </p:pic>
      <p:cxnSp>
        <p:nvCxnSpPr>
          <p:cNvPr id="1006" name="Google Shape;1006;g3eac8cc141c_0_196"/>
          <p:cNvCxnSpPr/>
          <p:nvPr/>
        </p:nvCxnSpPr>
        <p:spPr>
          <a:xfrm flipH="1" rot="10800000">
            <a:off x="698375" y="2704250"/>
            <a:ext cx="10902600" cy="2400"/>
          </a:xfrm>
          <a:prstGeom prst="straightConnector1">
            <a:avLst/>
          </a:prstGeom>
          <a:noFill/>
          <a:ln cap="flat" cmpd="sng" w="9525">
            <a:solidFill>
              <a:schemeClr val="dk1"/>
            </a:solidFill>
            <a:prstDash val="solid"/>
            <a:round/>
            <a:headEnd len="med" w="med" type="oval"/>
            <a:tailEnd len="med" w="med" type="oval"/>
          </a:ln>
        </p:spPr>
      </p:cxnSp>
      <p:sp>
        <p:nvSpPr>
          <p:cNvPr id="1007" name="Google Shape;1007;g3eac8cc141c_0_196"/>
          <p:cNvSpPr txBox="1"/>
          <p:nvPr/>
        </p:nvSpPr>
        <p:spPr>
          <a:xfrm>
            <a:off x="4033050" y="2520800"/>
            <a:ext cx="4380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rgbClr val="1B365D"/>
                </a:solidFill>
                <a:latin typeface="Arial"/>
                <a:ea typeface="Arial"/>
                <a:cs typeface="Arial"/>
                <a:sym typeface="Arial"/>
              </a:rPr>
              <a:t>FUNDING OPPORTUNITY PROGRESS</a:t>
            </a:r>
            <a:endParaRPr b="0" i="0" sz="1800" u="none" cap="none" strike="noStrike">
              <a:solidFill>
                <a:srgbClr val="000000"/>
              </a:solidFill>
              <a:latin typeface="Arial"/>
              <a:ea typeface="Arial"/>
              <a:cs typeface="Arial"/>
              <a:sym typeface="Arial"/>
            </a:endParaRPr>
          </a:p>
        </p:txBody>
      </p:sp>
      <p:sp>
        <p:nvSpPr>
          <p:cNvPr id="1008" name="Google Shape;1008;g3eac8cc141c_0_196"/>
          <p:cNvSpPr txBox="1"/>
          <p:nvPr/>
        </p:nvSpPr>
        <p:spPr>
          <a:xfrm>
            <a:off x="1897409" y="4152711"/>
            <a:ext cx="17925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Total PHA Y1 Allocation </a:t>
            </a:r>
            <a:endParaRPr b="0" i="0" sz="1600" u="none" cap="none" strike="noStrik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$29.0M</a:t>
            </a:r>
            <a:endParaRPr b="0" i="0" sz="1400" u="none" cap="none" strike="noStrike">
              <a:solidFill>
                <a:srgbClr val="000000"/>
              </a:solidFill>
              <a:latin typeface="Arial"/>
              <a:ea typeface="Arial"/>
              <a:cs typeface="Arial"/>
              <a:sym typeface="Arial"/>
            </a:endParaRPr>
          </a:p>
        </p:txBody>
      </p:sp>
      <p:sp>
        <p:nvSpPr>
          <p:cNvPr id="1009" name="Google Shape;1009;g3eac8cc141c_0_196"/>
          <p:cNvSpPr txBox="1"/>
          <p:nvPr/>
        </p:nvSpPr>
        <p:spPr>
          <a:xfrm>
            <a:off x="5312900" y="3921863"/>
            <a:ext cx="54762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dk1"/>
                </a:solidFill>
                <a:latin typeface="Arial"/>
                <a:ea typeface="Arial"/>
                <a:cs typeface="Arial"/>
                <a:sym typeface="Arial"/>
                <a:extLst>
                  <a:ext uri="http://customooxmlschemas.google.com/">
                    <go:slidesCustomData xmlns:go="http://customooxmlschemas.google.com/" textRoundtripDataId="15"/>
                  </a:ext>
                </a:extLst>
              </a:rPr>
              <a:t>Funding Under Application/ Decision Process:</a:t>
            </a:r>
            <a:endParaRPr b="1" i="0" sz="1200" u="sng" cap="none" strike="noStrike">
              <a:solidFill>
                <a:schemeClr val="dk1"/>
              </a:solidFill>
              <a:latin typeface="Arial"/>
              <a:ea typeface="Arial"/>
              <a:cs typeface="Arial"/>
              <a:sym typeface="Arial"/>
              <a:extLst>
                <a:ext uri="http://customooxmlschemas.google.com/">
                  <go:slidesCustomData xmlns:go="http://customooxmlschemas.google.com/" textRoundtripDataId="16"/>
                </a:ext>
              </a:extLst>
            </a:endParaRPr>
          </a:p>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extLst>
                  <a:ext uri="http://customooxmlschemas.google.com/">
                    <go:slidesCustomData xmlns:go="http://customooxmlschemas.google.com/" textRoundtripDataId="17"/>
                  </a:ext>
                </a:extLst>
              </a:rPr>
              <a:t>All $29.0M in PHA has been posted across </a:t>
            </a:r>
            <a:r>
              <a:rPr b="1" lang="en-US" sz="1200">
                <a:solidFill>
                  <a:schemeClr val="dk1"/>
                </a:solidFill>
                <a:extLst>
                  <a:ext uri="http://customooxmlschemas.google.com/">
                    <go:slidesCustomData xmlns:go="http://customooxmlschemas.google.com/" textRoundtripDataId="18"/>
                  </a:ext>
                </a:extLst>
              </a:rPr>
              <a:t>three (3) solicitations</a:t>
            </a:r>
            <a:r>
              <a:rPr lang="en-US" sz="1200">
                <a:solidFill>
                  <a:schemeClr val="dk1"/>
                </a:solidFill>
                <a:extLst>
                  <a:ext uri="http://customooxmlschemas.google.com/">
                    <go:slidesCustomData xmlns:go="http://customooxmlschemas.google.com/" textRoundtripDataId="19"/>
                  </a:ext>
                </a:extLst>
              </a:rPr>
              <a:t> focused on </a:t>
            </a:r>
            <a:r>
              <a:rPr b="1" i="0" lang="en-US" sz="1200" u="none" cap="none" strike="noStrike">
                <a:solidFill>
                  <a:schemeClr val="dk1"/>
                </a:solidFill>
                <a:extLst>
                  <a:ext uri="http://customooxmlschemas.google.com/">
                    <go:slidesCustomData xmlns:go="http://customooxmlschemas.google.com/" textRoundtripDataId="20"/>
                  </a:ext>
                </a:extLst>
              </a:rPr>
              <a:t>improving population health outcomes,</a:t>
            </a:r>
            <a:r>
              <a:rPr b="1" lang="en-US" sz="1200">
                <a:solidFill>
                  <a:schemeClr val="dk1"/>
                </a:solidFill>
                <a:extLst>
                  <a:ext uri="http://customooxmlschemas.google.com/">
                    <go:slidesCustomData xmlns:go="http://customooxmlschemas.google.com/" textRoundtripDataId="21"/>
                  </a:ext>
                </a:extLst>
              </a:rPr>
              <a:t> </a:t>
            </a:r>
            <a:r>
              <a:rPr b="1" i="0" lang="en-US" sz="1200" u="none" cap="none" strike="noStrike">
                <a:solidFill>
                  <a:schemeClr val="dk1"/>
                </a:solidFill>
                <a:extLst>
                  <a:ext uri="http://customooxmlschemas.google.com/">
                    <go:slidesCustomData xmlns:go="http://customooxmlschemas.google.com/" textRoundtripDataId="22"/>
                  </a:ext>
                </a:extLst>
              </a:rPr>
              <a:t>expanding prevention and wellness programs</a:t>
            </a:r>
            <a:r>
              <a:rPr b="1" lang="en-US" sz="1200">
                <a:solidFill>
                  <a:schemeClr val="dk1"/>
                </a:solidFill>
                <a:extLst>
                  <a:ext uri="http://customooxmlschemas.google.com/">
                    <go:slidesCustomData xmlns:go="http://customooxmlschemas.google.com/" textRoundtripDataId="23"/>
                  </a:ext>
                </a:extLst>
              </a:rPr>
              <a:t>, and enabling closed-loop referral systems </a:t>
            </a:r>
            <a:r>
              <a:rPr lang="en-US" sz="1200">
                <a:solidFill>
                  <a:schemeClr val="dk1"/>
                </a:solidFill>
                <a:extLst>
                  <a:ext uri="http://customooxmlschemas.google.com/">
                    <go:slidesCustomData xmlns:go="http://customooxmlschemas.google.com/" textRoundtripDataId="24"/>
                  </a:ext>
                </a:extLst>
              </a:rPr>
              <a:t>to better connect individuals to wellness services and track follow-through on care.</a:t>
            </a:r>
            <a:endParaRPr i="0" sz="1200" u="none" cap="none" strike="noStrike">
              <a:solidFill>
                <a:schemeClr val="dk1"/>
              </a:solidFill>
            </a:endParaRPr>
          </a:p>
        </p:txBody>
      </p:sp>
      <p:sp>
        <p:nvSpPr>
          <p:cNvPr id="1010" name="Google Shape;1010;g3eac8cc141c_0_196"/>
          <p:cNvSpPr/>
          <p:nvPr/>
        </p:nvSpPr>
        <p:spPr>
          <a:xfrm>
            <a:off x="4966280" y="4063547"/>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sp>
        <p:nvSpPr>
          <p:cNvPr id="1011" name="Google Shape;1011;g3eac8cc141c_0_196"/>
          <p:cNvSpPr/>
          <p:nvPr/>
        </p:nvSpPr>
        <p:spPr>
          <a:xfrm>
            <a:off x="3689888" y="4063548"/>
            <a:ext cx="346500" cy="281400"/>
          </a:xfrm>
          <a:prstGeom prst="rect">
            <a:avLst/>
          </a:prstGeom>
          <a:solidFill>
            <a:srgbClr val="9FC5E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t>B</a:t>
            </a:r>
            <a:endParaRPr b="1" i="0" sz="1400" u="none" cap="none" strike="noStrike">
              <a:solidFill>
                <a:srgbClr val="000000"/>
              </a:solidFill>
              <a:latin typeface="Arial"/>
              <a:ea typeface="Arial"/>
              <a:cs typeface="Arial"/>
              <a:sym typeface="Arial"/>
            </a:endParaRPr>
          </a:p>
        </p:txBody>
      </p:sp>
      <p:cxnSp>
        <p:nvCxnSpPr>
          <p:cNvPr id="1012" name="Google Shape;1012;g3eac8cc141c_0_196"/>
          <p:cNvCxnSpPr>
            <a:stCxn id="1011" idx="3"/>
            <a:endCxn id="1010" idx="1"/>
          </p:cNvCxnSpPr>
          <p:nvPr/>
        </p:nvCxnSpPr>
        <p:spPr>
          <a:xfrm>
            <a:off x="4036388" y="4204248"/>
            <a:ext cx="930000" cy="0"/>
          </a:xfrm>
          <a:prstGeom prst="straightConnector1">
            <a:avLst/>
          </a:prstGeom>
          <a:noFill/>
          <a:ln cap="flat" cmpd="sng" w="9525">
            <a:solidFill>
              <a:schemeClr val="dk1"/>
            </a:solidFill>
            <a:prstDash val="dash"/>
            <a:round/>
            <a:headEnd len="med" w="med" type="oval"/>
            <a:tailEnd len="med" w="med" type="oval"/>
          </a:ln>
        </p:spPr>
      </p:cxnSp>
      <p:sp>
        <p:nvSpPr>
          <p:cNvPr id="1013" name="Google Shape;1013;g3eac8cc141c_0_196"/>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1014" name="Google Shape;1014;g3eac8cc141c_0_196"/>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1015" name="Google Shape;1015;g3eac8cc141c_0_196"/>
          <p:cNvSpPr txBox="1"/>
          <p:nvPr/>
        </p:nvSpPr>
        <p:spPr>
          <a:xfrm>
            <a:off x="10070398" y="2000900"/>
            <a:ext cx="2224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dk1"/>
                </a:solidFill>
              </a:rPr>
              <a:t>Source: WV RHTP CMS Application</a:t>
            </a:r>
            <a:endParaRPr sz="900"/>
          </a:p>
        </p:txBody>
      </p:sp>
      <p:pic>
        <p:nvPicPr>
          <p:cNvPr id="1016" name="Google Shape;1016;g3eac8cc141c_0_196"/>
          <p:cNvPicPr preferRelativeResize="0"/>
          <p:nvPr/>
        </p:nvPicPr>
        <p:blipFill>
          <a:blip r:embed="rId5">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cxnSp>
        <p:nvCxnSpPr>
          <p:cNvPr id="248" name="Google Shape;248;p2"/>
          <p:cNvCxnSpPr/>
          <p:nvPr/>
        </p:nvCxnSpPr>
        <p:spPr>
          <a:xfrm>
            <a:off x="0" y="0"/>
            <a:ext cx="914400" cy="0"/>
          </a:xfrm>
          <a:prstGeom prst="straightConnector1">
            <a:avLst/>
          </a:prstGeom>
          <a:noFill/>
          <a:ln cap="flat" cmpd="sng" w="9525">
            <a:solidFill>
              <a:srgbClr val="FBFFFF"/>
            </a:solidFill>
            <a:prstDash val="solid"/>
            <a:round/>
            <a:headEnd len="sm" w="sm" type="none"/>
            <a:tailEnd len="sm" w="sm" type="none"/>
          </a:ln>
        </p:spPr>
      </p:cxnSp>
      <p:sp>
        <p:nvSpPr>
          <p:cNvPr id="249" name="Google Shape;249;p2"/>
          <p:cNvSpPr txBox="1"/>
          <p:nvPr>
            <p:ph type="title"/>
          </p:nvPr>
        </p:nvSpPr>
        <p:spPr>
          <a:xfrm>
            <a:off x="457200" y="177803"/>
            <a:ext cx="11531600" cy="82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extLst>
                  <a:ext uri="http://customooxmlschemas.google.com/">
                    <go:slidesCustomData xmlns:go="http://customooxmlschemas.google.com/" textRoundtripDataId="0"/>
                  </a:ext>
                </a:extLst>
              </a:rPr>
              <a:t>Agenda</a:t>
            </a:r>
            <a:endParaRPr sz="2800"/>
          </a:p>
        </p:txBody>
      </p:sp>
      <p:graphicFrame>
        <p:nvGraphicFramePr>
          <p:cNvPr id="250" name="Google Shape;250;p2"/>
          <p:cNvGraphicFramePr/>
          <p:nvPr/>
        </p:nvGraphicFramePr>
        <p:xfrm>
          <a:off x="675504" y="1190387"/>
          <a:ext cx="3000000" cy="3000000"/>
        </p:xfrm>
        <a:graphic>
          <a:graphicData uri="http://schemas.openxmlformats.org/drawingml/2006/table">
            <a:tbl>
              <a:tblPr>
                <a:noFill/>
                <a:tableStyleId>{A5B5D323-80DD-4C90-A3B2-E7CFD00469B5}</a:tableStyleId>
              </a:tblPr>
              <a:tblGrid>
                <a:gridCol w="914400"/>
                <a:gridCol w="7105725"/>
              </a:tblGrid>
              <a:tr h="469025">
                <a:tc gridSpan="2">
                  <a:txBody>
                    <a:bodyPr/>
                    <a:lstStyle/>
                    <a:p>
                      <a:pPr indent="0" lvl="0" marL="0" marR="0" rtl="0" algn="l">
                        <a:lnSpc>
                          <a:spcPct val="100000"/>
                        </a:lnSpc>
                        <a:spcBef>
                          <a:spcPts val="0"/>
                        </a:spcBef>
                        <a:spcAft>
                          <a:spcPts val="0"/>
                        </a:spcAft>
                        <a:buClr>
                          <a:schemeClr val="dk2"/>
                        </a:buClr>
                        <a:buSzPts val="2000"/>
                        <a:buFont typeface="Arial"/>
                        <a:buNone/>
                      </a:pPr>
                      <a:r>
                        <a:rPr b="1" lang="en-US" sz="2000" u="none" cap="none" strike="noStrike">
                          <a:solidFill>
                            <a:schemeClr val="dk2"/>
                          </a:solidFill>
                        </a:rPr>
                        <a:t>What We Plan to Cover</a:t>
                      </a:r>
                      <a:endParaRPr sz="1400" u="none" cap="none" strike="noStrike"/>
                    </a:p>
                  </a:txBody>
                  <a:tcPr marT="45725" marB="45725" marR="91450" marL="91450" anchor="ctr">
                    <a:lnB cap="flat" cmpd="sng" w="19050">
                      <a:solidFill>
                        <a:schemeClr val="dk2"/>
                      </a:solidFill>
                      <a:prstDash val="solid"/>
                      <a:round/>
                      <a:headEnd len="sm" w="sm" type="none"/>
                      <a:tailEnd len="sm" w="sm" type="none"/>
                    </a:lnB>
                  </a:tcPr>
                </a:tc>
                <a:tc hMerge="1"/>
              </a:tr>
              <a:tr h="625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T cap="flat" cmpd="sng" w="19050">
                      <a:solidFill>
                        <a:schemeClr val="dk2"/>
                      </a:solidFill>
                      <a:prstDash val="solid"/>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Opening Remarks / Welcome &amp; Introductions</a:t>
                      </a:r>
                      <a:endParaRPr sz="1400" u="none" cap="none" strike="noStrike"/>
                    </a:p>
                  </a:txBody>
                  <a:tcPr marT="45725" marB="45725" marR="91450" marL="91450" anchor="ctr">
                    <a:lnT cap="flat" cmpd="sng" w="19050">
                      <a:solidFill>
                        <a:schemeClr val="dk2"/>
                      </a:solidFill>
                      <a:prstDash val="solid"/>
                      <a:round/>
                      <a:headEnd len="sm" w="sm" type="none"/>
                      <a:tailEnd len="sm" w="sm" type="none"/>
                    </a:lnT>
                    <a:lnB cap="flat" cmpd="sng" w="12700">
                      <a:solidFill>
                        <a:schemeClr val="dk2"/>
                      </a:solidFill>
                      <a:prstDash val="dash"/>
                      <a:round/>
                      <a:headEnd len="sm" w="sm" type="none"/>
                      <a:tailEnd len="sm" w="sm" type="none"/>
                    </a:lnB>
                  </a:tcPr>
                </a:tc>
              </a:tr>
              <a:tr h="625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RHTP Overview Recap</a:t>
                      </a:r>
                      <a:endParaRPr sz="14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625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US" sz="1800" u="none" cap="none" strike="noStrike"/>
                        <a:t>Program Progress and Key Milestones</a:t>
                      </a:r>
                      <a:endParaRPr b="1"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625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US" sz="1800" u="none" cap="none" strike="noStrike"/>
                        <a:t>Looking Ahead: What’s Next for RHTP</a:t>
                      </a:r>
                      <a:endParaRPr b="1"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625375">
                <a:tc>
                  <a:txBody>
                    <a:bodyPr/>
                    <a:lstStyle/>
                    <a:p>
                      <a:pPr indent="0" lvl="0" marL="0" marR="0" rtl="0" algn="l">
                        <a:lnSpc>
                          <a:spcPct val="100000"/>
                        </a:lnSpc>
                        <a:spcBef>
                          <a:spcPts val="0"/>
                        </a:spcBef>
                        <a:spcAft>
                          <a:spcPts val="0"/>
                        </a:spcAft>
                        <a:buNone/>
                      </a:pPr>
                      <a:r>
                        <a:t/>
                      </a:r>
                      <a:endParaRPr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marR="0" rtl="0" algn="l">
                        <a:lnSpc>
                          <a:spcPct val="100000"/>
                        </a:lnSpc>
                        <a:spcBef>
                          <a:spcPts val="0"/>
                        </a:spcBef>
                        <a:spcAft>
                          <a:spcPts val="0"/>
                        </a:spcAft>
                        <a:buNone/>
                      </a:pPr>
                      <a:r>
                        <a:rPr b="1" lang="en-US" sz="1800"/>
                        <a:t>How to Apply</a:t>
                      </a:r>
                      <a:endParaRPr b="1"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625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Closing Call To Action</a:t>
                      </a:r>
                      <a:endParaRPr sz="14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625375">
                <a:tc>
                  <a:txBody>
                    <a:bodyPr/>
                    <a:lstStyle/>
                    <a:p>
                      <a:pPr indent="0" lvl="0" marL="0" rtl="0" algn="ctr">
                        <a:spcBef>
                          <a:spcPts val="0"/>
                        </a:spcBef>
                        <a:spcAft>
                          <a:spcPts val="0"/>
                        </a:spcAft>
                        <a:buClr>
                          <a:srgbClr val="000000"/>
                        </a:buClr>
                        <a:buSzPts val="2000"/>
                        <a:buFont typeface="Arial"/>
                        <a:buNone/>
                      </a:pPr>
                      <a:r>
                        <a:rPr b="1" lang="en-US" sz="2000">
                          <a:solidFill>
                            <a:srgbClr val="FFFFFF"/>
                          </a:solidFill>
                        </a:rPr>
                        <a:t>6</a:t>
                      </a:r>
                      <a:endParaRPr sz="1800"/>
                    </a:p>
                  </a:txBody>
                  <a:tcPr marT="45725" marB="45725" marR="91450" marL="91450" anchor="ctr">
                    <a:lnT cap="flat" cmpd="sng" w="12700">
                      <a:solidFill>
                        <a:schemeClr val="dk2"/>
                      </a:solidFill>
                      <a:prstDash val="dash"/>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Open Q&amp;A</a:t>
                      </a:r>
                      <a:endParaRPr sz="1400" u="none" cap="none" strike="noStrike"/>
                    </a:p>
                  </a:txBody>
                  <a:tcPr marT="45725" marB="45725" marR="91450" marL="91450" anchor="ctr">
                    <a:lnT cap="flat" cmpd="sng" w="12700">
                      <a:solidFill>
                        <a:schemeClr val="dk2"/>
                      </a:solidFill>
                      <a:prstDash val="dash"/>
                      <a:round/>
                      <a:headEnd len="sm" w="sm" type="none"/>
                      <a:tailEnd len="sm" w="sm" type="none"/>
                    </a:lnT>
                  </a:tcPr>
                </a:tc>
              </a:tr>
            </a:tbl>
          </a:graphicData>
        </a:graphic>
      </p:graphicFrame>
      <p:sp>
        <p:nvSpPr>
          <p:cNvPr id="251" name="Google Shape;251;p2"/>
          <p:cNvSpPr/>
          <p:nvPr/>
        </p:nvSpPr>
        <p:spPr>
          <a:xfrm>
            <a:off x="735031" y="1741154"/>
            <a:ext cx="650400" cy="424200"/>
          </a:xfrm>
          <a:prstGeom prst="roundRect">
            <a:avLst>
              <a:gd fmla="val 16667" name="adj"/>
            </a:avLst>
          </a:prstGeom>
          <a:solidFill>
            <a:srgbClr val="005281"/>
          </a:solidFill>
          <a:ln cap="flat" cmpd="sng" w="9525">
            <a:solidFill>
              <a:srgbClr val="1B365D"/>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1</a:t>
            </a:r>
            <a:endParaRPr b="1" i="0" sz="1800" u="none" cap="none" strike="noStrike">
              <a:solidFill>
                <a:srgbClr val="FFFFFF"/>
              </a:solidFill>
              <a:latin typeface="Arial"/>
              <a:ea typeface="Arial"/>
              <a:cs typeface="Arial"/>
              <a:sym typeface="Arial"/>
            </a:endParaRPr>
          </a:p>
        </p:txBody>
      </p:sp>
      <p:sp>
        <p:nvSpPr>
          <p:cNvPr id="252" name="Google Shape;252;p2"/>
          <p:cNvSpPr/>
          <p:nvPr/>
        </p:nvSpPr>
        <p:spPr>
          <a:xfrm>
            <a:off x="744717" y="2382474"/>
            <a:ext cx="650400" cy="424200"/>
          </a:xfrm>
          <a:prstGeom prst="roundRect">
            <a:avLst>
              <a:gd fmla="val 16667" name="adj"/>
            </a:avLst>
          </a:prstGeom>
          <a:solidFill>
            <a:srgbClr val="005281"/>
          </a:solidFill>
          <a:ln cap="flat" cmpd="sng" w="9525">
            <a:solidFill>
              <a:srgbClr val="1B365D"/>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2</a:t>
            </a:r>
            <a:endParaRPr b="1" i="0" sz="1800" u="none" cap="none" strike="noStrike">
              <a:solidFill>
                <a:srgbClr val="FFFFFF"/>
              </a:solidFill>
              <a:latin typeface="Arial"/>
              <a:ea typeface="Arial"/>
              <a:cs typeface="Arial"/>
              <a:sym typeface="Arial"/>
            </a:endParaRPr>
          </a:p>
        </p:txBody>
      </p:sp>
      <p:sp>
        <p:nvSpPr>
          <p:cNvPr id="253" name="Google Shape;253;p2"/>
          <p:cNvSpPr/>
          <p:nvPr/>
        </p:nvSpPr>
        <p:spPr>
          <a:xfrm>
            <a:off x="744717" y="3023794"/>
            <a:ext cx="650400" cy="424200"/>
          </a:xfrm>
          <a:prstGeom prst="roundRect">
            <a:avLst>
              <a:gd fmla="val 16667" name="adj"/>
            </a:avLst>
          </a:prstGeom>
          <a:solidFill>
            <a:srgbClr val="005281"/>
          </a:solidFill>
          <a:ln cap="flat" cmpd="sng" w="9525">
            <a:solidFill>
              <a:srgbClr val="1B365D"/>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3</a:t>
            </a:r>
            <a:endParaRPr b="1" i="0" sz="1800" u="none" cap="none" strike="noStrike">
              <a:solidFill>
                <a:srgbClr val="FFFFFF"/>
              </a:solidFill>
              <a:latin typeface="Arial"/>
              <a:ea typeface="Arial"/>
              <a:cs typeface="Arial"/>
              <a:sym typeface="Arial"/>
            </a:endParaRPr>
          </a:p>
        </p:txBody>
      </p:sp>
      <p:sp>
        <p:nvSpPr>
          <p:cNvPr id="254" name="Google Shape;254;p2"/>
          <p:cNvSpPr/>
          <p:nvPr/>
        </p:nvSpPr>
        <p:spPr>
          <a:xfrm>
            <a:off x="744717" y="3613673"/>
            <a:ext cx="650400" cy="424200"/>
          </a:xfrm>
          <a:prstGeom prst="roundRect">
            <a:avLst>
              <a:gd fmla="val 16667" name="adj"/>
            </a:avLst>
          </a:prstGeom>
          <a:solidFill>
            <a:srgbClr val="005281"/>
          </a:solidFill>
          <a:ln cap="flat" cmpd="sng" w="9525">
            <a:solidFill>
              <a:srgbClr val="1B365D"/>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4</a:t>
            </a:r>
            <a:endParaRPr b="1" i="0" sz="1800" u="none" cap="none" strike="noStrike">
              <a:solidFill>
                <a:srgbClr val="FFFFFF"/>
              </a:solidFill>
              <a:latin typeface="Arial"/>
              <a:ea typeface="Arial"/>
              <a:cs typeface="Arial"/>
              <a:sym typeface="Arial"/>
            </a:endParaRPr>
          </a:p>
        </p:txBody>
      </p:sp>
      <p:sp>
        <p:nvSpPr>
          <p:cNvPr id="255" name="Google Shape;255;p2"/>
          <p:cNvSpPr/>
          <p:nvPr/>
        </p:nvSpPr>
        <p:spPr>
          <a:xfrm>
            <a:off x="744717" y="4269708"/>
            <a:ext cx="650400" cy="424200"/>
          </a:xfrm>
          <a:prstGeom prst="roundRect">
            <a:avLst>
              <a:gd fmla="val 16667" name="adj"/>
            </a:avLst>
          </a:prstGeom>
          <a:solidFill>
            <a:srgbClr val="005281"/>
          </a:solidFill>
          <a:ln cap="flat" cmpd="sng" w="9525">
            <a:solidFill>
              <a:srgbClr val="1B365D"/>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5</a:t>
            </a:r>
            <a:endParaRPr b="1" i="0" sz="1800" u="none" cap="none" strike="noStrike">
              <a:solidFill>
                <a:srgbClr val="FFFFFF"/>
              </a:solidFill>
              <a:latin typeface="Arial"/>
              <a:ea typeface="Arial"/>
              <a:cs typeface="Arial"/>
              <a:sym typeface="Arial"/>
            </a:endParaRPr>
          </a:p>
        </p:txBody>
      </p:sp>
      <p:sp>
        <p:nvSpPr>
          <p:cNvPr id="256" name="Google Shape;256;p2"/>
          <p:cNvSpPr/>
          <p:nvPr/>
        </p:nvSpPr>
        <p:spPr>
          <a:xfrm>
            <a:off x="744717" y="4900233"/>
            <a:ext cx="650400" cy="424200"/>
          </a:xfrm>
          <a:prstGeom prst="roundRect">
            <a:avLst>
              <a:gd fmla="val 16667" name="adj"/>
            </a:avLst>
          </a:prstGeom>
          <a:solidFill>
            <a:srgbClr val="005281"/>
          </a:solidFill>
          <a:ln cap="flat" cmpd="sng" w="9525">
            <a:solidFill>
              <a:srgbClr val="1B365D"/>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6</a:t>
            </a:r>
            <a:endParaRPr b="1" i="0" sz="1800" u="none" cap="none" strike="noStrike">
              <a:solidFill>
                <a:srgbClr val="FFFFFF"/>
              </a:solidFill>
              <a:latin typeface="Arial"/>
              <a:ea typeface="Arial"/>
              <a:cs typeface="Arial"/>
              <a:sym typeface="Arial"/>
            </a:endParaRPr>
          </a:p>
        </p:txBody>
      </p:sp>
      <p:sp>
        <p:nvSpPr>
          <p:cNvPr id="257" name="Google Shape;257;p2"/>
          <p:cNvSpPr txBox="1"/>
          <p:nvPr/>
        </p:nvSpPr>
        <p:spPr>
          <a:xfrm>
            <a:off x="9093849" y="2856734"/>
            <a:ext cx="259911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Scan the QR code below to submit your </a:t>
            </a:r>
            <a:r>
              <a:rPr b="1" i="0" lang="en-US" sz="1400" u="none" cap="none" strike="noStrike">
                <a:solidFill>
                  <a:srgbClr val="000000"/>
                </a:solidFill>
                <a:latin typeface="Arial"/>
                <a:ea typeface="Arial"/>
                <a:cs typeface="Arial"/>
                <a:sym typeface="Arial"/>
                <a:extLst>
                  <a:ext uri="http://customooxmlschemas.google.com/">
                    <go:slidesCustomData xmlns:go="http://customooxmlschemas.google.com/" textRoundtripDataId="1"/>
                  </a:ext>
                </a:extLst>
              </a:rPr>
              <a:t>questions</a:t>
            </a:r>
            <a:r>
              <a:rPr b="1" i="0" lang="en-US" sz="1400" u="none" cap="none" strike="noStrike">
                <a:solidFill>
                  <a:srgbClr val="000000"/>
                </a:solidFill>
                <a:latin typeface="Arial"/>
                <a:ea typeface="Arial"/>
                <a:cs typeface="Arial"/>
                <a:sym typeface="Arial"/>
              </a:rPr>
              <a:t> for the Q&amp;A:</a:t>
            </a:r>
            <a:endParaRPr b="0" i="0" sz="1400" u="none" cap="none" strike="noStrike">
              <a:solidFill>
                <a:srgbClr val="000000"/>
              </a:solidFill>
              <a:latin typeface="Arial"/>
              <a:ea typeface="Arial"/>
              <a:cs typeface="Arial"/>
              <a:sym typeface="Arial"/>
            </a:endParaRPr>
          </a:p>
        </p:txBody>
      </p:sp>
      <p:sp>
        <p:nvSpPr>
          <p:cNvPr id="258" name="Google Shape;258;p2"/>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259" name="Google Shape;259;p2"/>
          <p:cNvSpPr/>
          <p:nvPr/>
        </p:nvSpPr>
        <p:spPr>
          <a:xfrm>
            <a:off x="744717" y="5530758"/>
            <a:ext cx="650400" cy="424200"/>
          </a:xfrm>
          <a:prstGeom prst="roundRect">
            <a:avLst>
              <a:gd fmla="val 16667" name="adj"/>
            </a:avLst>
          </a:prstGeom>
          <a:solidFill>
            <a:srgbClr val="005281"/>
          </a:solidFill>
          <a:ln cap="flat" cmpd="sng" w="9525">
            <a:solidFill>
              <a:srgbClr val="1B365D"/>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FFFFFF"/>
                </a:solidFill>
              </a:rPr>
              <a:t>7</a:t>
            </a:r>
            <a:endParaRPr b="1" i="0" sz="1800" u="none" cap="none" strike="noStrike">
              <a:solidFill>
                <a:srgbClr val="FFFFFF"/>
              </a:solidFill>
              <a:latin typeface="Arial"/>
              <a:ea typeface="Arial"/>
              <a:cs typeface="Arial"/>
              <a:sym typeface="Arial"/>
            </a:endParaRPr>
          </a:p>
        </p:txBody>
      </p:sp>
      <p:pic>
        <p:nvPicPr>
          <p:cNvPr id="260" name="Google Shape;260;p2"/>
          <p:cNvPicPr preferRelativeResize="0"/>
          <p:nvPr/>
        </p:nvPicPr>
        <p:blipFill>
          <a:blip r:embed="rId3">
            <a:alphaModFix/>
          </a:blip>
          <a:stretch>
            <a:fillRect/>
          </a:stretch>
        </p:blipFill>
        <p:spPr>
          <a:xfrm>
            <a:off x="9198116" y="3586971"/>
            <a:ext cx="2254050" cy="2265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7"/>
          <p:cNvSpPr txBox="1"/>
          <p:nvPr>
            <p:ph type="ctrTitle"/>
          </p:nvPr>
        </p:nvSpPr>
        <p:spPr>
          <a:xfrm>
            <a:off x="4343400" y="3962400"/>
            <a:ext cx="7645400" cy="2057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1100"/>
              <a:buFont typeface="Arial"/>
              <a:buNone/>
            </a:pPr>
            <a:r>
              <a:rPr lang="en-US"/>
              <a:t>Looking Ahead: What’s Next for RHTP</a:t>
            </a:r>
            <a:endParaRPr/>
          </a:p>
        </p:txBody>
      </p:sp>
      <p:sp>
        <p:nvSpPr>
          <p:cNvPr id="1022" name="Google Shape;1022;p17"/>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g3ea9795d66c_0_1153"/>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Program-Level Implementation Areas</a:t>
            </a:r>
            <a:endParaRPr sz="2800"/>
          </a:p>
        </p:txBody>
      </p:sp>
      <p:sp>
        <p:nvSpPr>
          <p:cNvPr id="1029" name="Google Shape;1029;g3ea9795d66c_0_1153"/>
          <p:cNvSpPr txBox="1"/>
          <p:nvPr>
            <p:ph idx="12" type="sldNum"/>
          </p:nvPr>
        </p:nvSpPr>
        <p:spPr>
          <a:xfrm>
            <a:off x="9093849" y="6340475"/>
            <a:ext cx="2844900" cy="365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050"/>
              <a:buFont typeface="Arial"/>
              <a:buNone/>
            </a:pPr>
            <a:fld id="{00000000-1234-1234-1234-123412341234}" type="slidenum">
              <a:rPr lang="en-US"/>
              <a:t>‹#›</a:t>
            </a:fld>
            <a:endParaRPr/>
          </a:p>
        </p:txBody>
      </p:sp>
      <p:sp>
        <p:nvSpPr>
          <p:cNvPr id="1030" name="Google Shape;1030;g3ea9795d66c_0_1153"/>
          <p:cNvSpPr txBox="1"/>
          <p:nvPr/>
        </p:nvSpPr>
        <p:spPr>
          <a:xfrm>
            <a:off x="601396" y="769058"/>
            <a:ext cx="5091000" cy="1149300"/>
          </a:xfrm>
          <a:prstGeom prst="rect">
            <a:avLst/>
          </a:prstGeom>
          <a:noFill/>
          <a:ln>
            <a:noFill/>
          </a:ln>
        </p:spPr>
        <p:txBody>
          <a:bodyPr anchorCtr="0" anchor="b" bIns="108000" lIns="91425" spcFirstLastPara="1" rIns="91425" wrap="square" tIns="45700">
            <a:normAutofit/>
          </a:bodyPr>
          <a:lstStyle/>
          <a:p>
            <a:pPr indent="-146050" lvl="0" marL="0" marR="0" rtl="0" algn="l">
              <a:lnSpc>
                <a:spcPct val="100000"/>
              </a:lnSpc>
              <a:spcBef>
                <a:spcPts val="0"/>
              </a:spcBef>
              <a:spcAft>
                <a:spcPts val="0"/>
              </a:spcAft>
              <a:buClr>
                <a:srgbClr val="000000"/>
              </a:buClr>
              <a:buSzPts val="2300"/>
              <a:buFont typeface="Quattrocento Sans"/>
              <a:buChar char="​"/>
            </a:pPr>
            <a:r>
              <a:rPr b="1" i="0" lang="en-US" sz="2300" u="none" cap="none" strike="noStrike">
                <a:solidFill>
                  <a:schemeClr val="dk2"/>
                </a:solidFill>
                <a:latin typeface="Arial"/>
                <a:ea typeface="Arial"/>
                <a:cs typeface="Arial"/>
                <a:sym typeface="Arial"/>
              </a:rPr>
              <a:t>Getting Funds Out the Door</a:t>
            </a:r>
            <a:endParaRPr b="0" i="0" sz="1700" u="none" cap="none" strike="noStrike">
              <a:solidFill>
                <a:srgbClr val="000000"/>
              </a:solidFill>
              <a:latin typeface="Arial"/>
              <a:ea typeface="Arial"/>
              <a:cs typeface="Arial"/>
              <a:sym typeface="Arial"/>
            </a:endParaRPr>
          </a:p>
        </p:txBody>
      </p:sp>
      <p:cxnSp>
        <p:nvCxnSpPr>
          <p:cNvPr id="1031" name="Google Shape;1031;g3ea9795d66c_0_1153"/>
          <p:cNvCxnSpPr/>
          <p:nvPr/>
        </p:nvCxnSpPr>
        <p:spPr>
          <a:xfrm>
            <a:off x="601394" y="1944592"/>
            <a:ext cx="4848000" cy="0"/>
          </a:xfrm>
          <a:prstGeom prst="straightConnector1">
            <a:avLst/>
          </a:prstGeom>
          <a:noFill/>
          <a:ln cap="flat" cmpd="sng" w="15875">
            <a:solidFill>
              <a:srgbClr val="1B365D"/>
            </a:solidFill>
            <a:prstDash val="solid"/>
            <a:round/>
            <a:headEnd len="sm" w="sm" type="none"/>
            <a:tailEnd len="sm" w="sm" type="none"/>
          </a:ln>
        </p:spPr>
      </p:cxnSp>
      <p:sp>
        <p:nvSpPr>
          <p:cNvPr id="1032" name="Google Shape;1032;g3ea9795d66c_0_1153"/>
          <p:cNvSpPr/>
          <p:nvPr/>
        </p:nvSpPr>
        <p:spPr>
          <a:xfrm>
            <a:off x="601394" y="2088967"/>
            <a:ext cx="4479900" cy="3011400"/>
          </a:xfrm>
          <a:prstGeom prst="rect">
            <a:avLst/>
          </a:prstGeom>
          <a:noFill/>
          <a:ln>
            <a:noFill/>
          </a:ln>
        </p:spPr>
        <p:txBody>
          <a:bodyPr anchorCtr="0" anchor="t" bIns="0" lIns="0" spcFirstLastPara="1" rIns="0" wrap="square" tIns="0">
            <a:noAutofit/>
          </a:bodyPr>
          <a:lstStyle/>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To date, </a:t>
            </a:r>
            <a:r>
              <a:rPr b="1" lang="en-US" sz="1600"/>
              <a:t>20+ </a:t>
            </a:r>
            <a:r>
              <a:rPr b="1" i="0" lang="en-US" sz="1600" u="none" cap="none" strike="noStrike">
                <a:solidFill>
                  <a:srgbClr val="000000"/>
                </a:solidFill>
                <a:latin typeface="Arial"/>
                <a:ea typeface="Arial"/>
                <a:cs typeface="Arial"/>
                <a:sym typeface="Arial"/>
              </a:rPr>
              <a:t>funding opportunities have been released</a:t>
            </a:r>
            <a:r>
              <a:rPr b="0" i="0" lang="en-US" sz="1600" u="none" cap="none" strike="noStrike">
                <a:solidFill>
                  <a:srgbClr val="000000"/>
                </a:solidFill>
                <a:latin typeface="Arial"/>
                <a:ea typeface="Arial"/>
                <a:cs typeface="Arial"/>
                <a:sym typeface="Arial"/>
              </a:rPr>
              <a:t> and </a:t>
            </a:r>
            <a:r>
              <a:rPr b="1" lang="en-US" sz="1600"/>
              <a:t>10</a:t>
            </a:r>
            <a:r>
              <a:rPr b="1" i="0" lang="en-US" sz="1600" u="none" cap="none" strike="noStrike">
                <a:solidFill>
                  <a:srgbClr val="000000"/>
                </a:solidFill>
                <a:latin typeface="Arial"/>
                <a:ea typeface="Arial"/>
                <a:cs typeface="Arial"/>
                <a:sym typeface="Arial"/>
              </a:rPr>
              <a:t>+ additional funding opportunities will be released</a:t>
            </a:r>
            <a:r>
              <a:rPr b="0" i="0" lang="en-US" sz="1600" u="none" cap="none" strike="noStrike">
                <a:solidFill>
                  <a:srgbClr val="000000"/>
                </a:solidFill>
                <a:latin typeface="Arial"/>
                <a:ea typeface="Arial"/>
                <a:cs typeface="Arial"/>
                <a:sym typeface="Arial"/>
              </a:rPr>
              <a:t> across key RHTP pillars—targeting care access expansion, healthcare workforce development, and digitally enabled, outcomes-driven care delivery—on a rolling basis over the next month.</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6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RHTP plans to </a:t>
            </a:r>
            <a:r>
              <a:rPr b="1" i="0" lang="en-US" sz="1600" u="none" cap="none" strike="noStrike">
                <a:solidFill>
                  <a:srgbClr val="000000"/>
                </a:solidFill>
                <a:latin typeface="Arial"/>
                <a:ea typeface="Arial"/>
                <a:cs typeface="Arial"/>
                <a:sym typeface="Arial"/>
              </a:rPr>
              <a:t>release all funding opportunities </a:t>
            </a:r>
            <a:r>
              <a:rPr b="1" lang="en-US" sz="1600"/>
              <a:t>this summer</a:t>
            </a:r>
            <a:r>
              <a:rPr b="1" i="0" lang="en-US" sz="1600" u="none" cap="none" strike="noStrike">
                <a:solidFill>
                  <a:srgbClr val="000000"/>
                </a:solidFill>
                <a:latin typeface="Arial"/>
                <a:ea typeface="Arial"/>
                <a:cs typeface="Arial"/>
                <a:sym typeface="Arial"/>
              </a:rPr>
              <a:t> </a:t>
            </a:r>
            <a:r>
              <a:rPr b="0" i="0" lang="en-US" sz="1600" u="none" cap="none" strike="noStrike">
                <a:solidFill>
                  <a:srgbClr val="000000"/>
                </a:solidFill>
                <a:latin typeface="Arial"/>
                <a:ea typeface="Arial"/>
                <a:cs typeface="Arial"/>
                <a:sym typeface="Arial"/>
              </a:rPr>
              <a:t>and begin implementation on a staggered timeline, focusing on the highest impact activities first. </a:t>
            </a:r>
            <a:endParaRPr b="1" i="0" sz="1600" u="none" cap="none" strike="noStrike">
              <a:solidFill>
                <a:srgbClr val="000000"/>
              </a:solidFill>
              <a:latin typeface="Arial"/>
              <a:ea typeface="Arial"/>
              <a:cs typeface="Arial"/>
              <a:sym typeface="Arial"/>
            </a:endParaRPr>
          </a:p>
        </p:txBody>
      </p:sp>
      <p:cxnSp>
        <p:nvCxnSpPr>
          <p:cNvPr id="1033" name="Google Shape;1033;g3ea9795d66c_0_1153"/>
          <p:cNvCxnSpPr/>
          <p:nvPr/>
        </p:nvCxnSpPr>
        <p:spPr>
          <a:xfrm>
            <a:off x="5958729" y="1401778"/>
            <a:ext cx="0" cy="4531500"/>
          </a:xfrm>
          <a:prstGeom prst="straightConnector1">
            <a:avLst/>
          </a:prstGeom>
          <a:noFill/>
          <a:ln cap="flat" cmpd="sng" w="9525">
            <a:solidFill>
              <a:srgbClr val="1B365D"/>
            </a:solidFill>
            <a:prstDash val="solid"/>
            <a:round/>
            <a:headEnd len="sm" w="sm" type="none"/>
            <a:tailEnd len="sm" w="sm" type="none"/>
          </a:ln>
        </p:spPr>
      </p:cxnSp>
      <p:sp>
        <p:nvSpPr>
          <p:cNvPr id="1034" name="Google Shape;1034;g3ea9795d66c_0_1153"/>
          <p:cNvSpPr txBox="1"/>
          <p:nvPr/>
        </p:nvSpPr>
        <p:spPr>
          <a:xfrm>
            <a:off x="6441638" y="769058"/>
            <a:ext cx="5091000" cy="1149300"/>
          </a:xfrm>
          <a:prstGeom prst="rect">
            <a:avLst/>
          </a:prstGeom>
          <a:noFill/>
          <a:ln>
            <a:noFill/>
          </a:ln>
        </p:spPr>
        <p:txBody>
          <a:bodyPr anchorCtr="0" anchor="b" bIns="108000" lIns="91425" spcFirstLastPara="1" rIns="91425" wrap="square" tIns="45700">
            <a:normAutofit/>
          </a:bodyPr>
          <a:lstStyle/>
          <a:p>
            <a:pPr indent="-146050" lvl="0" marL="0" marR="0" rtl="0" algn="l">
              <a:lnSpc>
                <a:spcPct val="100000"/>
              </a:lnSpc>
              <a:spcBef>
                <a:spcPts val="0"/>
              </a:spcBef>
              <a:spcAft>
                <a:spcPts val="0"/>
              </a:spcAft>
              <a:buClr>
                <a:srgbClr val="000000"/>
              </a:buClr>
              <a:buSzPts val="2300"/>
              <a:buFont typeface="Quattrocento Sans"/>
              <a:buChar char="​"/>
            </a:pPr>
            <a:r>
              <a:rPr b="1" i="0" lang="en-US" sz="2300" u="none" cap="none" strike="noStrike">
                <a:solidFill>
                  <a:schemeClr val="dk2"/>
                </a:solidFill>
                <a:latin typeface="Arial"/>
                <a:ea typeface="Arial"/>
                <a:cs typeface="Arial"/>
                <a:sym typeface="Arial"/>
              </a:rPr>
              <a:t>Beginning Implementation</a:t>
            </a:r>
            <a:endParaRPr b="0" i="0" sz="1700" u="none" cap="none" strike="noStrike">
              <a:solidFill>
                <a:srgbClr val="000000"/>
              </a:solidFill>
              <a:latin typeface="Arial"/>
              <a:ea typeface="Arial"/>
              <a:cs typeface="Arial"/>
              <a:sym typeface="Arial"/>
            </a:endParaRPr>
          </a:p>
        </p:txBody>
      </p:sp>
      <p:cxnSp>
        <p:nvCxnSpPr>
          <p:cNvPr id="1035" name="Google Shape;1035;g3ea9795d66c_0_1153"/>
          <p:cNvCxnSpPr/>
          <p:nvPr/>
        </p:nvCxnSpPr>
        <p:spPr>
          <a:xfrm>
            <a:off x="6441636" y="1944592"/>
            <a:ext cx="4848000" cy="0"/>
          </a:xfrm>
          <a:prstGeom prst="straightConnector1">
            <a:avLst/>
          </a:prstGeom>
          <a:noFill/>
          <a:ln cap="flat" cmpd="sng" w="15875">
            <a:solidFill>
              <a:srgbClr val="1B365D"/>
            </a:solidFill>
            <a:prstDash val="solid"/>
            <a:round/>
            <a:headEnd len="sm" w="sm" type="none"/>
            <a:tailEnd len="sm" w="sm" type="none"/>
          </a:ln>
        </p:spPr>
      </p:cxnSp>
      <p:sp>
        <p:nvSpPr>
          <p:cNvPr id="1036" name="Google Shape;1036;g3ea9795d66c_0_1153"/>
          <p:cNvSpPr/>
          <p:nvPr/>
        </p:nvSpPr>
        <p:spPr>
          <a:xfrm>
            <a:off x="6441636" y="2088967"/>
            <a:ext cx="4479900" cy="3011400"/>
          </a:xfrm>
          <a:prstGeom prst="rect">
            <a:avLst/>
          </a:prstGeom>
          <a:noFill/>
          <a:ln>
            <a:noFill/>
          </a:ln>
        </p:spPr>
        <p:txBody>
          <a:bodyPr anchorCtr="0" anchor="t" bIns="0" lIns="0" spcFirstLastPara="1" rIns="0" wrap="square" tIns="0">
            <a:noAutofit/>
          </a:bodyPr>
          <a:lstStyle/>
          <a:p>
            <a:pPr indent="-3302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Transitioning from </a:t>
            </a:r>
            <a:r>
              <a:rPr b="1" i="0" lang="en-US" sz="1600" u="none" cap="none" strike="noStrike">
                <a:solidFill>
                  <a:srgbClr val="000000"/>
                </a:solidFill>
                <a:latin typeface="Arial"/>
                <a:ea typeface="Arial"/>
                <a:cs typeface="Arial"/>
                <a:sym typeface="Arial"/>
              </a:rPr>
              <a:t>procurement to active partnership as opportunities are released.</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6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Preparing to deploy funding for immediate, measurable </a:t>
            </a:r>
            <a:r>
              <a:rPr b="1" i="0" lang="en-US" sz="1600" u="none" cap="none" strike="noStrike">
                <a:solidFill>
                  <a:srgbClr val="000000"/>
                </a:solidFill>
                <a:latin typeface="Arial"/>
                <a:ea typeface="Arial"/>
                <a:cs typeface="Arial"/>
                <a:sym typeface="Arial"/>
              </a:rPr>
              <a:t>impact on the ground.</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6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Integrating </a:t>
            </a:r>
            <a:r>
              <a:rPr b="1" i="0" lang="en-US" sz="1600" u="none" cap="none" strike="noStrike">
                <a:solidFill>
                  <a:srgbClr val="000000"/>
                </a:solidFill>
                <a:latin typeface="Arial"/>
                <a:ea typeface="Arial"/>
                <a:cs typeface="Arial"/>
                <a:sym typeface="Arial"/>
              </a:rPr>
              <a:t>data into the State Data Spine </a:t>
            </a:r>
            <a:r>
              <a:rPr b="0" i="0" lang="en-US" sz="1600" u="none" cap="none" strike="noStrike">
                <a:solidFill>
                  <a:srgbClr val="000000"/>
                </a:solidFill>
                <a:latin typeface="Arial"/>
                <a:ea typeface="Arial"/>
                <a:cs typeface="Arial"/>
                <a:sym typeface="Arial"/>
              </a:rPr>
              <a:t>for real-time accountability and making this a requirement for all grantees and awardees of funds.</a:t>
            </a:r>
            <a:endParaRPr b="0" i="0" sz="1600" u="none" cap="none" strike="noStrike">
              <a:solidFill>
                <a:srgbClr val="000000"/>
              </a:solidFill>
              <a:latin typeface="Calibri"/>
              <a:ea typeface="Calibri"/>
              <a:cs typeface="Calibri"/>
              <a:sym typeface="Calibri"/>
            </a:endParaRPr>
          </a:p>
        </p:txBody>
      </p:sp>
      <p:sp>
        <p:nvSpPr>
          <p:cNvPr id="1037" name="Google Shape;1037;g3ea9795d66c_0_1153"/>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038" name="Google Shape;1038;g3ea9795d66c_0_1153"/>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g3ec554f0700_0_144"/>
          <p:cNvSpPr txBox="1"/>
          <p:nvPr>
            <p:ph type="title"/>
          </p:nvPr>
        </p:nvSpPr>
        <p:spPr>
          <a:xfrm>
            <a:off x="457200" y="177803"/>
            <a:ext cx="84255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lang="en-US" sz="2800">
                <a:extLst>
                  <a:ext uri="http://customooxmlschemas.google.com/">
                    <go:slidesCustomData xmlns:go="http://customooxmlschemas.google.com/" textRoundtripDataId="25"/>
                  </a:ext>
                </a:extLst>
              </a:rPr>
              <a:t>Upcoming Funding Opportunities </a:t>
            </a:r>
            <a:endParaRPr/>
          </a:p>
        </p:txBody>
      </p:sp>
      <p:sp>
        <p:nvSpPr>
          <p:cNvPr id="1045" name="Google Shape;1045;g3ec554f0700_0_144"/>
          <p:cNvSpPr txBox="1"/>
          <p:nvPr>
            <p:ph idx="12" type="sldNum"/>
          </p:nvPr>
        </p:nvSpPr>
        <p:spPr>
          <a:xfrm>
            <a:off x="9093849" y="6340475"/>
            <a:ext cx="2844900" cy="365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050"/>
              <a:buFont typeface="Arial"/>
              <a:buNone/>
            </a:pPr>
            <a:fld id="{00000000-1234-1234-1234-123412341234}" type="slidenum">
              <a:rPr lang="en-US"/>
              <a:t>‹#›</a:t>
            </a:fld>
            <a:endParaRPr/>
          </a:p>
        </p:txBody>
      </p:sp>
      <p:sp>
        <p:nvSpPr>
          <p:cNvPr id="1046" name="Google Shape;1046;g3ec554f0700_0_144"/>
          <p:cNvSpPr txBox="1"/>
          <p:nvPr/>
        </p:nvSpPr>
        <p:spPr>
          <a:xfrm>
            <a:off x="488995" y="1113654"/>
            <a:ext cx="11214000" cy="492600"/>
          </a:xfrm>
          <a:prstGeom prst="rect">
            <a:avLst/>
          </a:prstGeom>
          <a:noFill/>
          <a:ln cap="flat" cmpd="sng" w="19050">
            <a:solidFill>
              <a:srgbClr val="1B365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300" u="none" cap="none" strike="noStrike">
                <a:solidFill>
                  <a:srgbClr val="000000"/>
                </a:solidFill>
                <a:latin typeface="Arial"/>
                <a:ea typeface="Arial"/>
                <a:cs typeface="Arial"/>
                <a:sym typeface="Arial"/>
              </a:rPr>
              <a:t>While several solicitations have already been posted, many more are on the way. The table below highlights future funding opportunities still to be announced. High-level previews </a:t>
            </a:r>
            <a:r>
              <a:rPr lang="en-US" sz="1300"/>
              <a:t>of </a:t>
            </a:r>
            <a:r>
              <a:rPr b="0" i="0" lang="en-US" sz="1300" u="none" cap="none" strike="noStrike">
                <a:solidFill>
                  <a:srgbClr val="000000"/>
                </a:solidFill>
                <a:latin typeface="Arial"/>
                <a:ea typeface="Arial"/>
                <a:cs typeface="Arial"/>
                <a:sym typeface="Arial"/>
              </a:rPr>
              <a:t>upcoming opportunities will als</a:t>
            </a:r>
            <a:r>
              <a:rPr lang="en-US" sz="1300"/>
              <a:t>o </a:t>
            </a:r>
            <a:r>
              <a:rPr b="0" i="0" lang="en-US" sz="1300" u="none" cap="none" strike="noStrike">
                <a:solidFill>
                  <a:srgbClr val="000000"/>
                </a:solidFill>
                <a:latin typeface="Arial"/>
                <a:ea typeface="Arial"/>
                <a:cs typeface="Arial"/>
                <a:sym typeface="Arial"/>
              </a:rPr>
              <a:t>be shared via the RHTP website</a:t>
            </a:r>
            <a:r>
              <a:rPr lang="en-US" sz="1300"/>
              <a:t>.</a:t>
            </a:r>
            <a:endParaRPr b="0" i="0" sz="1300" u="none" cap="none" strike="noStrike">
              <a:solidFill>
                <a:srgbClr val="000000"/>
              </a:solidFill>
              <a:latin typeface="Arial"/>
              <a:ea typeface="Arial"/>
              <a:cs typeface="Arial"/>
              <a:sym typeface="Arial"/>
            </a:endParaRPr>
          </a:p>
        </p:txBody>
      </p:sp>
      <p:sp>
        <p:nvSpPr>
          <p:cNvPr id="1047" name="Google Shape;1047;g3ec554f0700_0_144"/>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graphicFrame>
        <p:nvGraphicFramePr>
          <p:cNvPr id="1048" name="Google Shape;1048;g3ec554f0700_0_144"/>
          <p:cNvGraphicFramePr/>
          <p:nvPr/>
        </p:nvGraphicFramePr>
        <p:xfrm>
          <a:off x="794140" y="1808808"/>
          <a:ext cx="3000000" cy="3000000"/>
        </p:xfrm>
        <a:graphic>
          <a:graphicData uri="http://schemas.openxmlformats.org/drawingml/2006/table">
            <a:tbl>
              <a:tblPr bandRow="1" firstRow="1">
                <a:noFill/>
                <a:tableStyleId>{264E439B-FA17-4B10-B524-8481A6287DAB}</a:tableStyleId>
              </a:tblPr>
              <a:tblGrid>
                <a:gridCol w="1731000"/>
                <a:gridCol w="8872700"/>
              </a:tblGrid>
              <a:tr h="225625">
                <a:tc>
                  <a:txBody>
                    <a:bodyPr/>
                    <a:lstStyle/>
                    <a:p>
                      <a:pPr indent="0" lvl="0" marL="0" marR="0" rtl="0" algn="l">
                        <a:lnSpc>
                          <a:spcPct val="100000"/>
                        </a:lnSpc>
                        <a:spcBef>
                          <a:spcPts val="0"/>
                        </a:spcBef>
                        <a:spcAft>
                          <a:spcPts val="0"/>
                        </a:spcAft>
                        <a:buNone/>
                      </a:pPr>
                      <a:r>
                        <a:rPr lang="en-US" sz="1200" u="none" cap="none" strike="noStrike"/>
                        <a:t>Initiative</a:t>
                      </a:r>
                      <a:endParaRPr sz="1200"/>
                    </a:p>
                  </a:txBody>
                  <a:tcPr marT="45725" marB="45725" marR="91450" marL="91450" anchor="b"/>
                </a:tc>
                <a:tc>
                  <a:txBody>
                    <a:bodyPr/>
                    <a:lstStyle/>
                    <a:p>
                      <a:pPr indent="0" lvl="0" marL="0" marR="0" rtl="0" algn="l">
                        <a:lnSpc>
                          <a:spcPct val="100000"/>
                        </a:lnSpc>
                        <a:spcBef>
                          <a:spcPts val="0"/>
                        </a:spcBef>
                        <a:spcAft>
                          <a:spcPts val="0"/>
                        </a:spcAft>
                        <a:buNone/>
                      </a:pPr>
                      <a:r>
                        <a:rPr lang="en-US" sz="1200" u="none" cap="none" strike="noStrike"/>
                        <a:t>Focus Area(s)</a:t>
                      </a:r>
                      <a:endParaRPr sz="1200"/>
                    </a:p>
                  </a:txBody>
                  <a:tcPr marT="45725" marB="45725" marR="91450" marL="91450" anchor="b"/>
                </a:tc>
              </a:tr>
              <a:tr h="376025">
                <a:tc>
                  <a:txBody>
                    <a:bodyPr/>
                    <a:lstStyle/>
                    <a:p>
                      <a:pPr indent="0" lvl="0" marL="0" marR="0" rtl="0" algn="l">
                        <a:lnSpc>
                          <a:spcPct val="100000"/>
                        </a:lnSpc>
                        <a:spcBef>
                          <a:spcPts val="0"/>
                        </a:spcBef>
                        <a:spcAft>
                          <a:spcPts val="0"/>
                        </a:spcAft>
                        <a:buNone/>
                      </a:pPr>
                      <a:r>
                        <a:rPr b="1" lang="en-US" sz="1200" u="none" cap="none" strike="noStrike"/>
                        <a:t>Connected Care Grid</a:t>
                      </a:r>
                      <a:endParaRPr sz="1200"/>
                    </a:p>
                  </a:txBody>
                  <a:tcPr marT="45725" marB="45725" marR="91450" marL="91450"/>
                </a:tc>
                <a:tc>
                  <a:txBody>
                    <a:bodyPr/>
                    <a:lstStyle/>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rPr>
                        <a:t>Expanding inpatient remote patient monitoring </a:t>
                      </a:r>
                      <a:endParaRPr sz="1200" u="none" cap="none" strike="noStrike"/>
                    </a:p>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rPr>
                        <a:t>Expanding outpatient remote patient monitoring </a:t>
                      </a:r>
                      <a:endParaRPr sz="1200" u="none" cap="none" strike="noStrike"/>
                    </a:p>
                  </a:txBody>
                  <a:tcPr marT="45725" marB="45725" marR="91450" marL="91450"/>
                </a:tc>
              </a:tr>
              <a:tr h="376025">
                <a:tc>
                  <a:txBody>
                    <a:bodyPr/>
                    <a:lstStyle/>
                    <a:p>
                      <a:pPr indent="0" lvl="0" marL="0" marR="0" rtl="0" algn="l">
                        <a:lnSpc>
                          <a:spcPct val="100000"/>
                        </a:lnSpc>
                        <a:spcBef>
                          <a:spcPts val="0"/>
                        </a:spcBef>
                        <a:spcAft>
                          <a:spcPts val="0"/>
                        </a:spcAft>
                        <a:buNone/>
                      </a:pPr>
                      <a:r>
                        <a:rPr b="1" lang="en-US" sz="1200" u="none" cap="none" strike="noStrike"/>
                        <a:t>Mountain State Care Force</a:t>
                      </a:r>
                      <a:endParaRPr sz="1200"/>
                    </a:p>
                  </a:txBody>
                  <a:tcPr marT="45725" marB="45725" marR="91450" marL="91450"/>
                </a:tc>
                <a:tc>
                  <a:txBody>
                    <a:bodyPr/>
                    <a:lstStyle/>
                    <a:p>
                      <a:pPr indent="-177800" lvl="0" marL="171450" marR="0" rtl="0" algn="l">
                        <a:lnSpc>
                          <a:spcPct val="100000"/>
                        </a:lnSpc>
                        <a:spcBef>
                          <a:spcPts val="0"/>
                        </a:spcBef>
                        <a:spcAft>
                          <a:spcPts val="0"/>
                        </a:spcAft>
                        <a:buClr>
                          <a:srgbClr val="000000"/>
                        </a:buClr>
                        <a:buSzPts val="1200"/>
                        <a:buFont typeface="Arial"/>
                        <a:buChar char="•"/>
                      </a:pPr>
                      <a:r>
                        <a:rPr lang="en-US" sz="1200"/>
                        <a:t>Creating and/or s</a:t>
                      </a:r>
                      <a:r>
                        <a:rPr lang="en-US" sz="1200"/>
                        <a:t>upporting</a:t>
                      </a:r>
                      <a:r>
                        <a:rPr lang="en-US" sz="1200"/>
                        <a:t> rotational staffing pools to improve </a:t>
                      </a:r>
                      <a:r>
                        <a:rPr lang="en-US" sz="1200"/>
                        <a:t>workforce</a:t>
                      </a:r>
                      <a:r>
                        <a:rPr lang="en-US" sz="1200"/>
                        <a:t> availability and fill staffing gaps</a:t>
                      </a:r>
                      <a:endParaRPr b="0" i="0" sz="1200" u="none" cap="none" strike="noStrike">
                        <a:solidFill>
                          <a:srgbClr val="000000"/>
                        </a:solidFill>
                        <a:latin typeface="Arial"/>
                        <a:ea typeface="Arial"/>
                        <a:cs typeface="Arial"/>
                        <a:sym typeface="Arial"/>
                      </a:endParaRPr>
                    </a:p>
                  </a:txBody>
                  <a:tcPr marT="45725" marB="45725" marR="91450" marL="91450"/>
                </a:tc>
              </a:tr>
              <a:tr h="827275">
                <a:tc>
                  <a:txBody>
                    <a:bodyPr/>
                    <a:lstStyle/>
                    <a:p>
                      <a:pPr indent="0" lvl="0" marL="0" marR="0" rtl="0" algn="l">
                        <a:lnSpc>
                          <a:spcPct val="100000"/>
                        </a:lnSpc>
                        <a:spcBef>
                          <a:spcPts val="0"/>
                        </a:spcBef>
                        <a:spcAft>
                          <a:spcPts val="0"/>
                        </a:spcAft>
                        <a:buNone/>
                      </a:pPr>
                      <a:r>
                        <a:rPr b="1" lang="en-US" sz="1200" u="none" cap="none" strike="noStrike"/>
                        <a:t>Rural Health Link</a:t>
                      </a:r>
                      <a:endParaRPr sz="1200"/>
                    </a:p>
                  </a:txBody>
                  <a:tcPr marT="45725" marB="45725" marR="91450" marL="91450"/>
                </a:tc>
                <a:tc>
                  <a:txBody>
                    <a:bodyPr/>
                    <a:lstStyle/>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Strengthening emergency medical services (EMS) collaboratives for coordinated regional care delivery</a:t>
                      </a:r>
                      <a:endParaRPr sz="1200" u="none" cap="none" strike="noStrike"/>
                    </a:p>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Expanding healthcare access through public transportation and non-emergency mobility solutions</a:t>
                      </a:r>
                      <a:endParaRPr sz="1200" u="none" cap="none" strike="noStrike"/>
                    </a:p>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Supporting vehicle acquisition to expand mobility and transportation capacity</a:t>
                      </a:r>
                      <a:endParaRPr sz="1200" u="none" cap="none" strike="noStrike"/>
                    </a:p>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Building a unified health-mobility platform technology and establishing </a:t>
                      </a:r>
                      <a:r>
                        <a:rPr lang="en-US" sz="1200"/>
                        <a:t>integrations</a:t>
                      </a:r>
                      <a:r>
                        <a:rPr b="0" i="0" lang="en-US" sz="1200" u="none" cap="none" strike="noStrike">
                          <a:solidFill>
                            <a:srgbClr val="000000"/>
                          </a:solidFill>
                          <a:latin typeface="Arial"/>
                          <a:ea typeface="Arial"/>
                          <a:cs typeface="Arial"/>
                          <a:sym typeface="Arial"/>
                        </a:rPr>
                        <a:t> </a:t>
                      </a:r>
                      <a:endParaRPr i="0" sz="1200" u="none" cap="none" strike="noStrike">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sz="1200" u="none" cap="none" strike="noStrike">
                        <a:solidFill>
                          <a:srgbClr val="000000"/>
                        </a:solidFill>
                      </a:endParaRPr>
                    </a:p>
                  </a:txBody>
                  <a:tcPr marT="45725" marB="45725" marR="91450" marL="91450"/>
                </a:tc>
              </a:tr>
              <a:tr h="1128100">
                <a:tc>
                  <a:txBody>
                    <a:bodyPr/>
                    <a:lstStyle/>
                    <a:p>
                      <a:pPr indent="0" lvl="0" marL="0" marR="0" rtl="0" algn="l">
                        <a:lnSpc>
                          <a:spcPct val="100000"/>
                        </a:lnSpc>
                        <a:spcBef>
                          <a:spcPts val="0"/>
                        </a:spcBef>
                        <a:spcAft>
                          <a:spcPts val="0"/>
                        </a:spcAft>
                        <a:buNone/>
                      </a:pPr>
                      <a:r>
                        <a:rPr b="1" lang="en-US" sz="1200" u="none" cap="none" strike="noStrike"/>
                        <a:t>Smart Care Catalyst</a:t>
                      </a:r>
                      <a:endParaRPr sz="1200"/>
                    </a:p>
                  </a:txBody>
                  <a:tcPr marT="45725" marB="45725" marR="91450" marL="91450"/>
                </a:tc>
                <a:tc>
                  <a:txBody>
                    <a:bodyPr/>
                    <a:lstStyle/>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rPr>
                        <a:t>Designing and administering statewide value-based payment models, including standardized model design and aligned provider incentives</a:t>
                      </a:r>
                      <a:endParaRPr sz="1200"/>
                    </a:p>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rPr>
                        <a:t>Supporting provider onboarding and participation in value-based care (VBC) models through implementation support and operational enablement</a:t>
                      </a:r>
                      <a:endParaRPr sz="1200" u="none" cap="none" strike="noStrike"/>
                    </a:p>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rPr>
                        <a:t>Providing technical assistance, infrastructure support, and start-up funding to enable provider readiness and participation in VBC models</a:t>
                      </a:r>
                      <a:endParaRPr sz="1200" u="none" cap="none" strike="noStrike"/>
                    </a:p>
                    <a:p>
                      <a:pPr indent="-17780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rPr>
                        <a:t>Expanding access to Program of All-Inclusive Care for the Elderly (PACE)</a:t>
                      </a:r>
                      <a:endParaRPr sz="1200" u="none" cap="none" strike="noStrike"/>
                    </a:p>
                  </a:txBody>
                  <a:tcPr marT="45725" marB="45725" marR="91450" marL="91450"/>
                </a:tc>
              </a:tr>
              <a:tr h="376025">
                <a:tc>
                  <a:txBody>
                    <a:bodyPr/>
                    <a:lstStyle/>
                    <a:p>
                      <a:pPr indent="0" lvl="0" marL="0" marR="0" rtl="0" algn="l">
                        <a:lnSpc>
                          <a:spcPct val="100000"/>
                        </a:lnSpc>
                        <a:spcBef>
                          <a:spcPts val="0"/>
                        </a:spcBef>
                        <a:spcAft>
                          <a:spcPts val="0"/>
                        </a:spcAft>
                        <a:buNone/>
                      </a:pPr>
                      <a:r>
                        <a:rPr b="1" lang="en-US" sz="1200" u="none" cap="none" strike="noStrike"/>
                        <a:t>Health to Prosperity </a:t>
                      </a:r>
                      <a:endParaRPr sz="1200"/>
                    </a:p>
                  </a:txBody>
                  <a:tcPr marT="45725" marB="45725" marR="91450" marL="91450"/>
                </a:tc>
                <a:tc>
                  <a:txBody>
                    <a:bodyPr/>
                    <a:lstStyle/>
                    <a:p>
                      <a:pPr indent="-177800" lvl="0" marL="171450" marR="0" rtl="0" algn="l">
                        <a:lnSpc>
                          <a:spcPct val="100000"/>
                        </a:lnSpc>
                        <a:spcBef>
                          <a:spcPts val="0"/>
                        </a:spcBef>
                        <a:spcAft>
                          <a:spcPts val="0"/>
                        </a:spcAft>
                        <a:buClr>
                          <a:srgbClr val="000000"/>
                        </a:buClr>
                        <a:buSzPts val="1200"/>
                        <a:buFont typeface="Arial"/>
                        <a:buChar char="•"/>
                      </a:pPr>
                      <a:r>
                        <a:rPr i="1" lang="en-US" sz="1200"/>
                        <a:t>Focus area to be determined</a:t>
                      </a:r>
                      <a:endParaRPr i="1" sz="1200"/>
                    </a:p>
                    <a:p>
                      <a:pPr indent="0" lvl="0" marL="0" marR="0" rtl="0" algn="l">
                        <a:lnSpc>
                          <a:spcPct val="100000"/>
                        </a:lnSpc>
                        <a:spcBef>
                          <a:spcPts val="0"/>
                        </a:spcBef>
                        <a:spcAft>
                          <a:spcPts val="0"/>
                        </a:spcAft>
                        <a:buNone/>
                      </a:pPr>
                      <a:r>
                        <a:t/>
                      </a:r>
                      <a:endParaRPr b="0" sz="1200" u="none" cap="none" strike="noStrike">
                        <a:solidFill>
                          <a:srgbClr val="000000"/>
                        </a:solidFill>
                      </a:endParaRPr>
                    </a:p>
                  </a:txBody>
                  <a:tcPr marT="45725" marB="45725" marR="91450" marL="91450"/>
                </a:tc>
              </a:tr>
            </a:tbl>
          </a:graphicData>
        </a:graphic>
      </p:graphicFrame>
      <p:pic>
        <p:nvPicPr>
          <p:cNvPr id="1049" name="Google Shape;1049;g3ec554f0700_0_144"/>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g3ef2de17bc6_0_6"/>
          <p:cNvSpPr txBox="1"/>
          <p:nvPr>
            <p:ph type="ctrTitle"/>
          </p:nvPr>
        </p:nvSpPr>
        <p:spPr>
          <a:xfrm>
            <a:off x="4343400" y="3962400"/>
            <a:ext cx="7645500" cy="2057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1100"/>
              <a:buFont typeface="Arial"/>
              <a:buNone/>
            </a:pPr>
            <a:r>
              <a:rPr lang="en-US"/>
              <a:t>How to Apply</a:t>
            </a:r>
            <a:endParaRPr/>
          </a:p>
        </p:txBody>
      </p:sp>
      <p:sp>
        <p:nvSpPr>
          <p:cNvPr id="1055" name="Google Shape;1055;g3ef2de17bc6_0_6"/>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g3ec554f0700_0_1"/>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How to Apply </a:t>
            </a:r>
            <a:endParaRPr/>
          </a:p>
        </p:txBody>
      </p:sp>
      <p:sp>
        <p:nvSpPr>
          <p:cNvPr id="1062" name="Google Shape;1062;g3ec554f0700_0_1"/>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50"/>
              <a:buFont typeface="Arial"/>
              <a:buNone/>
            </a:pPr>
            <a:fld id="{00000000-1234-1234-1234-123412341234}" type="slidenum">
              <a:rPr lang="en-US"/>
              <a:t>‹#›</a:t>
            </a:fld>
            <a:endParaRPr/>
          </a:p>
        </p:txBody>
      </p:sp>
      <p:cxnSp>
        <p:nvCxnSpPr>
          <p:cNvPr id="1063" name="Google Shape;1063;g3ec554f0700_0_1"/>
          <p:cNvCxnSpPr/>
          <p:nvPr/>
        </p:nvCxnSpPr>
        <p:spPr>
          <a:xfrm>
            <a:off x="933738" y="1792053"/>
            <a:ext cx="0" cy="4509600"/>
          </a:xfrm>
          <a:prstGeom prst="straightConnector1">
            <a:avLst/>
          </a:prstGeom>
          <a:noFill/>
          <a:ln cap="flat" cmpd="sng" w="12700">
            <a:solidFill>
              <a:schemeClr val="dk2"/>
            </a:solidFill>
            <a:prstDash val="solid"/>
            <a:miter lim="80"/>
            <a:headEnd len="sm" w="sm" type="none"/>
            <a:tailEnd len="sm" w="sm" type="none"/>
          </a:ln>
        </p:spPr>
      </p:cxnSp>
      <p:sp>
        <p:nvSpPr>
          <p:cNvPr id="1064" name="Google Shape;1064;g3ec554f0700_0_1"/>
          <p:cNvSpPr/>
          <p:nvPr/>
        </p:nvSpPr>
        <p:spPr>
          <a:xfrm>
            <a:off x="761462" y="2258199"/>
            <a:ext cx="365700" cy="3657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1</a:t>
            </a:r>
            <a:endParaRPr b="1" i="0" sz="2000" u="none" cap="none" strike="noStrike">
              <a:solidFill>
                <a:srgbClr val="FFFFFF"/>
              </a:solidFill>
              <a:latin typeface="Arial"/>
              <a:ea typeface="Arial"/>
              <a:cs typeface="Arial"/>
              <a:sym typeface="Arial"/>
            </a:endParaRPr>
          </a:p>
        </p:txBody>
      </p:sp>
      <p:sp>
        <p:nvSpPr>
          <p:cNvPr id="1065" name="Google Shape;1065;g3ec554f0700_0_1"/>
          <p:cNvSpPr/>
          <p:nvPr/>
        </p:nvSpPr>
        <p:spPr>
          <a:xfrm>
            <a:off x="761462" y="3353932"/>
            <a:ext cx="365700" cy="3657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2</a:t>
            </a:r>
            <a:endParaRPr b="1" i="0" sz="2000" u="none" cap="none" strike="noStrike">
              <a:solidFill>
                <a:srgbClr val="FFFFFF"/>
              </a:solidFill>
              <a:latin typeface="Arial"/>
              <a:ea typeface="Arial"/>
              <a:cs typeface="Arial"/>
              <a:sym typeface="Arial"/>
            </a:endParaRPr>
          </a:p>
        </p:txBody>
      </p:sp>
      <p:sp>
        <p:nvSpPr>
          <p:cNvPr id="1066" name="Google Shape;1066;g3ec554f0700_0_1"/>
          <p:cNvSpPr/>
          <p:nvPr/>
        </p:nvSpPr>
        <p:spPr>
          <a:xfrm>
            <a:off x="761462" y="4377019"/>
            <a:ext cx="365700" cy="3657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3</a:t>
            </a:r>
            <a:endParaRPr b="1" i="0" sz="2000" u="none" cap="none" strike="noStrike">
              <a:solidFill>
                <a:srgbClr val="FFFFFF"/>
              </a:solidFill>
              <a:latin typeface="Arial"/>
              <a:ea typeface="Arial"/>
              <a:cs typeface="Arial"/>
              <a:sym typeface="Arial"/>
            </a:endParaRPr>
          </a:p>
        </p:txBody>
      </p:sp>
      <p:sp>
        <p:nvSpPr>
          <p:cNvPr id="1067" name="Google Shape;1067;g3ec554f0700_0_1"/>
          <p:cNvSpPr txBox="1"/>
          <p:nvPr/>
        </p:nvSpPr>
        <p:spPr>
          <a:xfrm>
            <a:off x="1334495" y="2134160"/>
            <a:ext cx="4134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Find Opportunity: </a:t>
            </a:r>
            <a:r>
              <a:rPr b="0" i="0" lang="en-US" sz="1200" u="none" cap="none" strike="noStrike">
                <a:solidFill>
                  <a:srgbClr val="000000"/>
                </a:solidFill>
                <a:latin typeface="Arial"/>
                <a:ea typeface="Arial"/>
                <a:cs typeface="Arial"/>
                <a:sym typeface="Arial"/>
              </a:rPr>
              <a:t>Locate the Announcement for Funding Availability (AFA) on the </a:t>
            </a:r>
            <a:r>
              <a:rPr b="0" i="0" lang="en-US" sz="1200" u="none" cap="none" strike="noStrike">
                <a:solidFill>
                  <a:schemeClr val="dk1"/>
                </a:solidFill>
                <a:latin typeface="Arial"/>
                <a:ea typeface="Arial"/>
                <a:cs typeface="Arial"/>
                <a:sym typeface="Arial"/>
              </a:rPr>
              <a:t>wvOASIS </a:t>
            </a:r>
            <a:r>
              <a:rPr b="0" i="0" lang="en-US" sz="1200" u="none" cap="none" strike="noStrike">
                <a:solidFill>
                  <a:srgbClr val="000000"/>
                </a:solidFill>
                <a:latin typeface="Arial"/>
                <a:ea typeface="Arial"/>
                <a:cs typeface="Arial"/>
                <a:sym typeface="Arial"/>
              </a:rPr>
              <a:t>Vendor Self Service (VSS) portal, listed under “Grant Funding Opportunities.”</a:t>
            </a:r>
            <a:endParaRPr b="0" i="0" sz="1200" u="none" cap="none" strike="noStrike">
              <a:solidFill>
                <a:srgbClr val="000000"/>
              </a:solidFill>
              <a:latin typeface="Arial"/>
              <a:ea typeface="Arial"/>
              <a:cs typeface="Arial"/>
              <a:sym typeface="Arial"/>
            </a:endParaRPr>
          </a:p>
        </p:txBody>
      </p:sp>
      <p:sp>
        <p:nvSpPr>
          <p:cNvPr id="1068" name="Google Shape;1068;g3ec554f0700_0_1"/>
          <p:cNvSpPr txBox="1"/>
          <p:nvPr/>
        </p:nvSpPr>
        <p:spPr>
          <a:xfrm>
            <a:off x="1334495" y="3200839"/>
            <a:ext cx="4134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Determine Eligibility: </a:t>
            </a:r>
            <a:r>
              <a:rPr b="0" i="0" lang="en-US" sz="1200" u="none" cap="none" strike="noStrike">
                <a:solidFill>
                  <a:srgbClr val="000000"/>
                </a:solidFill>
                <a:latin typeface="Arial"/>
                <a:ea typeface="Arial"/>
                <a:cs typeface="Arial"/>
                <a:sym typeface="Arial"/>
              </a:rPr>
              <a:t>Carefully read the AFA to confirm that your organization is eligible and to understand the intended use of the funds and other key requirements. </a:t>
            </a:r>
            <a:endParaRPr b="0" i="0" sz="1200" u="none" cap="none" strike="noStrike">
              <a:solidFill>
                <a:srgbClr val="000000"/>
              </a:solidFill>
              <a:latin typeface="Arial"/>
              <a:ea typeface="Arial"/>
              <a:cs typeface="Arial"/>
              <a:sym typeface="Arial"/>
            </a:endParaRPr>
          </a:p>
        </p:txBody>
      </p:sp>
      <p:sp>
        <p:nvSpPr>
          <p:cNvPr id="1069" name="Google Shape;1069;g3ec554f0700_0_1"/>
          <p:cNvSpPr txBox="1"/>
          <p:nvPr/>
        </p:nvSpPr>
        <p:spPr>
          <a:xfrm>
            <a:off x="1323423" y="5285537"/>
            <a:ext cx="4134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Await Award Notification: </a:t>
            </a:r>
            <a:r>
              <a:rPr b="0" i="0" lang="en-US" sz="1200" u="none" cap="none" strike="noStrike">
                <a:solidFill>
                  <a:srgbClr val="000000"/>
                </a:solidFill>
                <a:latin typeface="Arial"/>
                <a:ea typeface="Arial"/>
                <a:cs typeface="Arial"/>
                <a:sym typeface="Arial"/>
              </a:rPr>
              <a:t>Once submitted, the application will enter the state’s review process. If successful, a grant award will be created and an agreement will be sent for signature. </a:t>
            </a:r>
            <a:endParaRPr b="1" i="0" sz="1200" u="none" cap="none" strike="noStrike">
              <a:solidFill>
                <a:srgbClr val="000000"/>
              </a:solidFill>
              <a:latin typeface="Arial"/>
              <a:ea typeface="Arial"/>
              <a:cs typeface="Arial"/>
              <a:sym typeface="Arial"/>
            </a:endParaRPr>
          </a:p>
        </p:txBody>
      </p:sp>
      <p:sp>
        <p:nvSpPr>
          <p:cNvPr id="1070" name="Google Shape;1070;g3ec554f0700_0_1"/>
          <p:cNvSpPr/>
          <p:nvPr/>
        </p:nvSpPr>
        <p:spPr>
          <a:xfrm>
            <a:off x="761462" y="5425819"/>
            <a:ext cx="365700" cy="3657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4</a:t>
            </a:r>
            <a:endParaRPr b="1" i="0" sz="2000" u="none" cap="none" strike="noStrike">
              <a:solidFill>
                <a:srgbClr val="FFFFFF"/>
              </a:solidFill>
              <a:latin typeface="Arial"/>
              <a:ea typeface="Arial"/>
              <a:cs typeface="Arial"/>
              <a:sym typeface="Arial"/>
            </a:endParaRPr>
          </a:p>
        </p:txBody>
      </p:sp>
      <p:sp>
        <p:nvSpPr>
          <p:cNvPr id="1071" name="Google Shape;1071;g3ec554f0700_0_1"/>
          <p:cNvSpPr txBox="1"/>
          <p:nvPr/>
        </p:nvSpPr>
        <p:spPr>
          <a:xfrm>
            <a:off x="1334495" y="4320056"/>
            <a:ext cx="4134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Submit Application:  </a:t>
            </a:r>
            <a:r>
              <a:rPr b="0" i="0" lang="en-US" sz="1200" u="none" cap="none" strike="noStrike">
                <a:solidFill>
                  <a:srgbClr val="000000"/>
                </a:solidFill>
                <a:latin typeface="Arial"/>
                <a:ea typeface="Arial"/>
                <a:cs typeface="Arial"/>
                <a:sym typeface="Arial"/>
              </a:rPr>
              <a:t>If eligible, complete and submit the grant funding application directly through </a:t>
            </a:r>
            <a:r>
              <a:rPr lang="en-US" sz="1200"/>
              <a:t>wvOASIS</a:t>
            </a:r>
            <a:r>
              <a:rPr b="0" i="0" lang="en-US" sz="1200" u="none" cap="none" strike="noStrike">
                <a:solidFill>
                  <a:srgbClr val="000000"/>
                </a:solidFill>
                <a:latin typeface="Arial"/>
                <a:ea typeface="Arial"/>
                <a:cs typeface="Arial"/>
                <a:sym typeface="Arial"/>
              </a:rPr>
              <a:t> VSS portal. </a:t>
            </a:r>
            <a:endParaRPr b="0" i="0" sz="1200" u="none" cap="none" strike="noStrike">
              <a:solidFill>
                <a:srgbClr val="000000"/>
              </a:solidFill>
              <a:latin typeface="Arial"/>
              <a:ea typeface="Arial"/>
              <a:cs typeface="Arial"/>
              <a:sym typeface="Arial"/>
            </a:endParaRPr>
          </a:p>
        </p:txBody>
      </p:sp>
      <p:sp>
        <p:nvSpPr>
          <p:cNvPr id="1072" name="Google Shape;1072;g3ec554f0700_0_1"/>
          <p:cNvSpPr/>
          <p:nvPr/>
        </p:nvSpPr>
        <p:spPr>
          <a:xfrm>
            <a:off x="758396" y="1069627"/>
            <a:ext cx="10110300" cy="533400"/>
          </a:xfrm>
          <a:prstGeom prst="roundRect">
            <a:avLst>
              <a:gd fmla="val 16667" name="adj"/>
            </a:avLst>
          </a:prstGeom>
          <a:solidFill>
            <a:srgbClr val="F5EDD5"/>
          </a:solidFill>
          <a:ln cap="flat" cmpd="sng" w="19050">
            <a:solidFill>
              <a:srgbClr val="F5EDD5"/>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For additional information and to access the wvOASIS portal, please navigate to the WV RHTP website linked here: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Rural Health Transformation Program | WV Department of Health</a:t>
            </a:r>
            <a:endParaRPr b="1" i="0" sz="1400" u="none" cap="none" strike="noStrike">
              <a:solidFill>
                <a:srgbClr val="000000"/>
              </a:solidFill>
              <a:latin typeface="Arial"/>
              <a:ea typeface="Arial"/>
              <a:cs typeface="Arial"/>
              <a:sym typeface="Arial"/>
            </a:endParaRPr>
          </a:p>
        </p:txBody>
      </p:sp>
      <p:cxnSp>
        <p:nvCxnSpPr>
          <p:cNvPr id="1073" name="Google Shape;1073;g3ec554f0700_0_1"/>
          <p:cNvCxnSpPr/>
          <p:nvPr/>
        </p:nvCxnSpPr>
        <p:spPr>
          <a:xfrm>
            <a:off x="6425052" y="1798888"/>
            <a:ext cx="0" cy="4509600"/>
          </a:xfrm>
          <a:prstGeom prst="straightConnector1">
            <a:avLst/>
          </a:prstGeom>
          <a:noFill/>
          <a:ln cap="flat" cmpd="sng" w="12700">
            <a:solidFill>
              <a:srgbClr val="0E2841"/>
            </a:solidFill>
            <a:prstDash val="solid"/>
            <a:miter lim="80"/>
            <a:headEnd len="sm" w="sm" type="none"/>
            <a:tailEnd len="sm" w="sm" type="none"/>
          </a:ln>
        </p:spPr>
      </p:cxnSp>
      <p:sp>
        <p:nvSpPr>
          <p:cNvPr id="1074" name="Google Shape;1074;g3ec554f0700_0_1"/>
          <p:cNvSpPr/>
          <p:nvPr/>
        </p:nvSpPr>
        <p:spPr>
          <a:xfrm>
            <a:off x="6245187" y="2228749"/>
            <a:ext cx="365700" cy="365700"/>
          </a:xfrm>
          <a:prstGeom prst="ellipse">
            <a:avLst/>
          </a:prstGeom>
          <a:solidFill>
            <a:srgbClr val="0E28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1</a:t>
            </a:r>
            <a:endParaRPr b="1" i="0" sz="2000" u="none" cap="none" strike="noStrike">
              <a:solidFill>
                <a:srgbClr val="FFFFFF"/>
              </a:solidFill>
              <a:latin typeface="Arial"/>
              <a:ea typeface="Arial"/>
              <a:cs typeface="Arial"/>
              <a:sym typeface="Arial"/>
            </a:endParaRPr>
          </a:p>
        </p:txBody>
      </p:sp>
      <p:sp>
        <p:nvSpPr>
          <p:cNvPr id="1075" name="Google Shape;1075;g3ec554f0700_0_1"/>
          <p:cNvSpPr/>
          <p:nvPr/>
        </p:nvSpPr>
        <p:spPr>
          <a:xfrm>
            <a:off x="6245187" y="3324482"/>
            <a:ext cx="365700" cy="365700"/>
          </a:xfrm>
          <a:prstGeom prst="ellipse">
            <a:avLst/>
          </a:prstGeom>
          <a:solidFill>
            <a:srgbClr val="0E28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2</a:t>
            </a:r>
            <a:endParaRPr b="1" i="0" sz="2000" u="none" cap="none" strike="noStrike">
              <a:solidFill>
                <a:srgbClr val="FFFFFF"/>
              </a:solidFill>
              <a:latin typeface="Arial"/>
              <a:ea typeface="Arial"/>
              <a:cs typeface="Arial"/>
              <a:sym typeface="Arial"/>
            </a:endParaRPr>
          </a:p>
        </p:txBody>
      </p:sp>
      <p:sp>
        <p:nvSpPr>
          <p:cNvPr id="1076" name="Google Shape;1076;g3ec554f0700_0_1"/>
          <p:cNvSpPr/>
          <p:nvPr/>
        </p:nvSpPr>
        <p:spPr>
          <a:xfrm>
            <a:off x="6245187" y="4347569"/>
            <a:ext cx="365700" cy="365700"/>
          </a:xfrm>
          <a:prstGeom prst="ellipse">
            <a:avLst/>
          </a:prstGeom>
          <a:solidFill>
            <a:srgbClr val="0E28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3</a:t>
            </a:r>
            <a:endParaRPr b="1" i="0" sz="2000" u="none" cap="none" strike="noStrike">
              <a:solidFill>
                <a:srgbClr val="FFFFFF"/>
              </a:solidFill>
              <a:latin typeface="Arial"/>
              <a:ea typeface="Arial"/>
              <a:cs typeface="Arial"/>
              <a:sym typeface="Arial"/>
            </a:endParaRPr>
          </a:p>
        </p:txBody>
      </p:sp>
      <p:sp>
        <p:nvSpPr>
          <p:cNvPr id="1077" name="Google Shape;1077;g3ec554f0700_0_1"/>
          <p:cNvSpPr txBox="1"/>
          <p:nvPr/>
        </p:nvSpPr>
        <p:spPr>
          <a:xfrm>
            <a:off x="6819388" y="2104710"/>
            <a:ext cx="4569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Find Opportunity: </a:t>
            </a:r>
            <a:r>
              <a:rPr b="0" i="0" lang="en-US" sz="1200" u="none" cap="none" strike="noStrike">
                <a:solidFill>
                  <a:srgbClr val="000000"/>
                </a:solidFill>
                <a:latin typeface="Arial"/>
                <a:ea typeface="Arial"/>
                <a:cs typeface="Arial"/>
                <a:sym typeface="Arial"/>
              </a:rPr>
              <a:t>Locate the Request for Proposal (RFP) on the wvOASIS Vendor Self Service (VSS) portal, where it is published for vendors. </a:t>
            </a:r>
            <a:endParaRPr b="0" i="0" sz="1200" u="none" cap="none" strike="noStrike">
              <a:solidFill>
                <a:srgbClr val="000000"/>
              </a:solidFill>
              <a:latin typeface="Arial"/>
              <a:ea typeface="Arial"/>
              <a:cs typeface="Arial"/>
              <a:sym typeface="Arial"/>
            </a:endParaRPr>
          </a:p>
        </p:txBody>
      </p:sp>
      <p:sp>
        <p:nvSpPr>
          <p:cNvPr id="1078" name="Google Shape;1078;g3ec554f0700_0_1"/>
          <p:cNvSpPr txBox="1"/>
          <p:nvPr/>
        </p:nvSpPr>
        <p:spPr>
          <a:xfrm>
            <a:off x="6819388" y="3171389"/>
            <a:ext cx="4569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Determine Eligibility: </a:t>
            </a:r>
            <a:r>
              <a:rPr b="0" i="0" lang="en-US" sz="1200" u="none" cap="none" strike="noStrike">
                <a:solidFill>
                  <a:srgbClr val="000000"/>
                </a:solidFill>
                <a:latin typeface="Arial"/>
                <a:ea typeface="Arial"/>
                <a:cs typeface="Arial"/>
                <a:sym typeface="Arial"/>
              </a:rPr>
              <a:t>Carefully read the full RFP document to confirm that your organization is eligible and to understand the scope of work, technical requirements, and submission instructions. </a:t>
            </a:r>
            <a:endParaRPr b="0" i="0" sz="1200" u="none" cap="none" strike="noStrike">
              <a:solidFill>
                <a:srgbClr val="000000"/>
              </a:solidFill>
              <a:latin typeface="Arial"/>
              <a:ea typeface="Arial"/>
              <a:cs typeface="Arial"/>
              <a:sym typeface="Arial"/>
            </a:endParaRPr>
          </a:p>
        </p:txBody>
      </p:sp>
      <p:sp>
        <p:nvSpPr>
          <p:cNvPr id="1079" name="Google Shape;1079;g3ec554f0700_0_1"/>
          <p:cNvSpPr txBox="1"/>
          <p:nvPr/>
        </p:nvSpPr>
        <p:spPr>
          <a:xfrm>
            <a:off x="6807148" y="5256087"/>
            <a:ext cx="4569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Await Award Notification: </a:t>
            </a:r>
            <a:r>
              <a:rPr b="0" i="0" lang="en-US" sz="1200" u="none" cap="none" strike="noStrike">
                <a:solidFill>
                  <a:srgbClr val="000000"/>
                </a:solidFill>
                <a:latin typeface="Arial"/>
                <a:ea typeface="Arial"/>
                <a:cs typeface="Arial"/>
                <a:sym typeface="Arial"/>
              </a:rPr>
              <a:t>Once submitted, the proposal will enter the state’s review process. If successful, an award will be issued through the portal. </a:t>
            </a:r>
            <a:endParaRPr b="1" i="0" sz="1200" u="none" cap="none" strike="noStrike">
              <a:solidFill>
                <a:srgbClr val="000000"/>
              </a:solidFill>
              <a:latin typeface="Arial"/>
              <a:ea typeface="Arial"/>
              <a:cs typeface="Arial"/>
              <a:sym typeface="Arial"/>
            </a:endParaRPr>
          </a:p>
        </p:txBody>
      </p:sp>
      <p:sp>
        <p:nvSpPr>
          <p:cNvPr id="1080" name="Google Shape;1080;g3ec554f0700_0_1"/>
          <p:cNvSpPr/>
          <p:nvPr/>
        </p:nvSpPr>
        <p:spPr>
          <a:xfrm>
            <a:off x="6245187" y="5396369"/>
            <a:ext cx="365700" cy="365700"/>
          </a:xfrm>
          <a:prstGeom prst="ellipse">
            <a:avLst/>
          </a:prstGeom>
          <a:solidFill>
            <a:srgbClr val="0E28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4</a:t>
            </a:r>
            <a:endParaRPr b="1" i="0" sz="2000" u="none" cap="none" strike="noStrike">
              <a:solidFill>
                <a:srgbClr val="FFFFFF"/>
              </a:solidFill>
              <a:latin typeface="Arial"/>
              <a:ea typeface="Arial"/>
              <a:cs typeface="Arial"/>
              <a:sym typeface="Arial"/>
            </a:endParaRPr>
          </a:p>
        </p:txBody>
      </p:sp>
      <p:sp>
        <p:nvSpPr>
          <p:cNvPr id="1081" name="Google Shape;1081;g3ec554f0700_0_1"/>
          <p:cNvSpPr txBox="1"/>
          <p:nvPr/>
        </p:nvSpPr>
        <p:spPr>
          <a:xfrm>
            <a:off x="6819388" y="4290606"/>
            <a:ext cx="4569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Submit Proposal:  </a:t>
            </a:r>
            <a:r>
              <a:rPr b="0" i="0" lang="en-US" sz="1200" u="none" cap="none" strike="noStrike">
                <a:solidFill>
                  <a:srgbClr val="000000"/>
                </a:solidFill>
                <a:latin typeface="Arial"/>
                <a:ea typeface="Arial"/>
                <a:cs typeface="Arial"/>
                <a:sym typeface="Arial"/>
              </a:rPr>
              <a:t>For larger dollar procurements, bids are either submitted in the wvOASIS system (Requests for Quotation) or in hard copy (RFP, EOI). </a:t>
            </a:r>
            <a:endParaRPr b="0" i="0" sz="1200" u="none" cap="none" strike="noStrike">
              <a:solidFill>
                <a:srgbClr val="000000"/>
              </a:solidFill>
              <a:latin typeface="Arial"/>
              <a:ea typeface="Arial"/>
              <a:cs typeface="Arial"/>
              <a:sym typeface="Arial"/>
            </a:endParaRPr>
          </a:p>
        </p:txBody>
      </p:sp>
      <p:sp>
        <p:nvSpPr>
          <p:cNvPr id="1082" name="Google Shape;1082;g3ec554f0700_0_1"/>
          <p:cNvSpPr txBox="1"/>
          <p:nvPr/>
        </p:nvSpPr>
        <p:spPr>
          <a:xfrm>
            <a:off x="933750" y="1720450"/>
            <a:ext cx="3000000" cy="420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700"/>
              <a:buFont typeface="Arial"/>
              <a:buNone/>
            </a:pPr>
            <a:r>
              <a:rPr b="1" i="0" lang="en-US" sz="1700" u="sng" cap="none" strike="noStrike">
                <a:solidFill>
                  <a:schemeClr val="dk2"/>
                </a:solidFill>
                <a:latin typeface="Arial"/>
                <a:ea typeface="Arial"/>
                <a:cs typeface="Arial"/>
                <a:sym typeface="Arial"/>
              </a:rPr>
              <a:t>AFA/Grant</a:t>
            </a:r>
            <a:endParaRPr b="1" i="0" sz="1700" u="sng" cap="none" strike="noStrike">
              <a:solidFill>
                <a:schemeClr val="dk2"/>
              </a:solidFill>
              <a:latin typeface="Arial"/>
              <a:ea typeface="Arial"/>
              <a:cs typeface="Arial"/>
              <a:sym typeface="Arial"/>
            </a:endParaRPr>
          </a:p>
        </p:txBody>
      </p:sp>
      <p:sp>
        <p:nvSpPr>
          <p:cNvPr id="1083" name="Google Shape;1083;g3ec554f0700_0_1"/>
          <p:cNvSpPr txBox="1"/>
          <p:nvPr/>
        </p:nvSpPr>
        <p:spPr>
          <a:xfrm>
            <a:off x="6425050" y="1792050"/>
            <a:ext cx="3000000" cy="420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700"/>
              <a:buFont typeface="Arial"/>
              <a:buNone/>
            </a:pPr>
            <a:r>
              <a:rPr b="1" i="0" lang="en-US" sz="1700" u="sng" cap="none" strike="noStrike">
                <a:solidFill>
                  <a:schemeClr val="dk2"/>
                </a:solidFill>
                <a:latin typeface="Arial"/>
                <a:ea typeface="Arial"/>
                <a:cs typeface="Arial"/>
                <a:sym typeface="Arial"/>
              </a:rPr>
              <a:t>RFP</a:t>
            </a:r>
            <a:endParaRPr b="1" i="0" sz="1700" u="sng" cap="none" strike="noStrike">
              <a:solidFill>
                <a:schemeClr val="dk2"/>
              </a:solidFill>
              <a:latin typeface="Arial"/>
              <a:ea typeface="Arial"/>
              <a:cs typeface="Arial"/>
              <a:sym typeface="Arial"/>
            </a:endParaRPr>
          </a:p>
        </p:txBody>
      </p:sp>
      <p:sp>
        <p:nvSpPr>
          <p:cNvPr id="1084" name="Google Shape;1084;g3ec554f0700_0_1"/>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085" name="Google Shape;1085;g3ec554f0700_0_1"/>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g3ef2a55681b_1_4"/>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3000"/>
              <a:t>What Strong Applications Demonstrate</a:t>
            </a:r>
            <a:endParaRPr sz="3000"/>
          </a:p>
        </p:txBody>
      </p:sp>
      <p:graphicFrame>
        <p:nvGraphicFramePr>
          <p:cNvPr id="1092" name="Google Shape;1092;g3ef2a55681b_1_4"/>
          <p:cNvGraphicFramePr/>
          <p:nvPr/>
        </p:nvGraphicFramePr>
        <p:xfrm>
          <a:off x="457200" y="1237186"/>
          <a:ext cx="3000000" cy="3000000"/>
        </p:xfrm>
        <a:graphic>
          <a:graphicData uri="http://schemas.openxmlformats.org/drawingml/2006/table">
            <a:tbl>
              <a:tblPr bandRow="1" firstRow="1">
                <a:noFill/>
                <a:tableStyleId>{49CABD6B-375B-460D-8438-8AC5115015ED}</a:tableStyleId>
              </a:tblPr>
              <a:tblGrid>
                <a:gridCol w="2346600"/>
                <a:gridCol w="8785025"/>
              </a:tblGrid>
              <a:tr h="601575">
                <a:tc gridSpan="2">
                  <a:txBody>
                    <a:bodyPr/>
                    <a:lstStyle/>
                    <a:p>
                      <a:pPr indent="0" lvl="0" marL="0" rtl="0" algn="l">
                        <a:spcBef>
                          <a:spcPts val="0"/>
                        </a:spcBef>
                        <a:spcAft>
                          <a:spcPts val="0"/>
                        </a:spcAft>
                        <a:buClr>
                          <a:schemeClr val="dk1"/>
                        </a:buClr>
                        <a:buSzPts val="1100"/>
                        <a:buFont typeface="Arial"/>
                        <a:buNone/>
                      </a:pPr>
                      <a:r>
                        <a:rPr lang="en-US">
                          <a:solidFill>
                            <a:schemeClr val="dk1"/>
                          </a:solidFill>
                        </a:rPr>
                        <a:t>Strong applications clearly demonstrate how funding will enable new or enhanced ways of delivering care, supported by the capabilities below…</a:t>
                      </a:r>
                      <a:endParaRPr sz="1400" u="none" cap="none" strike="noStrike">
                        <a:solidFill>
                          <a:schemeClr val="dk1"/>
                        </a:solidFill>
                      </a:endParaRPr>
                    </a:p>
                  </a:txBody>
                  <a:tcPr marT="45725" marB="45725" marR="91450" marL="91450" anchor="ctr">
                    <a:lnT cap="flat" cmpd="sng" w="19050">
                      <a:solidFill>
                        <a:srgbClr val="002060"/>
                      </a:solidFill>
                      <a:prstDash val="solid"/>
                      <a:round/>
                      <a:headEnd len="sm" w="sm" type="none"/>
                      <a:tailEnd len="sm" w="sm" type="none"/>
                    </a:lnT>
                    <a:lnB cap="flat" cmpd="sng" w="19050">
                      <a:solidFill>
                        <a:srgbClr val="002060"/>
                      </a:solidFill>
                      <a:prstDash val="solid"/>
                      <a:round/>
                      <a:headEnd len="sm" w="sm" type="none"/>
                      <a:tailEnd len="sm" w="sm" type="none"/>
                    </a:lnB>
                    <a:solidFill>
                      <a:schemeClr val="lt1"/>
                    </a:solidFill>
                  </a:tcPr>
                </a:tc>
                <a:tc hMerge="1"/>
              </a:tr>
              <a:tr h="5308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Operational Readiness </a:t>
                      </a:r>
                      <a:endParaRPr b="1" sz="1400" u="none" cap="none" strike="noStrike"/>
                    </a:p>
                  </a:txBody>
                  <a:tcPr marT="45725" marB="45725" marR="91450" marL="91450" anchor="ctr">
                    <a:lnT cap="flat" cmpd="sng" w="19050">
                      <a:solidFill>
                        <a:srgbClr val="002060"/>
                      </a:solidFill>
                      <a:prstDash val="solid"/>
                      <a:round/>
                      <a:headEnd len="sm" w="sm" type="none"/>
                      <a:tailEnd len="sm" w="sm" type="none"/>
                    </a:lnT>
                    <a:solidFill>
                      <a:srgbClr val="F2F2F2"/>
                    </a:solidFill>
                  </a:tcPr>
                </a:tc>
                <a:tc>
                  <a:txBody>
                    <a:bodyPr/>
                    <a:lstStyle/>
                    <a:p>
                      <a:pPr indent="-171450" lvl="0" marL="171450" marR="0" rtl="0" algn="l">
                        <a:lnSpc>
                          <a:spcPct val="100000"/>
                        </a:lnSpc>
                        <a:spcBef>
                          <a:spcPts val="0"/>
                        </a:spcBef>
                        <a:spcAft>
                          <a:spcPts val="0"/>
                        </a:spcAft>
                        <a:buClr>
                          <a:srgbClr val="000000"/>
                        </a:buClr>
                        <a:buSzPts val="1200"/>
                        <a:buFont typeface="Noto Sans Symbols"/>
                        <a:buChar char="✔"/>
                      </a:pPr>
                      <a:r>
                        <a:rPr i="0" lang="en-US" sz="1200" u="none" cap="none" strike="noStrike">
                          <a:solidFill>
                            <a:schemeClr val="dk1"/>
                          </a:solidFill>
                          <a:latin typeface="Arial"/>
                          <a:ea typeface="Arial"/>
                          <a:cs typeface="Arial"/>
                          <a:sym typeface="Arial"/>
                        </a:rPr>
                        <a:t>Show ability to stand up and run the program using a concrete operating model (e.g., workflows, staffing, partners, tools, timelines), not a purely conceptual framework.</a:t>
                      </a:r>
                      <a:endParaRPr sz="1400" u="none" cap="none" strike="noStrike"/>
                    </a:p>
                  </a:txBody>
                  <a:tcPr marT="45725" marB="45725" marR="91450" marL="91450" anchor="ctr">
                    <a:lnT cap="flat" cmpd="sng" w="19050">
                      <a:solidFill>
                        <a:srgbClr val="002060"/>
                      </a:solidFill>
                      <a:prstDash val="solid"/>
                      <a:round/>
                      <a:headEnd len="sm" w="sm" type="none"/>
                      <a:tailEnd len="sm" w="sm" type="none"/>
                    </a:lnT>
                    <a:solidFill>
                      <a:srgbClr val="F2F2F2"/>
                    </a:solidFill>
                  </a:tcPr>
                </a:tc>
              </a:tr>
              <a:tr h="5308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t> Speed to Launch </a:t>
                      </a:r>
                      <a:endParaRPr sz="1400" u="none" cap="none" strike="noStrike"/>
                    </a:p>
                  </a:txBody>
                  <a:tcPr marT="45725" marB="45725" marR="45725" marL="45725" anchor="ctr">
                    <a:solidFill>
                      <a:srgbClr val="F2F2F2"/>
                    </a:solidFill>
                  </a:tcPr>
                </a:tc>
                <a:tc>
                  <a:txBody>
                    <a:bodyPr/>
                    <a:lstStyle/>
                    <a:p>
                      <a:pPr indent="-171450" lvl="0" marL="171450" marR="0" rtl="0" algn="l">
                        <a:lnSpc>
                          <a:spcPct val="100000"/>
                        </a:lnSpc>
                        <a:spcBef>
                          <a:spcPts val="0"/>
                        </a:spcBef>
                        <a:spcAft>
                          <a:spcPts val="0"/>
                        </a:spcAft>
                        <a:buClr>
                          <a:srgbClr val="000000"/>
                        </a:buClr>
                        <a:buSzPts val="1200"/>
                        <a:buFont typeface="Noto Sans Symbols"/>
                        <a:buChar char="✔"/>
                      </a:pPr>
                      <a:r>
                        <a:rPr i="0" lang="en-US" sz="1200" u="none" cap="none" strike="noStrike">
                          <a:solidFill>
                            <a:schemeClr val="dk1"/>
                          </a:solidFill>
                          <a:latin typeface="Arial"/>
                          <a:ea typeface="Arial"/>
                          <a:cs typeface="Arial"/>
                          <a:sym typeface="Arial"/>
                        </a:rPr>
                        <a:t>Demonstrate an ability to begin implementation rapidly and deliver early milestones within State-defined timeframes (e.g., pilots or initial implementation shortly after award).  </a:t>
                      </a:r>
                      <a:endParaRPr i="0" sz="1200" u="none" cap="none" strike="noStrike">
                        <a:solidFill>
                          <a:schemeClr val="dk1"/>
                        </a:solidFill>
                        <a:latin typeface="Arial"/>
                        <a:ea typeface="Arial"/>
                        <a:cs typeface="Arial"/>
                        <a:sym typeface="Arial"/>
                      </a:endParaRPr>
                    </a:p>
                  </a:txBody>
                  <a:tcPr marT="45725" marB="45725" marR="91450" marL="91450" anchor="ctr">
                    <a:solidFill>
                      <a:srgbClr val="F2F2F2"/>
                    </a:solidFill>
                  </a:tcPr>
                </a:tc>
              </a:tr>
              <a:tr h="6015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State Data System Integration</a:t>
                      </a:r>
                      <a:endParaRPr b="1" sz="1400" u="none" cap="none" strike="noStrike"/>
                    </a:p>
                  </a:txBody>
                  <a:tcPr marT="45725" marB="45725" marR="91450" marL="91450" anchor="ctr">
                    <a:solidFill>
                      <a:srgbClr val="F2F2F2"/>
                    </a:solidFill>
                  </a:tcPr>
                </a:tc>
                <a:tc>
                  <a:txBody>
                    <a:bodyPr/>
                    <a:lstStyle/>
                    <a:p>
                      <a:pPr indent="-171450" lvl="0" marL="171450" marR="0" rtl="0" algn="l">
                        <a:lnSpc>
                          <a:spcPct val="100000"/>
                        </a:lnSpc>
                        <a:spcBef>
                          <a:spcPts val="0"/>
                        </a:spcBef>
                        <a:spcAft>
                          <a:spcPts val="0"/>
                        </a:spcAft>
                        <a:buClr>
                          <a:srgbClr val="000000"/>
                        </a:buClr>
                        <a:buSzPts val="1200"/>
                        <a:buFont typeface="Noto Sans Symbols"/>
                        <a:buChar char="✔"/>
                      </a:pPr>
                      <a:r>
                        <a:rPr i="0" lang="en-US" sz="1200" u="none" cap="none" strike="noStrike">
                          <a:solidFill>
                            <a:schemeClr val="dk1"/>
                          </a:solidFill>
                          <a:latin typeface="Arial"/>
                          <a:ea typeface="Arial"/>
                          <a:cs typeface="Arial"/>
                          <a:sym typeface="Arial"/>
                        </a:rPr>
                        <a:t>Demonstrate the ability to support statewide data integration, standardized reporting, and real-time State access to program and outcome data. </a:t>
                      </a:r>
                      <a:endParaRPr i="0" sz="1200" u="none" cap="none" strike="noStrike">
                        <a:solidFill>
                          <a:schemeClr val="dk1"/>
                        </a:solidFill>
                        <a:latin typeface="Arial"/>
                        <a:ea typeface="Arial"/>
                        <a:cs typeface="Arial"/>
                        <a:sym typeface="Arial"/>
                      </a:endParaRPr>
                    </a:p>
                  </a:txBody>
                  <a:tcPr marT="45725" marB="45725" marR="91450" marL="91450" anchor="ctr">
                    <a:solidFill>
                      <a:srgbClr val="F2F2F2"/>
                    </a:solidFill>
                  </a:tcPr>
                </a:tc>
              </a:tr>
              <a:tr h="5308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Long-Term Sustainability</a:t>
                      </a:r>
                      <a:endParaRPr b="1" sz="1400" u="none" cap="none" strike="noStrike"/>
                    </a:p>
                  </a:txBody>
                  <a:tcPr marT="45725" marB="45725" marR="91450" marL="91450" anchor="ctr">
                    <a:solidFill>
                      <a:srgbClr val="F2F2F2"/>
                    </a:solidFill>
                  </a:tcPr>
                </a:tc>
                <a:tc>
                  <a:txBody>
                    <a:bodyPr/>
                    <a:lstStyle/>
                    <a:p>
                      <a:pPr indent="-171450" lvl="0" marL="171450" marR="0" rtl="0" algn="l">
                        <a:lnSpc>
                          <a:spcPct val="100000"/>
                        </a:lnSpc>
                        <a:spcBef>
                          <a:spcPts val="0"/>
                        </a:spcBef>
                        <a:spcAft>
                          <a:spcPts val="0"/>
                        </a:spcAft>
                        <a:buClr>
                          <a:srgbClr val="000000"/>
                        </a:buClr>
                        <a:buSzPts val="1200"/>
                        <a:buFont typeface="Noto Sans Symbols"/>
                        <a:buChar char="✔"/>
                      </a:pPr>
                      <a:r>
                        <a:rPr i="0" lang="en-US" sz="1200" u="none" cap="none" strike="noStrike">
                          <a:solidFill>
                            <a:schemeClr val="dk1"/>
                          </a:solidFill>
                          <a:latin typeface="Arial"/>
                          <a:ea typeface="Arial"/>
                          <a:cs typeface="Arial"/>
                          <a:sym typeface="Arial"/>
                        </a:rPr>
                        <a:t>Outline a realistic plan for sustaining the program beyond grant funding, including long-term funding mechanisms, operational efficiencies, and integration with broader systems or markets.</a:t>
                      </a:r>
                      <a:endParaRPr sz="1400" u="none" cap="none" strike="noStrike"/>
                    </a:p>
                  </a:txBody>
                  <a:tcPr marT="45725" marB="45725" marR="91450" marL="91450" anchor="ctr">
                    <a:solidFill>
                      <a:srgbClr val="F2F2F2"/>
                    </a:solidFill>
                  </a:tcPr>
                </a:tc>
              </a:tr>
              <a:tr h="5308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Metric Accountability</a:t>
                      </a:r>
                      <a:endParaRPr b="1" sz="1400" u="none" cap="none" strike="noStrike"/>
                    </a:p>
                  </a:txBody>
                  <a:tcPr marT="45725" marB="45725" marR="91450" marL="91450" anchor="ctr">
                    <a:solidFill>
                      <a:srgbClr val="F2F2F2"/>
                    </a:solidFill>
                  </a:tcPr>
                </a:tc>
                <a:tc>
                  <a:txBody>
                    <a:bodyPr/>
                    <a:lstStyle/>
                    <a:p>
                      <a:pPr indent="-171450" lvl="0" marL="171450" marR="0" rtl="0" algn="l">
                        <a:lnSpc>
                          <a:spcPct val="100000"/>
                        </a:lnSpc>
                        <a:spcBef>
                          <a:spcPts val="0"/>
                        </a:spcBef>
                        <a:spcAft>
                          <a:spcPts val="0"/>
                        </a:spcAft>
                        <a:buClr>
                          <a:srgbClr val="000000"/>
                        </a:buClr>
                        <a:buSzPts val="1200"/>
                        <a:buFont typeface="Noto Sans Symbols"/>
                        <a:buChar char="✔"/>
                      </a:pPr>
                      <a:r>
                        <a:rPr i="0" lang="en-US" sz="1200" u="none" cap="none" strike="noStrike">
                          <a:solidFill>
                            <a:schemeClr val="dk1"/>
                          </a:solidFill>
                          <a:latin typeface="Arial"/>
                          <a:ea typeface="Arial"/>
                          <a:cs typeface="Arial"/>
                          <a:sym typeface="Arial"/>
                        </a:rPr>
                        <a:t>Execute against State milestones and metrics, with mechanisms to monitor progress, address underperformance, and meet State and CMS performance expectations.</a:t>
                      </a:r>
                      <a:endParaRPr i="0" sz="1200" u="none" cap="none" strike="noStrike">
                        <a:solidFill>
                          <a:schemeClr val="dk1"/>
                        </a:solidFill>
                        <a:latin typeface="Arial"/>
                        <a:ea typeface="Arial"/>
                        <a:cs typeface="Arial"/>
                        <a:sym typeface="Arial"/>
                      </a:endParaRPr>
                    </a:p>
                  </a:txBody>
                  <a:tcPr marT="45725" marB="45725" marR="91450" marL="91450" anchor="ctr">
                    <a:solidFill>
                      <a:srgbClr val="F2F2F2"/>
                    </a:solidFill>
                  </a:tcPr>
                </a:tc>
              </a:tr>
              <a:tr h="7431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Fiscal Stewardship &amp; Compliance</a:t>
                      </a:r>
                      <a:endParaRPr b="1" sz="1400" u="none" cap="none" strike="noStrike"/>
                    </a:p>
                  </a:txBody>
                  <a:tcPr marT="45725" marB="45725" marR="91450" marL="91450" anchor="ctr">
                    <a:solidFill>
                      <a:srgbClr val="F2F2F2"/>
                    </a:solidFill>
                  </a:tcPr>
                </a:tc>
                <a:tc>
                  <a:txBody>
                    <a:bodyPr/>
                    <a:lstStyle/>
                    <a:p>
                      <a:pPr indent="-171450" lvl="0" marL="171450" marR="0" rtl="0" algn="l">
                        <a:lnSpc>
                          <a:spcPct val="100000"/>
                        </a:lnSpc>
                        <a:spcBef>
                          <a:spcPts val="0"/>
                        </a:spcBef>
                        <a:spcAft>
                          <a:spcPts val="0"/>
                        </a:spcAft>
                        <a:buClr>
                          <a:srgbClr val="000000"/>
                        </a:buClr>
                        <a:buSzPts val="1200"/>
                        <a:buFont typeface="Noto Sans Symbols"/>
                        <a:buChar char="✔"/>
                      </a:pPr>
                      <a:r>
                        <a:rPr i="0" lang="en-US" sz="1200" u="none" cap="none" strike="noStrike">
                          <a:solidFill>
                            <a:schemeClr val="dk1"/>
                          </a:solidFill>
                          <a:latin typeface="Arial"/>
                          <a:ea typeface="Arial"/>
                          <a:cs typeface="Arial"/>
                          <a:sym typeface="Arial"/>
                        </a:rPr>
                        <a:t>Articulate how proposed activities complement, rather than duplicate, existing or reimbursable services and do not replace existing funding or staffing, and demonstrate readiness to manage grant funds responsibly, including line-item budgeting, financial reporting, audit readiness, and compliance with State and CMS requirements.</a:t>
                      </a:r>
                      <a:endParaRPr i="0" sz="1200" u="none" cap="none" strike="noStrike">
                        <a:solidFill>
                          <a:schemeClr val="dk1"/>
                        </a:solidFill>
                        <a:latin typeface="Arial"/>
                        <a:ea typeface="Arial"/>
                        <a:cs typeface="Arial"/>
                        <a:sym typeface="Arial"/>
                      </a:endParaRPr>
                    </a:p>
                  </a:txBody>
                  <a:tcPr marT="45725" marB="45725" marR="91450" marL="91450" anchor="ctr">
                    <a:solidFill>
                      <a:srgbClr val="F2F2F2"/>
                    </a:solidFill>
                  </a:tcPr>
                </a:tc>
              </a:tr>
              <a:tr h="530825">
                <a:tc>
                  <a:txBody>
                    <a:bodyPr/>
                    <a:lstStyle/>
                    <a:p>
                      <a:pPr indent="0" lvl="0" marL="0" marR="0" rtl="0" algn="l">
                        <a:lnSpc>
                          <a:spcPct val="100000"/>
                        </a:lnSpc>
                        <a:spcBef>
                          <a:spcPts val="0"/>
                        </a:spcBef>
                        <a:spcAft>
                          <a:spcPts val="0"/>
                        </a:spcAft>
                        <a:buNone/>
                      </a:pPr>
                      <a:r>
                        <a:rPr b="1" lang="en-US"/>
                        <a:t>Innovation Signal</a:t>
                      </a:r>
                      <a:endParaRPr b="1" sz="1400" u="none" cap="none" strike="noStrike"/>
                    </a:p>
                  </a:txBody>
                  <a:tcPr marT="45725" marB="45725" marR="91450" marL="91450" anchor="ctr">
                    <a:solidFill>
                      <a:srgbClr val="F2F2F2"/>
                    </a:solidFill>
                  </a:tcPr>
                </a:tc>
                <a:tc>
                  <a:txBody>
                    <a:bodyPr/>
                    <a:lstStyle/>
                    <a:p>
                      <a:pPr indent="-171450" lvl="0" marL="171450" rtl="0" algn="l">
                        <a:spcBef>
                          <a:spcPts val="0"/>
                        </a:spcBef>
                        <a:spcAft>
                          <a:spcPts val="0"/>
                        </a:spcAft>
                        <a:buClr>
                          <a:schemeClr val="dk1"/>
                        </a:buClr>
                        <a:buSzPts val="1200"/>
                        <a:buFont typeface="Noto Sans Symbols"/>
                        <a:buChar char="✔"/>
                      </a:pPr>
                      <a:r>
                        <a:rPr lang="en-US" sz="1200"/>
                        <a:t>Show ability to stand up and run the program using a concrete operating model (e.g., workflows, staffing, partners, tools, timelines), including how new approaches will be integrated into existing operations.</a:t>
                      </a:r>
                      <a:endParaRPr sz="1200"/>
                    </a:p>
                  </a:txBody>
                  <a:tcPr marT="45725" marB="45725" marR="91450" marL="91450" anchor="ctr">
                    <a:solidFill>
                      <a:srgbClr val="F2F2F2"/>
                    </a:solidFill>
                  </a:tcPr>
                </a:tc>
              </a:tr>
            </a:tbl>
          </a:graphicData>
        </a:graphic>
      </p:graphicFrame>
      <p:sp>
        <p:nvSpPr>
          <p:cNvPr id="1093" name="Google Shape;1093;g3ef2a55681b_1_4"/>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50"/>
              <a:buFont typeface="Arial"/>
              <a:buNone/>
            </a:pPr>
            <a:fld id="{00000000-1234-1234-1234-123412341234}" type="slidenum">
              <a:rPr lang="en-US"/>
              <a:t>‹#›</a:t>
            </a:fld>
            <a:endParaRPr/>
          </a:p>
        </p:txBody>
      </p:sp>
      <p:sp>
        <p:nvSpPr>
          <p:cNvPr id="1094" name="Google Shape;1094;g3ef2a55681b_1_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dk1"/>
              </a:solidFill>
            </a:endParaRPr>
          </a:p>
        </p:txBody>
      </p:sp>
      <p:sp>
        <p:nvSpPr>
          <p:cNvPr id="1095" name="Google Shape;1095;g3ef2a55681b_1_4"/>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096" name="Google Shape;1096;g3ef2a55681b_1_4"/>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g3ef61c6d2f9_0_65"/>
          <p:cNvSpPr/>
          <p:nvPr/>
        </p:nvSpPr>
        <p:spPr>
          <a:xfrm>
            <a:off x="563915" y="1865499"/>
            <a:ext cx="8270100" cy="4080600"/>
          </a:xfrm>
          <a:prstGeom prst="roundRect">
            <a:avLst>
              <a:gd fmla="val 16667" name="adj"/>
            </a:avLst>
          </a:prstGeom>
          <a:solidFill>
            <a:schemeClr val="lt1"/>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3" name="Google Shape;1103;g3ef61c6d2f9_0_65"/>
          <p:cNvSpPr txBox="1"/>
          <p:nvPr>
            <p:ph type="title"/>
          </p:nvPr>
        </p:nvSpPr>
        <p:spPr>
          <a:xfrm>
            <a:off x="457200" y="308113"/>
            <a:ext cx="7036800" cy="603900"/>
          </a:xfrm>
          <a:prstGeom prst="rect">
            <a:avLst/>
          </a:prstGeom>
          <a:solidFill>
            <a:srgbClr val="B3D0F3"/>
          </a:solidFill>
          <a:ln>
            <a:noFill/>
          </a:ln>
        </p:spPr>
        <p:txBody>
          <a:bodyPr anchorCtr="0" anchor="ctr" bIns="45700" lIns="91425" spcFirstLastPara="1" rIns="91425" wrap="square" tIns="45700">
            <a:noAutofit/>
          </a:bodyPr>
          <a:lstStyle/>
          <a:p>
            <a:pPr indent="-457200" lvl="0" marL="457200" rtl="0" algn="l">
              <a:lnSpc>
                <a:spcPct val="90000"/>
              </a:lnSpc>
              <a:spcBef>
                <a:spcPts val="0"/>
              </a:spcBef>
              <a:spcAft>
                <a:spcPts val="0"/>
              </a:spcAft>
              <a:buSzPts val="3200"/>
              <a:buFont typeface="Noto Sans Symbols"/>
              <a:buChar char="✔"/>
            </a:pPr>
            <a:r>
              <a:rPr lang="en-US"/>
              <a:t>Allowable Costs </a:t>
            </a:r>
            <a:endParaRPr/>
          </a:p>
        </p:txBody>
      </p:sp>
      <p:sp>
        <p:nvSpPr>
          <p:cNvPr id="1104" name="Google Shape;1104;g3ef61c6d2f9_0_65"/>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50"/>
              <a:buFont typeface="Arial"/>
              <a:buNone/>
            </a:pPr>
            <a:fld id="{00000000-1234-1234-1234-123412341234}" type="slidenum">
              <a:rPr lang="en-US"/>
              <a:t>‹#›</a:t>
            </a:fld>
            <a:endParaRPr/>
          </a:p>
        </p:txBody>
      </p:sp>
      <p:graphicFrame>
        <p:nvGraphicFramePr>
          <p:cNvPr id="1105" name="Google Shape;1105;g3ef61c6d2f9_0_65"/>
          <p:cNvGraphicFramePr/>
          <p:nvPr/>
        </p:nvGraphicFramePr>
        <p:xfrm>
          <a:off x="752596" y="2038848"/>
          <a:ext cx="3000000" cy="3000000"/>
        </p:xfrm>
        <a:graphic>
          <a:graphicData uri="http://schemas.openxmlformats.org/drawingml/2006/table">
            <a:tbl>
              <a:tblPr bandRow="1" firstRow="1">
                <a:noFill/>
                <a:tableStyleId>{A5B5D323-80DD-4C90-A3B2-E7CFD00469B5}</a:tableStyleId>
              </a:tblPr>
              <a:tblGrid>
                <a:gridCol w="3904750"/>
                <a:gridCol w="4030650"/>
              </a:tblGrid>
              <a:tr h="408250">
                <a:tc>
                  <a:txBody>
                    <a:bodyPr/>
                    <a:lstStyle/>
                    <a:p>
                      <a:pPr indent="0" lvl="0" marL="0" marR="0" rtl="0" algn="l">
                        <a:lnSpc>
                          <a:spcPct val="100000"/>
                        </a:lnSpc>
                        <a:spcBef>
                          <a:spcPts val="0"/>
                        </a:spcBef>
                        <a:spcAft>
                          <a:spcPts val="0"/>
                        </a:spcAft>
                        <a:buClr>
                          <a:srgbClr val="000000"/>
                        </a:buClr>
                        <a:buSzPts val="1400"/>
                        <a:buFont typeface="Noto Sans Symbols"/>
                        <a:buNone/>
                      </a:pPr>
                      <a:r>
                        <a:rPr b="1" i="0" lang="en-US" sz="1400" u="none" cap="none" strike="noStrike">
                          <a:solidFill>
                            <a:schemeClr val="dk1"/>
                          </a:solidFill>
                          <a:latin typeface="Arial"/>
                          <a:ea typeface="Arial"/>
                          <a:cs typeface="Arial"/>
                          <a:sym typeface="Arial"/>
                        </a:rPr>
                        <a:t>Clinical Care &amp; Prevention</a:t>
                      </a:r>
                      <a:endParaRPr b="1" sz="1400" u="none" cap="none" strike="noStrike">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Noto Sans Symbols"/>
                        <a:buNone/>
                      </a:pPr>
                      <a:r>
                        <a:rPr b="1" i="0" lang="en-US" sz="1400" u="none" cap="none" strike="noStrike">
                          <a:solidFill>
                            <a:schemeClr val="dk1"/>
                          </a:solidFill>
                          <a:latin typeface="Arial"/>
                          <a:ea typeface="Arial"/>
                          <a:cs typeface="Arial"/>
                          <a:sym typeface="Arial"/>
                        </a:rPr>
                        <a:t>Technology &amp; Infrastructure</a:t>
                      </a:r>
                      <a:endParaRPr b="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483050">
                <a:tc>
                  <a:txBody>
                    <a:bodyPr/>
                    <a:lstStyle/>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Prevention &amp; Chronic Diseases</a:t>
                      </a:r>
                      <a:r>
                        <a:rPr b="0" i="0" lang="en-US" sz="1100" u="none" cap="none" strike="noStrike">
                          <a:solidFill>
                            <a:schemeClr val="dk1"/>
                          </a:solidFill>
                          <a:latin typeface="Arial"/>
                          <a:ea typeface="Arial"/>
                          <a:cs typeface="Arial"/>
                          <a:sym typeface="Arial"/>
                        </a:rPr>
                        <a:t> – Strategies to improve chronic disease management.</a:t>
                      </a:r>
                      <a:endParaRPr b="0" sz="1100" u="none" cap="none" strike="noStrike">
                        <a:solidFill>
                          <a:schemeClr val="dk1"/>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Noto Sans Symbols"/>
                        <a:buNone/>
                      </a:pPr>
                      <a:r>
                        <a:t/>
                      </a:r>
                      <a:endParaRPr b="1" sz="11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Appropriate Care Availability</a:t>
                      </a:r>
                      <a:r>
                        <a:rPr b="0" i="0" lang="en-US" sz="1100" u="none" cap="none" strike="noStrike">
                          <a:solidFill>
                            <a:schemeClr val="dk1"/>
                          </a:solidFill>
                          <a:latin typeface="Arial"/>
                          <a:ea typeface="Arial"/>
                          <a:cs typeface="Arial"/>
                          <a:sym typeface="Arial"/>
                        </a:rPr>
                        <a:t> – Efforts to evaluate and strengthen the healthcare</a:t>
                      </a:r>
                      <a:r>
                        <a:rPr b="1" i="0" lang="en-US" sz="1100" u="none" cap="none" strike="noStrike">
                          <a:solidFill>
                            <a:schemeClr val="dk1"/>
                          </a:solidFill>
                          <a:latin typeface="Arial"/>
                          <a:ea typeface="Arial"/>
                          <a:cs typeface="Arial"/>
                          <a:sym typeface="Arial"/>
                        </a:rPr>
                        <a:t> </a:t>
                      </a:r>
                      <a:r>
                        <a:rPr b="0" i="0" lang="en-US" sz="1100" u="none" cap="none" strike="noStrike">
                          <a:solidFill>
                            <a:schemeClr val="dk1"/>
                          </a:solidFill>
                          <a:latin typeface="Arial"/>
                          <a:ea typeface="Arial"/>
                          <a:cs typeface="Arial"/>
                          <a:sym typeface="Arial"/>
                        </a:rPr>
                        <a:t>system.</a:t>
                      </a:r>
                      <a:endParaRPr b="0" sz="1100" u="none" cap="none" strike="noStrike">
                        <a:solidFill>
                          <a:schemeClr val="dk1"/>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Noto Sans Symbols"/>
                        <a:buNone/>
                      </a:pPr>
                      <a:r>
                        <a:t/>
                      </a:r>
                      <a:endParaRPr b="1" sz="11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Behavioral Health</a:t>
                      </a:r>
                      <a:r>
                        <a:rPr b="0" i="0" lang="en-US" sz="1100" u="none" cap="none" strike="noStrike">
                          <a:solidFill>
                            <a:schemeClr val="dk1"/>
                          </a:solidFill>
                          <a:latin typeface="Arial"/>
                          <a:ea typeface="Arial"/>
                          <a:cs typeface="Arial"/>
                          <a:sym typeface="Arial"/>
                        </a:rPr>
                        <a:t> – Expanding access to mental health &amp; substance use services.</a:t>
                      </a:r>
                      <a:endParaRPr b="0" sz="1100" u="none" cap="none" strike="noStrike">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IT Advances </a:t>
                      </a:r>
                      <a:r>
                        <a:rPr b="0" i="0" lang="en-US" sz="1100" u="none" cap="none" strike="noStrike">
                          <a:solidFill>
                            <a:schemeClr val="dk1"/>
                          </a:solidFill>
                          <a:latin typeface="Arial"/>
                          <a:ea typeface="Arial"/>
                          <a:cs typeface="Arial"/>
                          <a:sym typeface="Arial"/>
                        </a:rPr>
                        <a:t>– Software, hardware, and cybersecurity </a:t>
                      </a:r>
                      <a:r>
                        <a:rPr lang="en-US" sz="1100">
                          <a:solidFill>
                            <a:schemeClr val="dk1"/>
                          </a:solidFill>
                        </a:rPr>
                        <a:t>solutions supporting RHTP initiatives.</a:t>
                      </a:r>
                      <a:endParaRPr b="1" i="0" sz="1100" u="none" cap="none" strike="noStrike">
                        <a:solidFill>
                          <a:schemeClr val="dk1"/>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Noto Sans Symbols"/>
                        <a:buNone/>
                      </a:pPr>
                      <a:r>
                        <a:t/>
                      </a:r>
                      <a:endParaRPr sz="11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Consumer Technology Solutions</a:t>
                      </a:r>
                      <a:r>
                        <a:rPr b="0" i="0" lang="en-US" sz="1100" u="none" cap="none" strike="noStrike">
                          <a:solidFill>
                            <a:schemeClr val="dk1"/>
                          </a:solidFill>
                          <a:latin typeface="Arial"/>
                          <a:ea typeface="Arial"/>
                          <a:cs typeface="Arial"/>
                          <a:sym typeface="Arial"/>
                        </a:rPr>
                        <a:t> – Patient-facing tools and telehealth expansion.</a:t>
                      </a:r>
                      <a:endParaRPr/>
                    </a:p>
                    <a:p>
                      <a:pPr indent="-101600" lvl="0" marL="171450" marR="0" rtl="0" algn="l">
                        <a:lnSpc>
                          <a:spcPct val="100000"/>
                        </a:lnSpc>
                        <a:spcBef>
                          <a:spcPts val="0"/>
                        </a:spcBef>
                        <a:spcAft>
                          <a:spcPts val="0"/>
                        </a:spcAft>
                        <a:buClr>
                          <a:srgbClr val="000000"/>
                        </a:buClr>
                        <a:buSzPts val="1100"/>
                        <a:buFont typeface="Noto Sans Symbols"/>
                        <a:buNone/>
                      </a:pPr>
                      <a:r>
                        <a:t/>
                      </a:r>
                      <a:endParaRPr b="0" i="0" sz="11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Capital Expenditures &amp; Investments</a:t>
                      </a:r>
                      <a:r>
                        <a:rPr b="0" i="0" lang="en-US" sz="1100" u="none" cap="none" strike="noStrike">
                          <a:solidFill>
                            <a:schemeClr val="dk1"/>
                          </a:solidFill>
                          <a:latin typeface="Arial"/>
                          <a:ea typeface="Arial"/>
                          <a:cs typeface="Arial"/>
                          <a:sym typeface="Arial"/>
                        </a:rPr>
                        <a:t> – Minor facility renovations &amp; equipment </a:t>
                      </a:r>
                      <a:r>
                        <a:rPr lang="en-US" sz="1100">
                          <a:solidFill>
                            <a:schemeClr val="dk1"/>
                          </a:solidFill>
                        </a:rPr>
                        <a:t>acquisition</a:t>
                      </a:r>
                      <a:r>
                        <a:rPr lang="en-US" sz="1100">
                          <a:solidFill>
                            <a:schemeClr val="dk1"/>
                          </a:solidFill>
                        </a:rPr>
                        <a:t>. </a:t>
                      </a:r>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3750">
                <a:tc>
                  <a:txBody>
                    <a:bodyPr/>
                    <a:lstStyle/>
                    <a:p>
                      <a:pPr indent="0" lvl="0" marL="0" marR="0" rtl="0" algn="l">
                        <a:lnSpc>
                          <a:spcPct val="100000"/>
                        </a:lnSpc>
                        <a:spcBef>
                          <a:spcPts val="0"/>
                        </a:spcBef>
                        <a:spcAft>
                          <a:spcPts val="0"/>
                        </a:spcAft>
                        <a:buClr>
                          <a:srgbClr val="000000"/>
                        </a:buClr>
                        <a:buSzPts val="1400"/>
                        <a:buFont typeface="Noto Sans Symbols"/>
                        <a:buNone/>
                      </a:pPr>
                      <a:r>
                        <a:rPr b="1" i="0" lang="en-US" sz="1400" u="none" cap="none" strike="noStrike">
                          <a:solidFill>
                            <a:schemeClr val="dk1"/>
                          </a:solidFill>
                          <a:latin typeface="Arial"/>
                          <a:ea typeface="Arial"/>
                          <a:cs typeface="Arial"/>
                          <a:sym typeface="Arial"/>
                        </a:rPr>
                        <a:t>Innovation &amp; Collaboration</a:t>
                      </a:r>
                      <a:endParaRPr b="1" sz="1400" u="none" cap="none" strike="noStrike">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Noto Sans Symbols"/>
                        <a:buNone/>
                      </a:pPr>
                      <a:r>
                        <a:rPr b="1" i="0" lang="en-US" sz="1400" u="none" cap="none" strike="noStrike">
                          <a:solidFill>
                            <a:schemeClr val="dk1"/>
                          </a:solidFill>
                          <a:latin typeface="Arial"/>
                          <a:ea typeface="Arial"/>
                          <a:cs typeface="Arial"/>
                          <a:sym typeface="Arial"/>
                        </a:rPr>
                        <a:t>Workforce &amp; Training</a:t>
                      </a:r>
                      <a:endParaRPr b="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69200">
                <a:tc>
                  <a:txBody>
                    <a:bodyPr/>
                    <a:lstStyle/>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Innovative Care</a:t>
                      </a:r>
                      <a:r>
                        <a:rPr b="0" i="0" lang="en-US" sz="1100" u="none" cap="none" strike="noStrike">
                          <a:solidFill>
                            <a:schemeClr val="dk1"/>
                          </a:solidFill>
                          <a:latin typeface="Arial"/>
                          <a:ea typeface="Arial"/>
                          <a:cs typeface="Arial"/>
                          <a:sym typeface="Arial"/>
                        </a:rPr>
                        <a:t> – Designing and implementing new value-based care models.</a:t>
                      </a:r>
                      <a:endParaRPr/>
                    </a:p>
                    <a:p>
                      <a:pPr indent="-101600" lvl="0" marL="171450" marR="0" rtl="0" algn="l">
                        <a:lnSpc>
                          <a:spcPct val="100000"/>
                        </a:lnSpc>
                        <a:spcBef>
                          <a:spcPts val="0"/>
                        </a:spcBef>
                        <a:spcAft>
                          <a:spcPts val="0"/>
                        </a:spcAft>
                        <a:buClr>
                          <a:srgbClr val="000000"/>
                        </a:buClr>
                        <a:buSzPts val="1100"/>
                        <a:buFont typeface="Noto Sans Symbols"/>
                        <a:buNone/>
                      </a:pPr>
                      <a:r>
                        <a:t/>
                      </a:r>
                      <a:endParaRPr b="0" i="0" sz="11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Foster Collaboration</a:t>
                      </a:r>
                      <a:r>
                        <a:rPr b="0" i="0" lang="en-US" sz="1100" u="none" cap="none" strike="noStrike">
                          <a:solidFill>
                            <a:schemeClr val="dk1"/>
                          </a:solidFill>
                          <a:latin typeface="Arial"/>
                          <a:ea typeface="Arial"/>
                          <a:cs typeface="Arial"/>
                          <a:sym typeface="Arial"/>
                        </a:rPr>
                        <a:t> – Building strategic partnerships between rural providers.</a:t>
                      </a:r>
                      <a:endParaRPr/>
                    </a:p>
                    <a:p>
                      <a:pPr indent="-101600" lvl="0" marL="171450" marR="0" rtl="0" algn="l">
                        <a:lnSpc>
                          <a:spcPct val="100000"/>
                        </a:lnSpc>
                        <a:spcBef>
                          <a:spcPts val="0"/>
                        </a:spcBef>
                        <a:spcAft>
                          <a:spcPts val="0"/>
                        </a:spcAft>
                        <a:buClr>
                          <a:srgbClr val="000000"/>
                        </a:buClr>
                        <a:buSzPts val="1100"/>
                        <a:buFont typeface="Noto Sans Symbols"/>
                        <a:buNone/>
                      </a:pPr>
                      <a:r>
                        <a:t/>
                      </a:r>
                      <a:endParaRPr b="0" i="0" sz="11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Provider Payments</a:t>
                      </a:r>
                      <a:r>
                        <a:rPr b="0" i="0" lang="en-US" sz="1100" u="none" cap="none" strike="noStrike">
                          <a:solidFill>
                            <a:schemeClr val="dk1"/>
                          </a:solidFill>
                          <a:latin typeface="Arial"/>
                          <a:ea typeface="Arial"/>
                          <a:cs typeface="Arial"/>
                          <a:sym typeface="Arial"/>
                        </a:rPr>
                        <a:t> – </a:t>
                      </a:r>
                      <a:r>
                        <a:rPr lang="en-US" sz="1100">
                          <a:solidFill>
                            <a:schemeClr val="dk1"/>
                          </a:solidFill>
                        </a:rPr>
                        <a:t>Covering uncompensated care, services that fill a coverage gap, or performance in alternative payment models tied to outcomes</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Workforce Development</a:t>
                      </a:r>
                      <a:r>
                        <a:rPr b="0" i="0" lang="en-US" sz="1100" u="none" cap="none" strike="noStrike">
                          <a:solidFill>
                            <a:schemeClr val="dk1"/>
                          </a:solidFill>
                          <a:latin typeface="Arial"/>
                          <a:ea typeface="Arial"/>
                          <a:cs typeface="Arial"/>
                          <a:sym typeface="Arial"/>
                        </a:rPr>
                        <a:t> – Initiatives to attract, train, and retain clinical staff.</a:t>
                      </a:r>
                      <a:endParaRPr sz="1100" u="none" cap="none" strike="noStrike">
                        <a:solidFill>
                          <a:schemeClr val="dk1"/>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Noto Sans Symbols"/>
                        <a:buNone/>
                      </a:pPr>
                      <a:r>
                        <a:t/>
                      </a:r>
                      <a:endParaRPr b="0" i="0" sz="11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Noto Sans Symbols"/>
                        <a:buChar char="✔"/>
                      </a:pPr>
                      <a:r>
                        <a:rPr b="1" i="0" lang="en-US" sz="1100" u="none" cap="none" strike="noStrike">
                          <a:solidFill>
                            <a:schemeClr val="dk1"/>
                          </a:solidFill>
                          <a:latin typeface="Arial"/>
                          <a:ea typeface="Arial"/>
                          <a:cs typeface="Arial"/>
                          <a:sym typeface="Arial"/>
                        </a:rPr>
                        <a:t>Training &amp; Technical Assistance</a:t>
                      </a:r>
                      <a:r>
                        <a:rPr b="0" i="0" lang="en-US" sz="1100" u="none" cap="none" strike="noStrike">
                          <a:solidFill>
                            <a:schemeClr val="dk1"/>
                          </a:solidFill>
                          <a:latin typeface="Arial"/>
                          <a:ea typeface="Arial"/>
                          <a:cs typeface="Arial"/>
                          <a:sym typeface="Arial"/>
                        </a:rPr>
                        <a:t> – Hands-on education for implementing new tools.</a:t>
                      </a:r>
                      <a:endParaRPr sz="11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106" name="Google Shape;1106;g3ef61c6d2f9_0_65"/>
          <p:cNvSpPr txBox="1"/>
          <p:nvPr/>
        </p:nvSpPr>
        <p:spPr>
          <a:xfrm>
            <a:off x="9093850" y="2703455"/>
            <a:ext cx="24237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100" u="none" cap="none" strike="noStrike">
                <a:solidFill>
                  <a:srgbClr val="000000"/>
                </a:solidFill>
                <a:latin typeface="Arial"/>
                <a:ea typeface="Arial"/>
                <a:cs typeface="Arial"/>
                <a:sym typeface="Arial"/>
                <a:extLst>
                  <a:ext uri="http://customooxmlschemas.google.com/">
                    <go:slidesCustomData xmlns:go="http://customooxmlschemas.google.com/" textRoundtripDataId="26"/>
                  </a:ext>
                </a:extLst>
              </a:rPr>
              <a:t>It is important to remember that the RHTP is a federal program and RHTP </a:t>
            </a:r>
            <a:r>
              <a:rPr b="1" i="1" lang="en-US" sz="1100" u="none" cap="none" strike="noStrike">
                <a:solidFill>
                  <a:srgbClr val="000000"/>
                </a:solidFill>
                <a:latin typeface="Arial"/>
                <a:ea typeface="Arial"/>
                <a:cs typeface="Arial"/>
                <a:sym typeface="Arial"/>
                <a:extLst>
                  <a:ext uri="http://customooxmlschemas.google.com/">
                    <go:slidesCustomData xmlns:go="http://customooxmlschemas.google.com/" textRoundtripDataId="27"/>
                  </a:ext>
                </a:extLst>
              </a:rPr>
              <a:t>funding is subject to federal cost principles</a:t>
            </a:r>
            <a:r>
              <a:rPr b="0" i="1" lang="en-US" sz="1100" u="none" cap="none" strike="noStrike">
                <a:solidFill>
                  <a:srgbClr val="000000"/>
                </a:solidFill>
                <a:latin typeface="Arial"/>
                <a:ea typeface="Arial"/>
                <a:cs typeface="Arial"/>
                <a:sym typeface="Arial"/>
                <a:extLst>
                  <a:ext uri="http://customooxmlschemas.google.com/">
                    <go:slidesCustomData xmlns:go="http://customooxmlschemas.google.com/" textRoundtripDataId="28"/>
                  </a:ext>
                </a:extLst>
              </a:rPr>
              <a:t>, found at Title 2, Code of Federal Regulations, Part 200, Subpart E (2 CFR 200 Subpart E), which guides how expenses may be treated. </a:t>
            </a:r>
            <a:endParaRPr b="0" i="1"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i="1" sz="1100"/>
          </a:p>
          <a:p>
            <a:pPr indent="0" lvl="0" marL="0" marR="0" rtl="0" algn="l">
              <a:lnSpc>
                <a:spcPct val="100000"/>
              </a:lnSpc>
              <a:spcBef>
                <a:spcPts val="0"/>
              </a:spcBef>
              <a:spcAft>
                <a:spcPts val="0"/>
              </a:spcAft>
              <a:buNone/>
            </a:pPr>
            <a:r>
              <a:rPr i="1" lang="en-US" sz="1100"/>
              <a:t>Applicants should review the specific solicitation document for any additional restrictions.</a:t>
            </a:r>
            <a:endParaRPr i="1" sz="1100"/>
          </a:p>
        </p:txBody>
      </p:sp>
      <p:sp>
        <p:nvSpPr>
          <p:cNvPr id="1107" name="Google Shape;1107;g3ef61c6d2f9_0_65"/>
          <p:cNvSpPr/>
          <p:nvPr/>
        </p:nvSpPr>
        <p:spPr>
          <a:xfrm>
            <a:off x="855076" y="1176752"/>
            <a:ext cx="10481700" cy="365100"/>
          </a:xfrm>
          <a:prstGeom prst="roundRect">
            <a:avLst>
              <a:gd fmla="val 16667" name="adj"/>
            </a:avLst>
          </a:prstGeom>
          <a:solidFill>
            <a:srgbClr val="F5EDD5"/>
          </a:solidFill>
          <a:ln cap="flat" cmpd="sng" w="19050">
            <a:solidFill>
              <a:srgbClr val="F5EDD5"/>
            </a:solidFill>
            <a:prstDash val="solid"/>
            <a:miter lim="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Allowable</a:t>
            </a:r>
            <a:r>
              <a:rPr b="0" i="0" lang="en-US" sz="1400" u="none" cap="none" strike="noStrike">
                <a:solidFill>
                  <a:srgbClr val="000000"/>
                </a:solidFill>
                <a:latin typeface="Arial"/>
                <a:ea typeface="Arial"/>
                <a:cs typeface="Arial"/>
                <a:sym typeface="Arial"/>
              </a:rPr>
              <a:t> costs are defined as expenses that are permitted by CMS because they directly support the goals of the grant program.</a:t>
            </a:r>
            <a:endParaRPr/>
          </a:p>
        </p:txBody>
      </p:sp>
      <p:sp>
        <p:nvSpPr>
          <p:cNvPr id="1108" name="Google Shape;1108;g3ef61c6d2f9_0_65"/>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109" name="Google Shape;1109;g3ef61c6d2f9_0_65"/>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g3ef61c6d2f9_0_193"/>
          <p:cNvSpPr/>
          <p:nvPr/>
        </p:nvSpPr>
        <p:spPr>
          <a:xfrm>
            <a:off x="563915" y="1926875"/>
            <a:ext cx="5022000" cy="3897600"/>
          </a:xfrm>
          <a:prstGeom prst="roundRect">
            <a:avLst>
              <a:gd fmla="val 16667" name="adj"/>
            </a:avLst>
          </a:prstGeom>
          <a:solidFill>
            <a:schemeClr val="lt1"/>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6" name="Google Shape;1116;g3ef61c6d2f9_0_193"/>
          <p:cNvSpPr txBox="1"/>
          <p:nvPr>
            <p:ph type="title"/>
          </p:nvPr>
        </p:nvSpPr>
        <p:spPr>
          <a:xfrm>
            <a:off x="563915" y="233393"/>
            <a:ext cx="7510200" cy="697200"/>
          </a:xfrm>
          <a:prstGeom prst="rect">
            <a:avLst/>
          </a:prstGeom>
          <a:solidFill>
            <a:srgbClr val="B3D0F3"/>
          </a:solidFill>
          <a:ln>
            <a:noFill/>
          </a:ln>
        </p:spPr>
        <p:txBody>
          <a:bodyPr anchorCtr="0" anchor="ctr" bIns="45700" lIns="91425" spcFirstLastPara="1" rIns="91425" wrap="square" tIns="45700">
            <a:noAutofit/>
          </a:bodyPr>
          <a:lstStyle/>
          <a:p>
            <a:pPr indent="-457200" lvl="0" marL="457200" rtl="0" algn="l">
              <a:lnSpc>
                <a:spcPct val="90000"/>
              </a:lnSpc>
              <a:spcBef>
                <a:spcPts val="0"/>
              </a:spcBef>
              <a:spcAft>
                <a:spcPts val="0"/>
              </a:spcAft>
              <a:buSzPts val="3200"/>
              <a:buChar char="•"/>
            </a:pPr>
            <a:r>
              <a:rPr lang="en-US"/>
              <a:t>Unallowable Costs </a:t>
            </a:r>
            <a:endParaRPr/>
          </a:p>
        </p:txBody>
      </p:sp>
      <p:sp>
        <p:nvSpPr>
          <p:cNvPr id="1117" name="Google Shape;1117;g3ef61c6d2f9_0_193"/>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50"/>
              <a:buFont typeface="Arial"/>
              <a:buNone/>
            </a:pPr>
            <a:fld id="{00000000-1234-1234-1234-123412341234}" type="slidenum">
              <a:rPr lang="en-US"/>
              <a:t>‹#›</a:t>
            </a:fld>
            <a:endParaRPr/>
          </a:p>
        </p:txBody>
      </p:sp>
      <p:sp>
        <p:nvSpPr>
          <p:cNvPr id="1118" name="Google Shape;1118;g3ef61c6d2f9_0_193"/>
          <p:cNvSpPr/>
          <p:nvPr/>
        </p:nvSpPr>
        <p:spPr>
          <a:xfrm>
            <a:off x="6477765" y="2069368"/>
            <a:ext cx="5022000" cy="1498200"/>
          </a:xfrm>
          <a:prstGeom prst="rect">
            <a:avLst/>
          </a:prstGeom>
          <a:noFill/>
          <a:ln cap="flat" cmpd="sng" w="19050">
            <a:solidFill>
              <a:schemeClr val="accen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Example 1: Payments for Clinical Services Reimbursable by Insurance</a:t>
            </a:r>
            <a:endParaRPr/>
          </a:p>
          <a:p>
            <a:pPr indent="-171450" lvl="0" marL="171450"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chemeClr val="dk1"/>
                </a:solidFill>
              </a:rPr>
              <a:t>Allowable</a:t>
            </a:r>
            <a:r>
              <a:rPr b="0" i="0" lang="en-US" sz="1200" u="none" cap="none" strike="noStrike">
                <a:solidFill>
                  <a:schemeClr val="dk1"/>
                </a:solidFill>
                <a:latin typeface="Arial"/>
                <a:ea typeface="Arial"/>
                <a:cs typeface="Arial"/>
                <a:sym typeface="Arial"/>
              </a:rPr>
              <a:t>: </a:t>
            </a:r>
            <a:r>
              <a:rPr lang="en-US" sz="1200">
                <a:solidFill>
                  <a:schemeClr val="dk1"/>
                </a:solidFill>
              </a:rPr>
              <a:t>Supporting non-billable care coordination and patient support activities as part of a new chronic disease management program </a:t>
            </a:r>
            <a:r>
              <a:rPr i="1" lang="en-US" sz="1200">
                <a:solidFill>
                  <a:schemeClr val="dk1"/>
                </a:solidFill>
              </a:rPr>
              <a:t>(Focus: Building new care coordination capacity)</a:t>
            </a:r>
            <a:endParaRPr i="1" sz="1200">
              <a:solidFill>
                <a:schemeClr val="dk1"/>
              </a:solidFill>
            </a:endParaRPr>
          </a:p>
          <a:p>
            <a:pPr indent="-171450" lvl="0" marL="171450" marR="0" rtl="0" algn="l">
              <a:lnSpc>
                <a:spcPct val="100000"/>
              </a:lnSpc>
              <a:spcBef>
                <a:spcPts val="0"/>
              </a:spcBef>
              <a:spcAft>
                <a:spcPts val="0"/>
              </a:spcAft>
              <a:buClr>
                <a:srgbClr val="000000"/>
              </a:buClr>
              <a:buSzPts val="1200"/>
              <a:buFont typeface="Arial"/>
              <a:buChar char="✔"/>
            </a:pPr>
            <a:r>
              <a:rPr b="1" i="0" lang="en-US" sz="1200" u="none" cap="none" strike="noStrike">
                <a:solidFill>
                  <a:schemeClr val="dk1"/>
                </a:solidFill>
              </a:rPr>
              <a:t>Un</a:t>
            </a:r>
            <a:r>
              <a:rPr b="1" i="0" lang="en-US" sz="1200" u="none" cap="none" strike="noStrike">
                <a:solidFill>
                  <a:schemeClr val="dk1"/>
                </a:solidFill>
              </a:rPr>
              <a:t>allowable</a:t>
            </a:r>
            <a:r>
              <a:rPr b="0" i="0" lang="en-US" sz="1200" u="none" cap="none" strike="noStrike">
                <a:solidFill>
                  <a:schemeClr val="dk1"/>
                </a:solidFill>
                <a:latin typeface="Arial"/>
                <a:ea typeface="Arial"/>
                <a:cs typeface="Arial"/>
                <a:sym typeface="Arial"/>
              </a:rPr>
              <a:t>: </a:t>
            </a:r>
            <a:r>
              <a:rPr lang="en-US" sz="1200">
                <a:solidFill>
                  <a:schemeClr val="dk1"/>
                </a:solidFill>
              </a:rPr>
              <a:t>Paying for a patient's routine lab work or doctor's visit that is already billable to insurance. </a:t>
            </a:r>
            <a:r>
              <a:rPr i="1" lang="en-US" sz="1200">
                <a:solidFill>
                  <a:schemeClr val="dk1"/>
                </a:solidFill>
              </a:rPr>
              <a:t>(Focus: Paying for a standard, reimbursable service)</a:t>
            </a:r>
            <a:endParaRPr i="1" sz="1200">
              <a:solidFill>
                <a:schemeClr val="dk1"/>
              </a:solidFill>
            </a:endParaRPr>
          </a:p>
        </p:txBody>
      </p:sp>
      <p:sp>
        <p:nvSpPr>
          <p:cNvPr id="1119" name="Google Shape;1119;g3ef61c6d2f9_0_193"/>
          <p:cNvSpPr/>
          <p:nvPr/>
        </p:nvSpPr>
        <p:spPr>
          <a:xfrm>
            <a:off x="855076" y="1176752"/>
            <a:ext cx="10481700" cy="504000"/>
          </a:xfrm>
          <a:prstGeom prst="roundRect">
            <a:avLst>
              <a:gd fmla="val 16667" name="adj"/>
            </a:avLst>
          </a:prstGeom>
          <a:solidFill>
            <a:srgbClr val="F5EDD5"/>
          </a:solidFill>
          <a:ln cap="flat" cmpd="sng" w="19050">
            <a:solidFill>
              <a:srgbClr val="F5EDD5"/>
            </a:solidFill>
            <a:prstDash val="solid"/>
            <a:miter lim="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Unallowable</a:t>
            </a:r>
            <a:r>
              <a:rPr b="0" i="0" lang="en-US" sz="1400" u="none" cap="none" strike="noStrike">
                <a:solidFill>
                  <a:srgbClr val="000000"/>
                </a:solidFill>
                <a:latin typeface="Arial"/>
                <a:ea typeface="Arial"/>
                <a:cs typeface="Arial"/>
                <a:sym typeface="Arial"/>
              </a:rPr>
              <a:t> costs are defined as expenses that the funder does not permit because they do not directly support the goals of the grant program or violate funding rules.</a:t>
            </a:r>
            <a:endParaRPr/>
          </a:p>
        </p:txBody>
      </p:sp>
      <p:graphicFrame>
        <p:nvGraphicFramePr>
          <p:cNvPr id="1120" name="Google Shape;1120;g3ef61c6d2f9_0_193"/>
          <p:cNvGraphicFramePr/>
          <p:nvPr/>
        </p:nvGraphicFramePr>
        <p:xfrm>
          <a:off x="586419" y="2002328"/>
          <a:ext cx="3000000" cy="3000000"/>
        </p:xfrm>
        <a:graphic>
          <a:graphicData uri="http://schemas.openxmlformats.org/drawingml/2006/table">
            <a:tbl>
              <a:tblPr bandRow="1" firstRow="1">
                <a:noFill/>
                <a:tableStyleId>{A5B5D323-80DD-4C90-A3B2-E7CFD00469B5}</a:tableStyleId>
              </a:tblPr>
              <a:tblGrid>
                <a:gridCol w="4829200"/>
              </a:tblGrid>
              <a:tr h="3554600">
                <a:tc>
                  <a:txBody>
                    <a:bodyPr/>
                    <a:lstStyle/>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Pre-award costs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Services or supports that are the legal responsibility of another entity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Independent research and development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Cosmetic or experimental procedures under 45 CFR 156.4004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Expenditures used to finance the non-federal share of other federal programs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Supplanting existing state, local, tribal, or private funding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New construction or major capital improvements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Payments for clinical services reimbursable by insurance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Salaries or </a:t>
                      </a:r>
                      <a:r>
                        <a:rPr i="0" lang="en-US" sz="1100" u="none" cap="none" strike="noStrike">
                          <a:solidFill>
                            <a:schemeClr val="dk1"/>
                          </a:solidFill>
                        </a:rPr>
                        <a:t>wage supports for clinicians at facilities with non-</a:t>
                      </a:r>
                      <a:r>
                        <a:rPr lang="en-US" sz="1100">
                          <a:solidFill>
                            <a:schemeClr val="dk1"/>
                          </a:solidFill>
                        </a:rPr>
                        <a:t>compete</a:t>
                      </a:r>
                      <a:r>
                        <a:rPr i="0" lang="en-US" sz="1100" u="none" cap="none" strike="noStrike">
                          <a:solidFill>
                            <a:schemeClr val="dk1"/>
                          </a:solidFill>
                        </a:rPr>
                        <a:t> clauses </a:t>
                      </a:r>
                      <a:endParaRPr/>
                    </a:p>
                    <a:p>
                      <a:pPr indent="0" lvl="0" marL="45720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Services prohibited under Social Security Act (SSA), Section 2105 </a:t>
                      </a:r>
                      <a:endParaRPr b="0" sz="1100" u="none" cap="none" strike="noStrike">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121" name="Google Shape;1121;g3ef61c6d2f9_0_193"/>
          <p:cNvSpPr/>
          <p:nvPr/>
        </p:nvSpPr>
        <p:spPr>
          <a:xfrm>
            <a:off x="6477766" y="4038900"/>
            <a:ext cx="5022000" cy="1324200"/>
          </a:xfrm>
          <a:prstGeom prst="rect">
            <a:avLst/>
          </a:prstGeom>
          <a:noFill/>
          <a:ln cap="flat" cmpd="sng" w="19050">
            <a:solidFill>
              <a:schemeClr val="accen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Example 2: New Construction or Major Capital Improvements</a:t>
            </a:r>
            <a:endParaRPr/>
          </a:p>
          <a:p>
            <a:pPr indent="-171450" lvl="0" marL="171450" marR="0" rtl="0" algn="l">
              <a:lnSpc>
                <a:spcPct val="100000"/>
              </a:lnSpc>
              <a:spcBef>
                <a:spcPts val="0"/>
              </a:spcBef>
              <a:spcAft>
                <a:spcPts val="0"/>
              </a:spcAft>
              <a:buClr>
                <a:srgbClr val="000000"/>
              </a:buClr>
              <a:buSzPts val="1200"/>
              <a:buFont typeface="Noto Sans Symbols"/>
              <a:buChar char="✔"/>
            </a:pPr>
            <a:r>
              <a:rPr b="1" i="0" lang="en-US" sz="1200" u="none" cap="none" strike="noStrike">
                <a:solidFill>
                  <a:schemeClr val="dk1"/>
                </a:solidFill>
              </a:rPr>
              <a:t>Allowable</a:t>
            </a:r>
            <a:r>
              <a:rPr b="0" i="0" lang="en-US" sz="1200" u="none" cap="none" strike="noStrike">
                <a:solidFill>
                  <a:schemeClr val="dk1"/>
                </a:solidFill>
                <a:latin typeface="Arial"/>
                <a:ea typeface="Arial"/>
                <a:cs typeface="Arial"/>
                <a:sym typeface="Arial"/>
              </a:rPr>
              <a:t>:</a:t>
            </a:r>
            <a:r>
              <a:rPr lang="en-US" sz="1200">
                <a:solidFill>
                  <a:schemeClr val="dk1"/>
                </a:solidFill>
              </a:rPr>
              <a:t>Cosmetic upgrades to existing space and adding technology to support a new or expanded telehealth service model </a:t>
            </a:r>
            <a:r>
              <a:rPr i="1" lang="en-US" sz="1200">
                <a:solidFill>
                  <a:schemeClr val="dk1"/>
                </a:solidFill>
              </a:rPr>
              <a:t>(Focus: Expanding services in existing space)</a:t>
            </a:r>
            <a:endParaRPr i="1" sz="1200">
              <a:solidFill>
                <a:schemeClr val="dk1"/>
              </a:solidFill>
            </a:endParaRPr>
          </a:p>
          <a:p>
            <a:pPr indent="-171450" lvl="0" marL="171450" marR="0" rtl="0" algn="l">
              <a:lnSpc>
                <a:spcPct val="100000"/>
              </a:lnSpc>
              <a:spcBef>
                <a:spcPts val="0"/>
              </a:spcBef>
              <a:spcAft>
                <a:spcPts val="0"/>
              </a:spcAft>
              <a:buClr>
                <a:srgbClr val="000000"/>
              </a:buClr>
              <a:buSzPts val="1200"/>
              <a:buFont typeface="Arial"/>
              <a:buChar char="✔"/>
            </a:pPr>
            <a:r>
              <a:rPr b="1" i="0" lang="en-US" sz="1200" u="none" cap="none" strike="noStrike">
                <a:solidFill>
                  <a:schemeClr val="dk1"/>
                </a:solidFill>
              </a:rPr>
              <a:t>Unallowable</a:t>
            </a:r>
            <a:r>
              <a:rPr b="0" i="0" lang="en-US" sz="1200" u="none" cap="none" strike="noStrike">
                <a:solidFill>
                  <a:schemeClr val="dk1"/>
                </a:solidFill>
                <a:latin typeface="Arial"/>
                <a:ea typeface="Arial"/>
                <a:cs typeface="Arial"/>
                <a:sym typeface="Arial"/>
              </a:rPr>
              <a:t>: Building a brand-new wing or a separate building to house the new telehealth center.</a:t>
            </a:r>
            <a:r>
              <a:rPr lang="en-US" sz="1200">
                <a:solidFill>
                  <a:schemeClr val="dk1"/>
                </a:solidFill>
              </a:rPr>
              <a:t> Purchasing new laptops because the current ones are old. </a:t>
            </a:r>
            <a:r>
              <a:rPr b="0" i="1" lang="en-US" sz="1200" u="none" cap="none" strike="noStrike">
                <a:solidFill>
                  <a:schemeClr val="dk1"/>
                </a:solidFill>
                <a:latin typeface="Arial"/>
                <a:ea typeface="Arial"/>
                <a:cs typeface="Arial"/>
                <a:sym typeface="Arial"/>
              </a:rPr>
              <a:t>(Focus: New, ground-up construction,)</a:t>
            </a:r>
            <a:endParaRPr b="0" i="0" sz="1200" u="none" cap="none" strike="noStrike">
              <a:solidFill>
                <a:schemeClr val="dk1"/>
              </a:solidFill>
              <a:latin typeface="Arial"/>
              <a:ea typeface="Arial"/>
              <a:cs typeface="Arial"/>
              <a:sym typeface="Arial"/>
            </a:endParaRPr>
          </a:p>
        </p:txBody>
      </p:sp>
      <p:sp>
        <p:nvSpPr>
          <p:cNvPr id="1122" name="Google Shape;1122;g3ef61c6d2f9_0_193"/>
          <p:cNvSpPr/>
          <p:nvPr/>
        </p:nvSpPr>
        <p:spPr>
          <a:xfrm>
            <a:off x="5885702" y="3299791"/>
            <a:ext cx="292200" cy="923700"/>
          </a:xfrm>
          <a:prstGeom prst="chevron">
            <a:avLst>
              <a:gd fmla="val 50000" name="adj"/>
            </a:avLst>
          </a:prstGeom>
          <a:solidFill>
            <a:srgbClr val="B3D0F3"/>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123" name="Google Shape;1123;g3ef61c6d2f9_0_193"/>
          <p:cNvSpPr/>
          <p:nvPr/>
        </p:nvSpPr>
        <p:spPr>
          <a:xfrm>
            <a:off x="401525" y="295525"/>
            <a:ext cx="677700" cy="635100"/>
          </a:xfrm>
          <a:prstGeom prst="mathMultiply">
            <a:avLst>
              <a:gd fmla="val 23520" name="adj1"/>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4" name="Google Shape;1124;g3ef61c6d2f9_0_193"/>
          <p:cNvSpPr/>
          <p:nvPr/>
        </p:nvSpPr>
        <p:spPr>
          <a:xfrm>
            <a:off x="6512400" y="2982825"/>
            <a:ext cx="205800" cy="2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125" name="Google Shape;1125;g3ef61c6d2f9_0_193"/>
          <p:cNvSpPr/>
          <p:nvPr/>
        </p:nvSpPr>
        <p:spPr>
          <a:xfrm>
            <a:off x="6512400" y="2993650"/>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6" name="Google Shape;1126;g3ef61c6d2f9_0_193"/>
          <p:cNvSpPr/>
          <p:nvPr/>
        </p:nvSpPr>
        <p:spPr>
          <a:xfrm>
            <a:off x="6512400" y="4744625"/>
            <a:ext cx="205800" cy="26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127" name="Google Shape;1127;g3ef61c6d2f9_0_193"/>
          <p:cNvSpPr/>
          <p:nvPr/>
        </p:nvSpPr>
        <p:spPr>
          <a:xfrm>
            <a:off x="6535950" y="4786541"/>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8" name="Google Shape;1128;g3ef61c6d2f9_0_193"/>
          <p:cNvSpPr/>
          <p:nvPr/>
        </p:nvSpPr>
        <p:spPr>
          <a:xfrm>
            <a:off x="920525" y="2032091"/>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9" name="Google Shape;1129;g3ef61c6d2f9_0_193"/>
          <p:cNvSpPr/>
          <p:nvPr/>
        </p:nvSpPr>
        <p:spPr>
          <a:xfrm>
            <a:off x="920525" y="2373566"/>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0" name="Google Shape;1130;g3ef61c6d2f9_0_193"/>
          <p:cNvSpPr/>
          <p:nvPr/>
        </p:nvSpPr>
        <p:spPr>
          <a:xfrm>
            <a:off x="920525" y="2876108"/>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1" name="Google Shape;1131;g3ef61c6d2f9_0_193"/>
          <p:cNvSpPr/>
          <p:nvPr/>
        </p:nvSpPr>
        <p:spPr>
          <a:xfrm>
            <a:off x="920525" y="3212183"/>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2" name="Google Shape;1132;g3ef61c6d2f9_0_193"/>
          <p:cNvSpPr/>
          <p:nvPr/>
        </p:nvSpPr>
        <p:spPr>
          <a:xfrm>
            <a:off x="920525" y="3557330"/>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3" name="Google Shape;1133;g3ef61c6d2f9_0_193"/>
          <p:cNvSpPr/>
          <p:nvPr/>
        </p:nvSpPr>
        <p:spPr>
          <a:xfrm>
            <a:off x="920525" y="4041730"/>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4" name="Google Shape;1134;g3ef61c6d2f9_0_193"/>
          <p:cNvSpPr/>
          <p:nvPr/>
        </p:nvSpPr>
        <p:spPr>
          <a:xfrm>
            <a:off x="920525" y="4383776"/>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5" name="Google Shape;1135;g3ef61c6d2f9_0_193"/>
          <p:cNvSpPr/>
          <p:nvPr/>
        </p:nvSpPr>
        <p:spPr>
          <a:xfrm>
            <a:off x="920525" y="4704808"/>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6" name="Google Shape;1136;g3ef61c6d2f9_0_193"/>
          <p:cNvSpPr/>
          <p:nvPr/>
        </p:nvSpPr>
        <p:spPr>
          <a:xfrm>
            <a:off x="920525" y="5069569"/>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7" name="Google Shape;1137;g3ef61c6d2f9_0_193"/>
          <p:cNvSpPr/>
          <p:nvPr/>
        </p:nvSpPr>
        <p:spPr>
          <a:xfrm>
            <a:off x="920525" y="5552676"/>
            <a:ext cx="158700" cy="200400"/>
          </a:xfrm>
          <a:prstGeom prst="mathMultiply">
            <a:avLst>
              <a:gd fmla="val 23520" name="adj1"/>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8" name="Google Shape;1138;g3ef61c6d2f9_0_193"/>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139" name="Google Shape;1139;g3ef61c6d2f9_0_193"/>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g3ef61c6d2f9_0_339"/>
          <p:cNvSpPr txBox="1"/>
          <p:nvPr>
            <p:ph idx="12" type="sldNum"/>
          </p:nvPr>
        </p:nvSpPr>
        <p:spPr>
          <a:xfrm>
            <a:off x="9093849" y="6340475"/>
            <a:ext cx="2844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50"/>
              <a:buFont typeface="Arial"/>
              <a:buNone/>
            </a:pPr>
            <a:fld id="{00000000-1234-1234-1234-123412341234}" type="slidenum">
              <a:rPr lang="en-US"/>
              <a:t>‹#›</a:t>
            </a:fld>
            <a:endParaRPr/>
          </a:p>
        </p:txBody>
      </p:sp>
      <p:graphicFrame>
        <p:nvGraphicFramePr>
          <p:cNvPr id="1146" name="Google Shape;1146;g3ef61c6d2f9_0_339"/>
          <p:cNvGraphicFramePr/>
          <p:nvPr/>
        </p:nvGraphicFramePr>
        <p:xfrm>
          <a:off x="553425" y="1325325"/>
          <a:ext cx="3000000" cy="3000000"/>
        </p:xfrm>
        <a:graphic>
          <a:graphicData uri="http://schemas.openxmlformats.org/drawingml/2006/table">
            <a:tbl>
              <a:tblPr>
                <a:noFill/>
                <a:tableStyleId>{55398EF4-CA4D-4617-9269-6188AB984840}</a:tableStyleId>
              </a:tblPr>
              <a:tblGrid>
                <a:gridCol w="1908275"/>
                <a:gridCol w="5505275"/>
              </a:tblGrid>
              <a:tr h="203075">
                <a:tc>
                  <a:txBody>
                    <a:bodyPr/>
                    <a:lstStyle/>
                    <a:p>
                      <a:pPr indent="0" lvl="0" marL="63500" marR="63500" rtl="0" algn="ctr">
                        <a:lnSpc>
                          <a:spcPct val="100000"/>
                        </a:lnSpc>
                        <a:spcBef>
                          <a:spcPts val="0"/>
                        </a:spcBef>
                        <a:spcAft>
                          <a:spcPts val="0"/>
                        </a:spcAft>
                        <a:buNone/>
                      </a:pPr>
                      <a:r>
                        <a:rPr b="1" lang="en-US" sz="1100">
                          <a:solidFill>
                            <a:srgbClr val="FFFFFF"/>
                          </a:solidFill>
                        </a:rPr>
                        <a:t>Expense Type</a:t>
                      </a:r>
                      <a:endParaRPr b="1" sz="1100">
                        <a:solidFill>
                          <a:srgbClr val="FFFFFF"/>
                        </a:solidFill>
                      </a:endParaRPr>
                    </a:p>
                  </a:txBody>
                  <a:tcPr marT="0" marB="0" marR="91425" marL="91425" anchor="ctr">
                    <a:lnL cap="flat" cmpd="sng" w="9525">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solidFill>
                      <a:srgbClr val="002465"/>
                    </a:solidFill>
                  </a:tcPr>
                </a:tc>
                <a:tc>
                  <a:txBody>
                    <a:bodyPr/>
                    <a:lstStyle/>
                    <a:p>
                      <a:pPr indent="0" lvl="0" marL="63500" marR="63500" rtl="0" algn="ctr">
                        <a:lnSpc>
                          <a:spcPct val="100000"/>
                        </a:lnSpc>
                        <a:spcBef>
                          <a:spcPts val="0"/>
                        </a:spcBef>
                        <a:spcAft>
                          <a:spcPts val="0"/>
                        </a:spcAft>
                        <a:buNone/>
                      </a:pPr>
                      <a:r>
                        <a:rPr b="1" lang="en-US" sz="1100">
                          <a:solidFill>
                            <a:srgbClr val="FFFFFF"/>
                          </a:solidFill>
                        </a:rPr>
                        <a:t>Limitation or Spending Cap </a:t>
                      </a:r>
                      <a:endParaRPr b="1" sz="1100">
                        <a:solidFill>
                          <a:srgbClr val="FFFFFF"/>
                        </a:solidFill>
                      </a:endParaRPr>
                    </a:p>
                  </a:txBody>
                  <a:tcPr marT="0" marB="0" marR="91425" marL="91425" anchor="ctr">
                    <a:lnL cap="flat" cmpd="sng" w="119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solidFill>
                      <a:srgbClr val="002465"/>
                    </a:solidFill>
                  </a:tcPr>
                </a:tc>
              </a:tr>
              <a:tr h="812350">
                <a:tc>
                  <a:txBody>
                    <a:bodyPr/>
                    <a:lstStyle/>
                    <a:p>
                      <a:pPr indent="0" lvl="0" marL="63500" marR="63500" rtl="0" algn="ctr">
                        <a:lnSpc>
                          <a:spcPct val="100000"/>
                        </a:lnSpc>
                        <a:spcBef>
                          <a:spcPts val="0"/>
                        </a:spcBef>
                        <a:spcAft>
                          <a:spcPts val="0"/>
                        </a:spcAft>
                        <a:buNone/>
                      </a:pPr>
                      <a:r>
                        <a:rPr b="1" lang="en-US" sz="1100"/>
                        <a:t>Administrative Costs</a:t>
                      </a:r>
                      <a:r>
                        <a:rPr lang="en-US" sz="1100"/>
                        <a:t> </a:t>
                      </a:r>
                      <a:endParaRPr sz="1100"/>
                    </a:p>
                  </a:txBody>
                  <a:tcPr marT="0" marB="0" marR="91425" marL="91425" anchor="ctr">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c>
                  <a:txBody>
                    <a:bodyPr/>
                    <a:lstStyle/>
                    <a:p>
                      <a:pPr indent="-298450" lvl="0" marL="457200" marR="63500" rtl="0" algn="l">
                        <a:lnSpc>
                          <a:spcPct val="100000"/>
                        </a:lnSpc>
                        <a:spcBef>
                          <a:spcPts val="0"/>
                        </a:spcBef>
                        <a:spcAft>
                          <a:spcPts val="0"/>
                        </a:spcAft>
                        <a:buSzPts val="1100"/>
                        <a:buChar char="❖"/>
                      </a:pPr>
                      <a:r>
                        <a:rPr lang="en-US" sz="1100"/>
                        <a:t>Capped at 10% of the total award, including administrative costs for subrecipients. </a:t>
                      </a:r>
                      <a:endParaRPr sz="1100"/>
                    </a:p>
                    <a:p>
                      <a:pPr indent="-298450" lvl="0" marL="457200" marR="63500" rtl="0" algn="l">
                        <a:lnSpc>
                          <a:spcPct val="100000"/>
                        </a:lnSpc>
                        <a:spcBef>
                          <a:spcPts val="0"/>
                        </a:spcBef>
                        <a:spcAft>
                          <a:spcPts val="0"/>
                        </a:spcAft>
                        <a:buSzPts val="1100"/>
                        <a:buChar char="❖"/>
                      </a:pPr>
                      <a:r>
                        <a:rPr lang="en-US" sz="1100"/>
                        <a:t>Includes both indirect costs and direct administrative costs. </a:t>
                      </a:r>
                      <a:endParaRPr sz="1100"/>
                    </a:p>
                    <a:p>
                      <a:pPr indent="-298450" lvl="0" marL="457200" marR="63500" rtl="0" algn="l">
                        <a:lnSpc>
                          <a:spcPct val="100000"/>
                        </a:lnSpc>
                        <a:spcBef>
                          <a:spcPts val="0"/>
                        </a:spcBef>
                        <a:spcAft>
                          <a:spcPts val="0"/>
                        </a:spcAft>
                        <a:buSzPts val="1100"/>
                        <a:buChar char="❖"/>
                      </a:pPr>
                      <a:r>
                        <a:rPr lang="en-US" sz="1100"/>
                        <a:t>Salaries are considered an administrative cost unless the individual is performing direct programmatic work. </a:t>
                      </a:r>
                      <a:endParaRPr sz="1100"/>
                    </a:p>
                  </a:txBody>
                  <a:tcPr marT="0" marB="0" marR="91425" marL="91425">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r>
              <a:tr h="609250">
                <a:tc>
                  <a:txBody>
                    <a:bodyPr/>
                    <a:lstStyle/>
                    <a:p>
                      <a:pPr indent="0" lvl="0" marL="63500" marR="63500" rtl="0" algn="ctr">
                        <a:lnSpc>
                          <a:spcPct val="100000"/>
                        </a:lnSpc>
                        <a:spcBef>
                          <a:spcPts val="0"/>
                        </a:spcBef>
                        <a:spcAft>
                          <a:spcPts val="0"/>
                        </a:spcAft>
                        <a:buNone/>
                      </a:pPr>
                      <a:r>
                        <a:rPr b="1" lang="en-US" sz="1100"/>
                        <a:t>Electronic Medical Record (EMR) System Replacement</a:t>
                      </a:r>
                      <a:r>
                        <a:rPr lang="en-US" sz="1100"/>
                        <a:t> </a:t>
                      </a:r>
                      <a:endParaRPr sz="1100"/>
                    </a:p>
                  </a:txBody>
                  <a:tcPr marT="0" marB="0" marR="91425" marL="91425" anchor="ctr">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c>
                  <a:txBody>
                    <a:bodyPr/>
                    <a:lstStyle/>
                    <a:p>
                      <a:pPr indent="-298450" lvl="0" marL="457200" marR="63500" rtl="0" algn="l">
                        <a:lnSpc>
                          <a:spcPct val="100000"/>
                        </a:lnSpc>
                        <a:spcBef>
                          <a:spcPts val="0"/>
                        </a:spcBef>
                        <a:spcAft>
                          <a:spcPts val="0"/>
                        </a:spcAft>
                        <a:buSzPts val="1100"/>
                        <a:buChar char="❖"/>
                      </a:pPr>
                      <a:r>
                        <a:rPr lang="en-US" sz="1100"/>
                        <a:t>Limited to no more than 5% of the total award per budget period for </a:t>
                      </a:r>
                      <a:r>
                        <a:rPr lang="en-US" sz="1100">
                          <a:extLst>
                            <a:ext uri="http://customooxmlschemas.google.com/">
                              <go:slidesCustomData xmlns:go="http://customooxmlschemas.google.com/" textRoundtripDataId="29"/>
                            </a:ext>
                          </a:extLst>
                        </a:rPr>
                        <a:t>replacing the existing EMR system </a:t>
                      </a:r>
                      <a:r>
                        <a:rPr lang="en-US" sz="1100"/>
                        <a:t>when a certified system existed before September 1, 2025. </a:t>
                      </a:r>
                      <a:endParaRPr sz="1100"/>
                    </a:p>
                  </a:txBody>
                  <a:tcPr marT="0" marB="0" marR="91425" marL="91425">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r>
              <a:tr h="203075">
                <a:tc>
                  <a:txBody>
                    <a:bodyPr/>
                    <a:lstStyle/>
                    <a:p>
                      <a:pPr indent="0" lvl="0" marL="63500" marR="63500" rtl="0" algn="ctr">
                        <a:lnSpc>
                          <a:spcPct val="100000"/>
                        </a:lnSpc>
                        <a:spcBef>
                          <a:spcPts val="0"/>
                        </a:spcBef>
                        <a:spcAft>
                          <a:spcPts val="0"/>
                        </a:spcAft>
                        <a:buNone/>
                      </a:pPr>
                      <a:r>
                        <a:rPr b="1" lang="en-US" sz="1100"/>
                        <a:t>Rural Tech Catalyst Fund</a:t>
                      </a:r>
                      <a:r>
                        <a:rPr lang="en-US" sz="1100"/>
                        <a:t> </a:t>
                      </a:r>
                      <a:endParaRPr sz="1100"/>
                    </a:p>
                  </a:txBody>
                  <a:tcPr marT="0" marB="0" marR="91425" marL="91425" anchor="ctr">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c>
                  <a:txBody>
                    <a:bodyPr/>
                    <a:lstStyle/>
                    <a:p>
                      <a:pPr indent="-298450" lvl="0" marL="457200" marR="63500" rtl="0" algn="l">
                        <a:lnSpc>
                          <a:spcPct val="100000"/>
                        </a:lnSpc>
                        <a:spcBef>
                          <a:spcPts val="0"/>
                        </a:spcBef>
                        <a:spcAft>
                          <a:spcPts val="0"/>
                        </a:spcAft>
                        <a:buSzPts val="1100"/>
                        <a:buChar char="❖"/>
                      </a:pPr>
                      <a:r>
                        <a:rPr lang="en-US" sz="1100"/>
                        <a:t>Limited to 10% of the total award or $20 million, whichever is lower. </a:t>
                      </a:r>
                      <a:endParaRPr sz="1100"/>
                    </a:p>
                  </a:txBody>
                  <a:tcPr marT="0" marB="0" marR="91425" marL="91425">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r>
              <a:tr h="1827750">
                <a:tc>
                  <a:txBody>
                    <a:bodyPr/>
                    <a:lstStyle/>
                    <a:p>
                      <a:pPr indent="0" lvl="0" marL="63500" marR="63500" rtl="0" algn="ctr">
                        <a:lnSpc>
                          <a:spcPct val="100000"/>
                        </a:lnSpc>
                        <a:spcBef>
                          <a:spcPts val="0"/>
                        </a:spcBef>
                        <a:spcAft>
                          <a:spcPts val="0"/>
                        </a:spcAft>
                        <a:buNone/>
                      </a:pPr>
                      <a:r>
                        <a:rPr b="1" lang="en-US" sz="1100"/>
                        <a:t>Salaries &amp; Wages</a:t>
                      </a:r>
                      <a:r>
                        <a:rPr lang="en-US" sz="1100"/>
                        <a:t> </a:t>
                      </a:r>
                      <a:endParaRPr sz="1100"/>
                    </a:p>
                  </a:txBody>
                  <a:tcPr marT="0" marB="0" marR="91425" marL="91425" anchor="ctr">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c>
                  <a:txBody>
                    <a:bodyPr/>
                    <a:lstStyle/>
                    <a:p>
                      <a:pPr indent="-298450" lvl="0" marL="457200" marR="63500" rtl="0" algn="l">
                        <a:lnSpc>
                          <a:spcPct val="100000"/>
                        </a:lnSpc>
                        <a:spcBef>
                          <a:spcPts val="0"/>
                        </a:spcBef>
                        <a:spcAft>
                          <a:spcPts val="0"/>
                        </a:spcAft>
                        <a:buSzPts val="1100"/>
                        <a:buChar char="❖"/>
                      </a:pPr>
                      <a:r>
                        <a:rPr lang="en-US" sz="1100"/>
                        <a:t>Funds cannot be used to support clinician salaries or wages for facilities that have non-compete clauses. </a:t>
                      </a:r>
                      <a:endParaRPr sz="1100"/>
                    </a:p>
                    <a:p>
                      <a:pPr indent="-298450" lvl="0" marL="457200" marR="63500" rtl="0" algn="l">
                        <a:lnSpc>
                          <a:spcPct val="100000"/>
                        </a:lnSpc>
                        <a:spcBef>
                          <a:spcPts val="0"/>
                        </a:spcBef>
                        <a:spcAft>
                          <a:spcPts val="0"/>
                        </a:spcAft>
                        <a:buSzPts val="1100"/>
                        <a:buChar char="❖"/>
                      </a:pPr>
                      <a:r>
                        <a:rPr lang="en-US" sz="1100"/>
                        <a:t>Non-clinician salaries may be allowable only under the following conditions: </a:t>
                      </a:r>
                      <a:endParaRPr sz="1100"/>
                    </a:p>
                    <a:p>
                      <a:pPr indent="-298450" lvl="1" marL="914400" marR="63500" rtl="0" algn="l">
                        <a:lnSpc>
                          <a:spcPct val="100000"/>
                        </a:lnSpc>
                        <a:spcBef>
                          <a:spcPts val="0"/>
                        </a:spcBef>
                        <a:spcAft>
                          <a:spcPts val="0"/>
                        </a:spcAft>
                        <a:buSzPts val="1100"/>
                        <a:buChar char="➢"/>
                      </a:pPr>
                      <a:r>
                        <a:rPr lang="en-US" sz="1100"/>
                        <a:t>Directly ties to an approved RHTP initiative </a:t>
                      </a:r>
                      <a:endParaRPr sz="1100"/>
                    </a:p>
                    <a:p>
                      <a:pPr indent="-298450" lvl="1" marL="914400" marR="63500" rtl="0" algn="l">
                        <a:lnSpc>
                          <a:spcPct val="100000"/>
                        </a:lnSpc>
                        <a:spcBef>
                          <a:spcPts val="0"/>
                        </a:spcBef>
                        <a:spcAft>
                          <a:spcPts val="0"/>
                        </a:spcAft>
                        <a:buSzPts val="1100"/>
                        <a:buChar char="➢"/>
                      </a:pPr>
                      <a:r>
                        <a:rPr lang="en-US" sz="1100"/>
                        <a:t>Not used to supplant existing funding </a:t>
                      </a:r>
                      <a:endParaRPr sz="1100"/>
                    </a:p>
                    <a:p>
                      <a:pPr indent="-298450" lvl="1" marL="914400" marR="63500" rtl="0" algn="l">
                        <a:lnSpc>
                          <a:spcPct val="100000"/>
                        </a:lnSpc>
                        <a:spcBef>
                          <a:spcPts val="0"/>
                        </a:spcBef>
                        <a:spcAft>
                          <a:spcPts val="0"/>
                        </a:spcAft>
                        <a:buSzPts val="1100"/>
                        <a:buChar char="➢"/>
                      </a:pPr>
                      <a:r>
                        <a:rPr lang="en-US" sz="1100"/>
                        <a:t>Properly documented and allocable to the project </a:t>
                      </a:r>
                      <a:endParaRPr sz="1100"/>
                    </a:p>
                    <a:p>
                      <a:pPr indent="-298450" lvl="0" marL="457200" marR="63500" rtl="0" algn="l">
                        <a:lnSpc>
                          <a:spcPct val="100000"/>
                        </a:lnSpc>
                        <a:spcBef>
                          <a:spcPts val="0"/>
                        </a:spcBef>
                        <a:spcAft>
                          <a:spcPts val="0"/>
                        </a:spcAft>
                        <a:buSzPts val="1100"/>
                        <a:buChar char="❖"/>
                      </a:pPr>
                      <a:r>
                        <a:rPr lang="en-US" sz="1100"/>
                        <a:t>U.S. Department of Health &amp; Human Services (HHS) Executive Level II Salary Cap applies. Any amount paid above the salary cap will be required to be paid with non-federal funds. </a:t>
                      </a:r>
                      <a:endParaRPr sz="1100"/>
                    </a:p>
                  </a:txBody>
                  <a:tcPr marT="0" marB="0" marR="91425" marL="91425">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r>
              <a:tr h="609250">
                <a:tc>
                  <a:txBody>
                    <a:bodyPr/>
                    <a:lstStyle/>
                    <a:p>
                      <a:pPr indent="0" lvl="0" marL="63500" marR="63500" rtl="0" algn="ctr">
                        <a:lnSpc>
                          <a:spcPct val="100000"/>
                        </a:lnSpc>
                        <a:spcBef>
                          <a:spcPts val="0"/>
                        </a:spcBef>
                        <a:spcAft>
                          <a:spcPts val="0"/>
                        </a:spcAft>
                        <a:buNone/>
                      </a:pPr>
                      <a:r>
                        <a:rPr b="1" lang="en-US" sz="1100"/>
                        <a:t>Provider Payments &amp; Payments for Medical Services</a:t>
                      </a:r>
                      <a:r>
                        <a:rPr lang="en-US" sz="1100"/>
                        <a:t> </a:t>
                      </a:r>
                      <a:endParaRPr sz="1100"/>
                    </a:p>
                  </a:txBody>
                  <a:tcPr marT="0" marB="0" marR="91425" marL="91425" anchor="ctr">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c>
                  <a:txBody>
                    <a:bodyPr/>
                    <a:lstStyle/>
                    <a:p>
                      <a:pPr indent="-298450" lvl="0" marL="457200" marR="63500" rtl="0" algn="l">
                        <a:lnSpc>
                          <a:spcPct val="100000"/>
                        </a:lnSpc>
                        <a:spcBef>
                          <a:spcPts val="0"/>
                        </a:spcBef>
                        <a:spcAft>
                          <a:spcPts val="0"/>
                        </a:spcAft>
                        <a:buSzPts val="1100"/>
                        <a:buChar char="❖"/>
                      </a:pPr>
                      <a:r>
                        <a:rPr lang="en-US" sz="1100"/>
                        <a:t>Provider payments capped at 15% of total award per budget period. </a:t>
                      </a:r>
                      <a:endParaRPr sz="1100"/>
                    </a:p>
                    <a:p>
                      <a:pPr indent="-298450" lvl="0" marL="457200" marR="63500" rtl="0" algn="l">
                        <a:lnSpc>
                          <a:spcPct val="100000"/>
                        </a:lnSpc>
                        <a:spcBef>
                          <a:spcPts val="0"/>
                        </a:spcBef>
                        <a:spcAft>
                          <a:spcPts val="0"/>
                        </a:spcAft>
                        <a:buSzPts val="1100"/>
                        <a:buChar char="❖"/>
                      </a:pPr>
                      <a:r>
                        <a:rPr lang="en-US" sz="1100"/>
                        <a:t>Funds cannot be used to cover services that could be reimbursed by insurance. </a:t>
                      </a:r>
                      <a:endParaRPr sz="1100"/>
                    </a:p>
                    <a:p>
                      <a:pPr indent="-298450" lvl="0" marL="457200" marR="63500" rtl="0" algn="l">
                        <a:lnSpc>
                          <a:spcPct val="100000"/>
                        </a:lnSpc>
                        <a:spcBef>
                          <a:spcPts val="0"/>
                        </a:spcBef>
                        <a:spcAft>
                          <a:spcPts val="0"/>
                        </a:spcAft>
                        <a:buSzPts val="1100"/>
                        <a:buChar char="❖"/>
                      </a:pPr>
                      <a:r>
                        <a:rPr lang="en-US" sz="1100"/>
                        <a:t>Certain medical procedures are explicitly not eligible </a:t>
                      </a:r>
                      <a:endParaRPr sz="1100"/>
                    </a:p>
                  </a:txBody>
                  <a:tcPr marT="0" marB="0" marR="91425" marL="91425">
                    <a:lnL cap="flat" cmpd="sng" w="11900">
                      <a:solidFill>
                        <a:schemeClr val="dk1"/>
                      </a:solidFill>
                      <a:prstDash val="solid"/>
                      <a:round/>
                      <a:headEnd len="sm" w="sm" type="none"/>
                      <a:tailEnd len="sm" w="sm" type="none"/>
                    </a:lnL>
                    <a:lnR cap="flat" cmpd="sng" w="11900">
                      <a:solidFill>
                        <a:schemeClr val="dk1"/>
                      </a:solidFill>
                      <a:prstDash val="solid"/>
                      <a:round/>
                      <a:headEnd len="sm" w="sm" type="none"/>
                      <a:tailEnd len="sm" w="sm" type="none"/>
                    </a:lnR>
                    <a:lnT cap="flat" cmpd="sng" w="11900">
                      <a:solidFill>
                        <a:schemeClr val="dk1"/>
                      </a:solidFill>
                      <a:prstDash val="solid"/>
                      <a:round/>
                      <a:headEnd len="sm" w="sm" type="none"/>
                      <a:tailEnd len="sm" w="sm" type="none"/>
                    </a:lnT>
                    <a:lnB cap="flat" cmpd="sng" w="11900">
                      <a:solidFill>
                        <a:schemeClr val="dk1"/>
                      </a:solidFill>
                      <a:prstDash val="solid"/>
                      <a:round/>
                      <a:headEnd len="sm" w="sm" type="none"/>
                      <a:tailEnd len="sm" w="sm" type="none"/>
                    </a:lnB>
                  </a:tcPr>
                </a:tc>
              </a:tr>
            </a:tbl>
          </a:graphicData>
        </a:graphic>
      </p:graphicFrame>
      <p:sp>
        <p:nvSpPr>
          <p:cNvPr id="1147" name="Google Shape;1147;g3ef61c6d2f9_0_339"/>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solidFill>
                  <a:srgbClr val="0E2841"/>
                </a:solidFill>
              </a:rPr>
              <a:t>Expense Spending Caps</a:t>
            </a:r>
            <a:r>
              <a:rPr b="0" lang="en-US" sz="1100">
                <a:solidFill>
                  <a:schemeClr val="dk1"/>
                </a:solidFill>
              </a:rPr>
              <a:t> </a:t>
            </a:r>
            <a:endParaRPr sz="2800"/>
          </a:p>
        </p:txBody>
      </p:sp>
      <p:sp>
        <p:nvSpPr>
          <p:cNvPr id="1148" name="Google Shape;1148;g3ef61c6d2f9_0_339"/>
          <p:cNvSpPr txBox="1"/>
          <p:nvPr/>
        </p:nvSpPr>
        <p:spPr>
          <a:xfrm>
            <a:off x="8471000" y="2519250"/>
            <a:ext cx="3000000" cy="220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100">
                <a:solidFill>
                  <a:schemeClr val="dk1"/>
                </a:solidFill>
              </a:rPr>
              <a:t>Per CMS’ FAQs, Question III.45, states and subrecipients </a:t>
            </a:r>
            <a:r>
              <a:rPr b="1" lang="en-US" sz="1100">
                <a:solidFill>
                  <a:schemeClr val="dk1"/>
                </a:solidFill>
              </a:rPr>
              <a:t>must maintain detailed budget documentation</a:t>
            </a:r>
            <a:r>
              <a:rPr lang="en-US" sz="1100">
                <a:solidFill>
                  <a:schemeClr val="dk1"/>
                </a:solidFill>
              </a:rPr>
              <a:t>, demonstrating that costs are:</a:t>
            </a:r>
            <a:endParaRPr sz="1100">
              <a:solidFill>
                <a:schemeClr val="dk1"/>
              </a:solidFill>
            </a:endParaRPr>
          </a:p>
          <a:p>
            <a:pPr indent="-298450" lvl="0" marL="457200" rtl="0" algn="l">
              <a:lnSpc>
                <a:spcPct val="115000"/>
              </a:lnSpc>
              <a:spcBef>
                <a:spcPts val="800"/>
              </a:spcBef>
              <a:spcAft>
                <a:spcPts val="0"/>
              </a:spcAft>
              <a:buClr>
                <a:schemeClr val="dk1"/>
              </a:buClr>
              <a:buSzPts val="1100"/>
              <a:buChar char="●"/>
            </a:pPr>
            <a:r>
              <a:rPr b="1" lang="en-US" sz="1100">
                <a:solidFill>
                  <a:schemeClr val="dk1"/>
                </a:solidFill>
              </a:rPr>
              <a:t>Necessary</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Reasonable</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Allocable to specific RHTP initiatives</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Consistent with the NOFO and 2 CFR Part 200</a:t>
            </a:r>
            <a:endParaRPr b="1"/>
          </a:p>
        </p:txBody>
      </p:sp>
      <p:sp>
        <p:nvSpPr>
          <p:cNvPr id="1149" name="Google Shape;1149;g3ef61c6d2f9_0_339"/>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150" name="Google Shape;1150;g3ef61c6d2f9_0_339"/>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22"/>
          <p:cNvSpPr txBox="1"/>
          <p:nvPr>
            <p:ph type="ctrTitle"/>
          </p:nvPr>
        </p:nvSpPr>
        <p:spPr>
          <a:xfrm>
            <a:off x="4343400" y="3962400"/>
            <a:ext cx="7645400" cy="2057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Arial"/>
              <a:buNone/>
            </a:pPr>
            <a:r>
              <a:rPr lang="en-US">
                <a:solidFill>
                  <a:schemeClr val="lt1"/>
                </a:solidFill>
              </a:rPr>
              <a:t>Closing Call To Action</a:t>
            </a:r>
            <a:endParaRPr/>
          </a:p>
        </p:txBody>
      </p:sp>
      <p:sp>
        <p:nvSpPr>
          <p:cNvPr id="1156" name="Google Shape;1156;p22"/>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cxnSp>
        <p:nvCxnSpPr>
          <p:cNvPr id="265" name="Google Shape;265;p3"/>
          <p:cNvCxnSpPr/>
          <p:nvPr/>
        </p:nvCxnSpPr>
        <p:spPr>
          <a:xfrm>
            <a:off x="0" y="0"/>
            <a:ext cx="914400" cy="0"/>
          </a:xfrm>
          <a:prstGeom prst="straightConnector1">
            <a:avLst/>
          </a:prstGeom>
          <a:noFill/>
          <a:ln cap="flat" cmpd="sng" w="9525">
            <a:solidFill>
              <a:srgbClr val="FBFFFF"/>
            </a:solidFill>
            <a:prstDash val="solid"/>
            <a:round/>
            <a:headEnd len="sm" w="sm" type="none"/>
            <a:tailEnd len="sm" w="sm" type="none"/>
          </a:ln>
        </p:spPr>
      </p:cxnSp>
      <p:sp>
        <p:nvSpPr>
          <p:cNvPr id="266" name="Google Shape;266;p3"/>
          <p:cNvSpPr txBox="1"/>
          <p:nvPr>
            <p:ph type="ctrTitle"/>
          </p:nvPr>
        </p:nvSpPr>
        <p:spPr>
          <a:xfrm>
            <a:off x="4343400" y="3962400"/>
            <a:ext cx="7645400" cy="2057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Arial"/>
              <a:buNone/>
            </a:pPr>
            <a:r>
              <a:rPr lang="en-US"/>
              <a:t>Welcome &amp; Introductions</a:t>
            </a:r>
            <a:endParaRPr/>
          </a:p>
        </p:txBody>
      </p:sp>
      <p:sp>
        <p:nvSpPr>
          <p:cNvPr id="267" name="Google Shape;267;p3"/>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g3ee81443651_1_47"/>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a:t>What to Expect After Applying</a:t>
            </a:r>
            <a:endParaRPr/>
          </a:p>
        </p:txBody>
      </p:sp>
      <p:sp>
        <p:nvSpPr>
          <p:cNvPr id="1163" name="Google Shape;1163;g3ee81443651_1_47"/>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50"/>
              <a:buFont typeface="Arial"/>
              <a:buNone/>
            </a:pPr>
            <a:fld id="{00000000-1234-1234-1234-123412341234}" type="slidenum">
              <a:rPr lang="en-US"/>
              <a:t>‹#›</a:t>
            </a:fld>
            <a:endParaRPr/>
          </a:p>
        </p:txBody>
      </p:sp>
      <p:sp>
        <p:nvSpPr>
          <p:cNvPr id="1164" name="Google Shape;1164;g3ee81443651_1_47"/>
          <p:cNvSpPr/>
          <p:nvPr/>
        </p:nvSpPr>
        <p:spPr>
          <a:xfrm>
            <a:off x="855150" y="1944825"/>
            <a:ext cx="5183700" cy="3093600"/>
          </a:xfrm>
          <a:prstGeom prst="roundRect">
            <a:avLst>
              <a:gd fmla="val 16667" name="adj"/>
            </a:avLst>
          </a:prstGeom>
          <a:solidFill>
            <a:srgbClr val="FFFFFF"/>
          </a:solid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US" sz="1600"/>
              <a:t>Each solicitation typically receives </a:t>
            </a:r>
            <a:r>
              <a:rPr b="1" lang="en-US" sz="1600"/>
              <a:t>30-50 applications</a:t>
            </a:r>
            <a:r>
              <a:rPr lang="en-US" sz="1600"/>
              <a:t>.</a:t>
            </a:r>
            <a:endParaRPr sz="1600"/>
          </a:p>
          <a:p>
            <a:pPr indent="-330200" lvl="0" marL="457200" rtl="0" algn="l">
              <a:lnSpc>
                <a:spcPct val="100000"/>
              </a:lnSpc>
              <a:spcBef>
                <a:spcPts val="0"/>
              </a:spcBef>
              <a:spcAft>
                <a:spcPts val="0"/>
              </a:spcAft>
              <a:buSzPts val="1600"/>
              <a:buChar char="❖"/>
            </a:pPr>
            <a:r>
              <a:rPr lang="en-US" sz="1600"/>
              <a:t>A team of </a:t>
            </a:r>
            <a:r>
              <a:rPr b="1" lang="en-US" sz="1600"/>
              <a:t>three (3) reviewers</a:t>
            </a:r>
            <a:r>
              <a:rPr lang="en-US" sz="1600"/>
              <a:t> is responsible for evaluating all applications.</a:t>
            </a:r>
            <a:endParaRPr sz="1600"/>
          </a:p>
          <a:p>
            <a:pPr indent="-330200" lvl="0" marL="457200" rtl="0" algn="l">
              <a:lnSpc>
                <a:spcPct val="100000"/>
              </a:lnSpc>
              <a:spcBef>
                <a:spcPts val="0"/>
              </a:spcBef>
              <a:spcAft>
                <a:spcPts val="0"/>
              </a:spcAft>
              <a:buSzPts val="1600"/>
              <a:buChar char="❖"/>
            </a:pPr>
            <a:r>
              <a:rPr lang="en-US" sz="1600"/>
              <a:t>Each application requires approximately </a:t>
            </a:r>
            <a:r>
              <a:rPr b="1" lang="en-US" sz="1600"/>
              <a:t>2-4 hours</a:t>
            </a:r>
            <a:r>
              <a:rPr lang="en-US" sz="1600"/>
              <a:t> to review thoroughly.</a:t>
            </a:r>
            <a:endParaRPr sz="1600"/>
          </a:p>
          <a:p>
            <a:pPr indent="-330200" lvl="0" marL="457200" rtl="0" algn="l">
              <a:lnSpc>
                <a:spcPct val="100000"/>
              </a:lnSpc>
              <a:spcBef>
                <a:spcPts val="0"/>
              </a:spcBef>
              <a:spcAft>
                <a:spcPts val="0"/>
              </a:spcAft>
              <a:buSzPts val="1600"/>
              <a:buChar char="❖"/>
            </a:pPr>
            <a:r>
              <a:rPr lang="en-US" sz="1600"/>
              <a:t>The State follows a </a:t>
            </a:r>
            <a:r>
              <a:rPr b="1" lang="en-US" sz="1600"/>
              <a:t>standardized scoring and evaluation process </a:t>
            </a:r>
            <a:r>
              <a:rPr lang="en-US" sz="1600"/>
              <a:t>so that every application is reviewed fairly and thoughtfully.</a:t>
            </a:r>
            <a:endParaRPr sz="1600"/>
          </a:p>
          <a:p>
            <a:pPr indent="-330200" lvl="0" marL="457200" rtl="0" algn="l">
              <a:lnSpc>
                <a:spcPct val="100000"/>
              </a:lnSpc>
              <a:spcBef>
                <a:spcPts val="0"/>
              </a:spcBef>
              <a:spcAft>
                <a:spcPts val="0"/>
              </a:spcAft>
              <a:buSzPts val="1600"/>
              <a:buChar char="❖"/>
            </a:pPr>
            <a:r>
              <a:rPr lang="en-US" sz="1600"/>
              <a:t>Applicants should </a:t>
            </a:r>
            <a:r>
              <a:rPr b="1" lang="en-US" sz="1600"/>
              <a:t>expect to receive award decisions this summer.</a:t>
            </a:r>
            <a:r>
              <a:rPr lang="en-US" sz="1600"/>
              <a:t> For selected applicant(s), an award will be created and an agreement will be sent for signature. </a:t>
            </a:r>
            <a:endParaRPr sz="1600"/>
          </a:p>
          <a:p>
            <a:pPr indent="0" lvl="0" marL="0" marR="0" rtl="0" algn="l">
              <a:lnSpc>
                <a:spcPct val="100000"/>
              </a:lnSpc>
              <a:spcBef>
                <a:spcPts val="0"/>
              </a:spcBef>
              <a:spcAft>
                <a:spcPts val="0"/>
              </a:spcAft>
              <a:buNone/>
            </a:pPr>
            <a:r>
              <a:t/>
            </a:r>
            <a:endParaRPr sz="1300"/>
          </a:p>
        </p:txBody>
      </p:sp>
      <p:sp>
        <p:nvSpPr>
          <p:cNvPr id="1165" name="Google Shape;1165;g3ee81443651_1_47"/>
          <p:cNvSpPr txBox="1"/>
          <p:nvPr/>
        </p:nvSpPr>
        <p:spPr>
          <a:xfrm>
            <a:off x="2723550" y="5565363"/>
            <a:ext cx="6744900" cy="63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100"/>
              </a:spcBef>
              <a:spcAft>
                <a:spcPts val="1100"/>
              </a:spcAft>
              <a:buNone/>
            </a:pPr>
            <a:r>
              <a:rPr i="1" lang="en-US" sz="1350">
                <a:solidFill>
                  <a:schemeClr val="dk1"/>
                </a:solidFill>
              </a:rPr>
              <a:t>We t</a:t>
            </a:r>
            <a:r>
              <a:rPr i="1" lang="en-US" sz="1350">
                <a:solidFill>
                  <a:schemeClr val="dk1"/>
                </a:solidFill>
              </a:rPr>
              <a:t>hank you for your patience as the State reviews a high volume of applications. We appreciate your interest and look forward to potential future partnerships.</a:t>
            </a:r>
            <a:endParaRPr i="1" sz="1350">
              <a:solidFill>
                <a:schemeClr val="dk1"/>
              </a:solidFill>
            </a:endParaRPr>
          </a:p>
        </p:txBody>
      </p:sp>
      <p:sp>
        <p:nvSpPr>
          <p:cNvPr id="1166" name="Google Shape;1166;g3ee81443651_1_47"/>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sp>
        <p:nvSpPr>
          <p:cNvPr id="1167" name="Google Shape;1167;g3ee81443651_1_47"/>
          <p:cNvSpPr/>
          <p:nvPr/>
        </p:nvSpPr>
        <p:spPr>
          <a:xfrm>
            <a:off x="855151" y="1258152"/>
            <a:ext cx="10481700" cy="504000"/>
          </a:xfrm>
          <a:prstGeom prst="roundRect">
            <a:avLst>
              <a:gd fmla="val 16667" name="adj"/>
            </a:avLst>
          </a:prstGeom>
          <a:solidFill>
            <a:srgbClr val="F5EDD5"/>
          </a:solidFill>
          <a:ln cap="flat" cmpd="sng" w="19050">
            <a:solidFill>
              <a:srgbClr val="F5EDD5"/>
            </a:solidFill>
            <a:prstDash val="solid"/>
            <a:miter lim="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en-US" sz="1600"/>
              <a:t>Once submitted, the application will enter the State’s review process:</a:t>
            </a:r>
            <a:endParaRPr b="1" sz="1600"/>
          </a:p>
        </p:txBody>
      </p:sp>
      <p:graphicFrame>
        <p:nvGraphicFramePr>
          <p:cNvPr id="1168" name="Google Shape;1168;g3ee81443651_1_47"/>
          <p:cNvGraphicFramePr/>
          <p:nvPr/>
        </p:nvGraphicFramePr>
        <p:xfrm>
          <a:off x="6402679" y="2162753"/>
          <a:ext cx="3000000" cy="3000000"/>
        </p:xfrm>
        <a:graphic>
          <a:graphicData uri="http://schemas.openxmlformats.org/drawingml/2006/table">
            <a:tbl>
              <a:tblPr>
                <a:noFill/>
                <a:tableStyleId>{A5B5D323-80DD-4C90-A3B2-E7CFD00469B5}</a:tableStyleId>
              </a:tblPr>
              <a:tblGrid>
                <a:gridCol w="521400"/>
                <a:gridCol w="4051600"/>
              </a:tblGrid>
              <a:tr h="310325">
                <a:tc>
                  <a:txBody>
                    <a:bodyPr/>
                    <a:lstStyle/>
                    <a:p>
                      <a:pPr indent="0" lvl="0" marL="0" marR="0" rtl="0" algn="l">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None/>
                      </a:pPr>
                      <a:r>
                        <a:rPr b="1" lang="en-US"/>
                        <a:t>Application review by State team</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marR="0" rtl="0" algn="l">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US"/>
                        <a:t>Decision memo drafted and signed</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marR="0" rtl="0" algn="l">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US"/>
                        <a:t>Statement of Work (SOW) developed</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marR="0" rtl="0" algn="l">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US"/>
                        <a:t>SOW refined with selected awardee(s)</a:t>
                      </a:r>
                      <a:endParaRPr b="1"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marR="0" rtl="0" algn="l">
                        <a:lnSpc>
                          <a:spcPct val="100000"/>
                        </a:lnSpc>
                        <a:spcBef>
                          <a:spcPts val="0"/>
                        </a:spcBef>
                        <a:spcAft>
                          <a:spcPts val="0"/>
                        </a:spcAft>
                        <a:buNone/>
                      </a:pPr>
                      <a:r>
                        <a:t/>
                      </a:r>
                      <a:endParaRPr sz="16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None/>
                      </a:pPr>
                      <a:r>
                        <a:rPr b="1" lang="en-US"/>
                        <a:t>Documents entered into State system</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marR="0" rtl="0" algn="l">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US"/>
                        <a:t>Cross-departmental State review</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rtl="0" algn="ctr">
                        <a:spcBef>
                          <a:spcPts val="0"/>
                        </a:spcBef>
                        <a:spcAft>
                          <a:spcPts val="0"/>
                        </a:spcAft>
                        <a:buClr>
                          <a:srgbClr val="000000"/>
                        </a:buClr>
                        <a:buSzPts val="2000"/>
                        <a:buFont typeface="Arial"/>
                        <a:buNone/>
                      </a:pPr>
                      <a:r>
                        <a:rPr b="1" lang="en-US" sz="1800">
                          <a:solidFill>
                            <a:srgbClr val="FFFFFF"/>
                          </a:solidFill>
                        </a:rPr>
                        <a:t>6</a:t>
                      </a:r>
                      <a:endParaRPr sz="1600"/>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US"/>
                        <a:t>Award issued for awardee(s) signature</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rtl="0" algn="ctr">
                        <a:spcBef>
                          <a:spcPts val="0"/>
                        </a:spcBef>
                        <a:spcAft>
                          <a:spcPts val="0"/>
                        </a:spcAft>
                        <a:buNone/>
                      </a:pPr>
                      <a:r>
                        <a:t/>
                      </a:r>
                      <a:endParaRPr b="1" sz="1800">
                        <a:solidFill>
                          <a:srgbClr val="FFFFFF"/>
                        </a:solidFill>
                      </a:endParaRPr>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None/>
                      </a:pPr>
                      <a:r>
                        <a:rPr b="1" lang="en-US"/>
                        <a:t>Chief Financial Officer review and signature</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rtl="0" algn="ctr">
                        <a:spcBef>
                          <a:spcPts val="0"/>
                        </a:spcBef>
                        <a:spcAft>
                          <a:spcPts val="0"/>
                        </a:spcAft>
                        <a:buNone/>
                      </a:pPr>
                      <a:r>
                        <a:t/>
                      </a:r>
                      <a:endParaRPr b="1" sz="1800">
                        <a:solidFill>
                          <a:srgbClr val="FFFFFF"/>
                        </a:solidFill>
                      </a:endParaRPr>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Final contract executed and released</a:t>
                      </a:r>
                      <a:endParaRPr b="1"/>
                    </a:p>
                  </a:txBody>
                  <a:tcPr marT="45725" marB="45725" marR="91450" marL="91450" anchor="ctr">
                    <a:lnT cap="flat" cmpd="sng" w="12700">
                      <a:solidFill>
                        <a:schemeClr val="dk2"/>
                      </a:solidFill>
                      <a:prstDash val="dash"/>
                      <a:round/>
                      <a:headEnd len="sm" w="sm" type="none"/>
                      <a:tailEnd len="sm" w="sm" type="none"/>
                    </a:lnT>
                    <a:lnB cap="flat" cmpd="sng" w="12700">
                      <a:solidFill>
                        <a:schemeClr val="dk2"/>
                      </a:solidFill>
                      <a:prstDash val="dash"/>
                      <a:round/>
                      <a:headEnd len="sm" w="sm" type="none"/>
                      <a:tailEnd len="sm" w="sm" type="none"/>
                    </a:lnB>
                  </a:tcPr>
                </a:tc>
              </a:tr>
              <a:tr h="310325">
                <a:tc>
                  <a:txBody>
                    <a:bodyPr/>
                    <a:lstStyle/>
                    <a:p>
                      <a:pPr indent="0" lvl="0" marL="0" rtl="0" algn="ctr">
                        <a:spcBef>
                          <a:spcPts val="0"/>
                        </a:spcBef>
                        <a:spcAft>
                          <a:spcPts val="0"/>
                        </a:spcAft>
                        <a:buNone/>
                      </a:pPr>
                      <a:r>
                        <a:t/>
                      </a:r>
                      <a:endParaRPr b="1" sz="1800">
                        <a:solidFill>
                          <a:srgbClr val="FFFFFF"/>
                        </a:solidFill>
                      </a:endParaRPr>
                    </a:p>
                  </a:txBody>
                  <a:tcPr marT="45725" marB="45725" marR="91450" marL="91450" anchor="ctr">
                    <a:lnT cap="flat" cmpd="sng" w="12700">
                      <a:solidFill>
                        <a:schemeClr val="dk2"/>
                      </a:solidFill>
                      <a:prstDash val="dash"/>
                      <a:round/>
                      <a:headEnd len="sm" w="sm" type="none"/>
                      <a:tailEnd len="sm" w="sm" type="none"/>
                    </a:lnT>
                  </a:tcPr>
                </a:tc>
                <a:tc>
                  <a:txBody>
                    <a:bodyPr/>
                    <a:lstStyle/>
                    <a:p>
                      <a:pPr indent="0" lvl="0" marL="0" rtl="0" algn="l">
                        <a:spcBef>
                          <a:spcPts val="0"/>
                        </a:spcBef>
                        <a:spcAft>
                          <a:spcPts val="0"/>
                        </a:spcAft>
                        <a:buNone/>
                      </a:pPr>
                      <a:r>
                        <a:t/>
                      </a:r>
                      <a:endParaRPr b="1">
                        <a:solidFill>
                          <a:schemeClr val="dk1"/>
                        </a:solidFill>
                      </a:endParaRPr>
                    </a:p>
                  </a:txBody>
                  <a:tcPr marT="45725" marB="45725" marR="91450" marL="91450" anchor="ctr">
                    <a:lnT cap="flat" cmpd="sng" w="12700">
                      <a:solidFill>
                        <a:schemeClr val="dk2"/>
                      </a:solidFill>
                      <a:prstDash val="dash"/>
                      <a:round/>
                      <a:headEnd len="sm" w="sm" type="none"/>
                      <a:tailEnd len="sm" w="sm" type="none"/>
                    </a:lnT>
                  </a:tcPr>
                </a:tc>
              </a:tr>
            </a:tbl>
          </a:graphicData>
        </a:graphic>
      </p:graphicFrame>
      <p:sp>
        <p:nvSpPr>
          <p:cNvPr id="1169" name="Google Shape;1169;g3ee81443651_1_47"/>
          <p:cNvSpPr/>
          <p:nvPr/>
        </p:nvSpPr>
        <p:spPr>
          <a:xfrm>
            <a:off x="6487950" y="2232979"/>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i="0" lang="en-US" sz="1497" u="none" cap="none" strike="noStrike">
                <a:solidFill>
                  <a:srgbClr val="FFFFFF"/>
                </a:solidFill>
                <a:latin typeface="Arial"/>
                <a:ea typeface="Arial"/>
                <a:cs typeface="Arial"/>
                <a:sym typeface="Arial"/>
              </a:rPr>
              <a:t>1</a:t>
            </a:r>
            <a:endParaRPr b="1" i="0" sz="1297" u="none" cap="none" strike="noStrike">
              <a:solidFill>
                <a:srgbClr val="FFFFFF"/>
              </a:solidFill>
              <a:latin typeface="Arial"/>
              <a:ea typeface="Arial"/>
              <a:cs typeface="Arial"/>
              <a:sym typeface="Arial"/>
            </a:endParaRPr>
          </a:p>
        </p:txBody>
      </p:sp>
      <p:sp>
        <p:nvSpPr>
          <p:cNvPr id="1170" name="Google Shape;1170;g3ee81443651_1_47"/>
          <p:cNvSpPr/>
          <p:nvPr/>
        </p:nvSpPr>
        <p:spPr>
          <a:xfrm>
            <a:off x="6493096" y="2549971"/>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i="0" lang="en-US" sz="1497" u="none" cap="none" strike="noStrike">
                <a:solidFill>
                  <a:srgbClr val="FFFFFF"/>
                </a:solidFill>
                <a:latin typeface="Arial"/>
                <a:ea typeface="Arial"/>
                <a:cs typeface="Arial"/>
                <a:sym typeface="Arial"/>
              </a:rPr>
              <a:t>2</a:t>
            </a:r>
            <a:endParaRPr b="1" i="0" sz="1297" u="none" cap="none" strike="noStrike">
              <a:solidFill>
                <a:srgbClr val="FFFFFF"/>
              </a:solidFill>
              <a:latin typeface="Arial"/>
              <a:ea typeface="Arial"/>
              <a:cs typeface="Arial"/>
              <a:sym typeface="Arial"/>
            </a:endParaRPr>
          </a:p>
        </p:txBody>
      </p:sp>
      <p:sp>
        <p:nvSpPr>
          <p:cNvPr id="1171" name="Google Shape;1171;g3ee81443651_1_47"/>
          <p:cNvSpPr/>
          <p:nvPr/>
        </p:nvSpPr>
        <p:spPr>
          <a:xfrm>
            <a:off x="6493096" y="2889642"/>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i="0" lang="en-US" sz="1497" u="none" cap="none" strike="noStrike">
                <a:solidFill>
                  <a:srgbClr val="FFFFFF"/>
                </a:solidFill>
                <a:latin typeface="Arial"/>
                <a:ea typeface="Arial"/>
                <a:cs typeface="Arial"/>
                <a:sym typeface="Arial"/>
              </a:rPr>
              <a:t>3</a:t>
            </a:r>
            <a:endParaRPr b="1" i="0" sz="1297" u="none" cap="none" strike="noStrike">
              <a:solidFill>
                <a:srgbClr val="FFFFFF"/>
              </a:solidFill>
              <a:latin typeface="Arial"/>
              <a:ea typeface="Arial"/>
              <a:cs typeface="Arial"/>
              <a:sym typeface="Arial"/>
            </a:endParaRPr>
          </a:p>
        </p:txBody>
      </p:sp>
      <p:sp>
        <p:nvSpPr>
          <p:cNvPr id="1172" name="Google Shape;1172;g3ee81443651_1_47"/>
          <p:cNvSpPr/>
          <p:nvPr/>
        </p:nvSpPr>
        <p:spPr>
          <a:xfrm>
            <a:off x="6493096" y="3225352"/>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i="0" lang="en-US" sz="1497" u="none" cap="none" strike="noStrike">
                <a:solidFill>
                  <a:srgbClr val="FFFFFF"/>
                </a:solidFill>
                <a:latin typeface="Arial"/>
                <a:ea typeface="Arial"/>
                <a:cs typeface="Arial"/>
                <a:sym typeface="Arial"/>
              </a:rPr>
              <a:t>4</a:t>
            </a:r>
            <a:endParaRPr b="1" i="0" sz="1297" u="none" cap="none" strike="noStrike">
              <a:solidFill>
                <a:srgbClr val="FFFFFF"/>
              </a:solidFill>
              <a:latin typeface="Arial"/>
              <a:ea typeface="Arial"/>
              <a:cs typeface="Arial"/>
              <a:sym typeface="Arial"/>
            </a:endParaRPr>
          </a:p>
        </p:txBody>
      </p:sp>
      <p:sp>
        <p:nvSpPr>
          <p:cNvPr id="1173" name="Google Shape;1173;g3ee81443651_1_47"/>
          <p:cNvSpPr/>
          <p:nvPr/>
        </p:nvSpPr>
        <p:spPr>
          <a:xfrm>
            <a:off x="6493096" y="3557524"/>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i="0" lang="en-US" sz="1497" u="none" cap="none" strike="noStrike">
                <a:solidFill>
                  <a:srgbClr val="FFFFFF"/>
                </a:solidFill>
                <a:latin typeface="Arial"/>
                <a:ea typeface="Arial"/>
                <a:cs typeface="Arial"/>
                <a:sym typeface="Arial"/>
              </a:rPr>
              <a:t>5</a:t>
            </a:r>
            <a:endParaRPr b="1" i="0" sz="1297" u="none" cap="none" strike="noStrike">
              <a:solidFill>
                <a:srgbClr val="FFFFFF"/>
              </a:solidFill>
              <a:latin typeface="Arial"/>
              <a:ea typeface="Arial"/>
              <a:cs typeface="Arial"/>
              <a:sym typeface="Arial"/>
            </a:endParaRPr>
          </a:p>
        </p:txBody>
      </p:sp>
      <p:sp>
        <p:nvSpPr>
          <p:cNvPr id="1174" name="Google Shape;1174;g3ee81443651_1_47"/>
          <p:cNvSpPr/>
          <p:nvPr/>
        </p:nvSpPr>
        <p:spPr>
          <a:xfrm>
            <a:off x="6493096" y="3899164"/>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i="0" lang="en-US" sz="1497" u="none" cap="none" strike="noStrike">
                <a:solidFill>
                  <a:srgbClr val="FFFFFF"/>
                </a:solidFill>
                <a:latin typeface="Arial"/>
                <a:ea typeface="Arial"/>
                <a:cs typeface="Arial"/>
                <a:sym typeface="Arial"/>
              </a:rPr>
              <a:t>6</a:t>
            </a:r>
            <a:endParaRPr b="1" i="0" sz="1297" u="none" cap="none" strike="noStrike">
              <a:solidFill>
                <a:srgbClr val="FFFFFF"/>
              </a:solidFill>
              <a:latin typeface="Arial"/>
              <a:ea typeface="Arial"/>
              <a:cs typeface="Arial"/>
              <a:sym typeface="Arial"/>
            </a:endParaRPr>
          </a:p>
        </p:txBody>
      </p:sp>
      <p:sp>
        <p:nvSpPr>
          <p:cNvPr id="1175" name="Google Shape;1175;g3ee81443651_1_47"/>
          <p:cNvSpPr/>
          <p:nvPr/>
        </p:nvSpPr>
        <p:spPr>
          <a:xfrm>
            <a:off x="6493096" y="4240804"/>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lang="en-US" sz="1497">
                <a:solidFill>
                  <a:srgbClr val="FFFFFF"/>
                </a:solidFill>
              </a:rPr>
              <a:t>7</a:t>
            </a:r>
            <a:endParaRPr b="1" i="0" sz="1297" u="none" cap="none" strike="noStrike">
              <a:solidFill>
                <a:srgbClr val="FFFFFF"/>
              </a:solidFill>
              <a:latin typeface="Arial"/>
              <a:ea typeface="Arial"/>
              <a:cs typeface="Arial"/>
              <a:sym typeface="Arial"/>
            </a:endParaRPr>
          </a:p>
        </p:txBody>
      </p:sp>
      <p:sp>
        <p:nvSpPr>
          <p:cNvPr id="1176" name="Google Shape;1176;g3ee81443651_1_47"/>
          <p:cNvSpPr/>
          <p:nvPr/>
        </p:nvSpPr>
        <p:spPr>
          <a:xfrm>
            <a:off x="6487946" y="4612422"/>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lang="en-US" sz="1497">
                <a:solidFill>
                  <a:srgbClr val="FFFFFF"/>
                </a:solidFill>
              </a:rPr>
              <a:t>8</a:t>
            </a:r>
            <a:endParaRPr b="1" i="0" sz="1297" u="none" cap="none" strike="noStrike">
              <a:solidFill>
                <a:srgbClr val="FFFFFF"/>
              </a:solidFill>
              <a:latin typeface="Arial"/>
              <a:ea typeface="Arial"/>
              <a:cs typeface="Arial"/>
              <a:sym typeface="Arial"/>
            </a:endParaRPr>
          </a:p>
        </p:txBody>
      </p:sp>
      <p:sp>
        <p:nvSpPr>
          <p:cNvPr id="1177" name="Google Shape;1177;g3ee81443651_1_47"/>
          <p:cNvSpPr/>
          <p:nvPr/>
        </p:nvSpPr>
        <p:spPr>
          <a:xfrm>
            <a:off x="6493096" y="4967001"/>
            <a:ext cx="345600" cy="219600"/>
          </a:xfrm>
          <a:prstGeom prst="roundRect">
            <a:avLst>
              <a:gd fmla="val 16667" name="adj"/>
            </a:avLst>
          </a:prstGeom>
          <a:solidFill>
            <a:srgbClr val="005281"/>
          </a:solidFill>
          <a:ln cap="flat" cmpd="sng" w="9500">
            <a:solidFill>
              <a:srgbClr val="1B365D"/>
            </a:solidFill>
            <a:prstDash val="solid"/>
            <a:miter lim="80"/>
            <a:headEnd len="sm" w="sm" type="none"/>
            <a:tailEnd len="sm" w="sm" type="none"/>
          </a:ln>
        </p:spPr>
        <p:txBody>
          <a:bodyPr anchorCtr="0" anchor="ctr" bIns="45600" lIns="91250" spcFirstLastPara="1" rIns="91250" wrap="square" tIns="45600">
            <a:noAutofit/>
          </a:bodyPr>
          <a:lstStyle/>
          <a:p>
            <a:pPr indent="0" lvl="0" marL="0" marR="0" rtl="0" algn="ctr">
              <a:lnSpc>
                <a:spcPct val="100000"/>
              </a:lnSpc>
              <a:spcBef>
                <a:spcPts val="0"/>
              </a:spcBef>
              <a:spcAft>
                <a:spcPts val="0"/>
              </a:spcAft>
              <a:buClr>
                <a:srgbClr val="000000"/>
              </a:buClr>
              <a:buSzPts val="1996"/>
              <a:buFont typeface="Arial"/>
              <a:buNone/>
            </a:pPr>
            <a:r>
              <a:rPr b="1" lang="en-US" sz="1497">
                <a:solidFill>
                  <a:srgbClr val="FFFFFF"/>
                </a:solidFill>
              </a:rPr>
              <a:t>9</a:t>
            </a:r>
            <a:endParaRPr b="1" i="0" sz="1297" u="none" cap="none" strike="noStrike">
              <a:solidFill>
                <a:srgbClr val="FFFFFF"/>
              </a:solidFill>
              <a:latin typeface="Arial"/>
              <a:ea typeface="Arial"/>
              <a:cs typeface="Arial"/>
              <a:sym typeface="Arial"/>
            </a:endParaRPr>
          </a:p>
        </p:txBody>
      </p:sp>
      <p:pic>
        <p:nvPicPr>
          <p:cNvPr id="1178" name="Google Shape;1178;g3ee81443651_1_47"/>
          <p:cNvPicPr preferRelativeResize="0"/>
          <p:nvPr/>
        </p:nvPicPr>
        <p:blipFill>
          <a:blip r:embed="rId3">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23"/>
          <p:cNvSpPr txBox="1"/>
          <p:nvPr>
            <p:ph type="title"/>
          </p:nvPr>
        </p:nvSpPr>
        <p:spPr>
          <a:xfrm>
            <a:off x="457200" y="177803"/>
            <a:ext cx="7243590" cy="82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Financial Planning &amp; Reporting Timeline</a:t>
            </a:r>
            <a:endParaRPr sz="2800"/>
          </a:p>
        </p:txBody>
      </p:sp>
      <p:sp>
        <p:nvSpPr>
          <p:cNvPr id="1184" name="Google Shape;1184;p23"/>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1185" name="Google Shape;1185;p23"/>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186" name="Google Shape;1186;p23"/>
          <p:cNvPicPr preferRelativeResize="0"/>
          <p:nvPr/>
        </p:nvPicPr>
        <p:blipFill>
          <a:blip r:embed="rId3">
            <a:alphaModFix/>
          </a:blip>
          <a:stretch>
            <a:fillRect/>
          </a:stretch>
        </p:blipFill>
        <p:spPr>
          <a:xfrm>
            <a:off x="152400" y="1155703"/>
            <a:ext cx="11887201" cy="4792392"/>
          </a:xfrm>
          <a:prstGeom prst="rect">
            <a:avLst/>
          </a:prstGeom>
          <a:noFill/>
          <a:ln>
            <a:noFill/>
          </a:ln>
        </p:spPr>
      </p:pic>
      <p:pic>
        <p:nvPicPr>
          <p:cNvPr id="1187" name="Google Shape;1187;p23"/>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g3eb8ab65c3a_0_0"/>
          <p:cNvSpPr txBox="1"/>
          <p:nvPr>
            <p:ph type="title"/>
          </p:nvPr>
        </p:nvSpPr>
        <p:spPr>
          <a:xfrm>
            <a:off x="457200" y="177803"/>
            <a:ext cx="72435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How West Virginians Can Participate</a:t>
            </a:r>
            <a:endParaRPr sz="2800"/>
          </a:p>
        </p:txBody>
      </p:sp>
      <p:sp>
        <p:nvSpPr>
          <p:cNvPr id="1193" name="Google Shape;1193;g3eb8ab65c3a_0_0"/>
          <p:cNvSpPr txBox="1"/>
          <p:nvPr/>
        </p:nvSpPr>
        <p:spPr>
          <a:xfrm>
            <a:off x="931651" y="1101270"/>
            <a:ext cx="101073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8E8E8"/>
              </a:buClr>
              <a:buSzPts val="1500"/>
              <a:buFont typeface="Arial"/>
              <a:buNone/>
            </a:pPr>
            <a:r>
              <a:rPr b="1" i="0" lang="en-US" sz="1500" u="none" cap="none" strike="noStrike">
                <a:solidFill>
                  <a:srgbClr val="000000"/>
                </a:solidFill>
                <a:latin typeface="Arial"/>
                <a:ea typeface="Arial"/>
                <a:cs typeface="Arial"/>
                <a:sym typeface="Arial"/>
              </a:rPr>
              <a:t>We will maintain transparency in our communications with all stakeholders as the Program progresses. </a:t>
            </a:r>
            <a:r>
              <a:rPr b="0" i="0" lang="en-US" sz="1500" u="none" cap="none" strike="noStrike">
                <a:solidFill>
                  <a:srgbClr val="000000"/>
                </a:solidFill>
                <a:latin typeface="Arial"/>
                <a:ea typeface="Arial"/>
                <a:cs typeface="Arial"/>
                <a:sym typeface="Arial"/>
              </a:rPr>
              <a:t>You may find all RHTP news, updates, and resources on our program website: </a:t>
            </a:r>
            <a:r>
              <a:rPr b="1" i="0" lang="en-US" sz="1500" u="sng" cap="none" strike="noStrike">
                <a:solidFill>
                  <a:srgbClr val="0070C0"/>
                </a:solidFill>
                <a:latin typeface="Arial"/>
                <a:ea typeface="Arial"/>
                <a:cs typeface="Arial"/>
                <a:sym typeface="Arial"/>
                <a:hlinkClick r:id="rId3">
                  <a:extLst>
                    <a:ext uri="{A12FA001-AC4F-418D-AE19-62706E023703}">
                      <ahyp:hlinkClr val="tx"/>
                    </a:ext>
                  </a:extLst>
                </a:hlinkClick>
              </a:rPr>
              <a:t>Rural Health to Transformation Program | WV Office of the Governor Patrick Morrisey</a:t>
            </a:r>
            <a:r>
              <a:rPr b="1" i="0" lang="en-US" sz="1500" u="sng" cap="none" strike="noStrike">
                <a:solidFill>
                  <a:srgbClr val="0070C0"/>
                </a:solidFill>
                <a:latin typeface="Arial"/>
                <a:ea typeface="Arial"/>
                <a:cs typeface="Arial"/>
                <a:sym typeface="Arial"/>
              </a:rPr>
              <a:t>.</a:t>
            </a:r>
            <a:endParaRPr b="1" i="0" sz="15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E8E8E8"/>
              </a:buClr>
              <a:buSzPts val="1600"/>
              <a:buFont typeface="Arial"/>
              <a:buNone/>
            </a:pPr>
            <a:r>
              <a:t/>
            </a:r>
            <a:endParaRPr b="1" i="0" sz="2000" u="none" cap="none" strike="noStrike">
              <a:solidFill>
                <a:srgbClr val="000000"/>
              </a:solidFill>
              <a:latin typeface="Arial"/>
              <a:ea typeface="Arial"/>
              <a:cs typeface="Arial"/>
              <a:sym typeface="Arial"/>
            </a:endParaRPr>
          </a:p>
        </p:txBody>
      </p:sp>
      <p:sp>
        <p:nvSpPr>
          <p:cNvPr id="1194" name="Google Shape;1194;g3eb8ab65c3a_0_0"/>
          <p:cNvSpPr/>
          <p:nvPr/>
        </p:nvSpPr>
        <p:spPr>
          <a:xfrm>
            <a:off x="931651" y="2123719"/>
            <a:ext cx="2543400" cy="734100"/>
          </a:xfrm>
          <a:prstGeom prst="roundRect">
            <a:avLst>
              <a:gd fmla="val 16667" name="adj"/>
            </a:avLst>
          </a:prstGeom>
          <a:solidFill>
            <a:srgbClr val="B3D0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Future Solicitations</a:t>
            </a:r>
            <a:endParaRPr b="0" i="0" sz="1200" u="none" cap="none" strike="noStrike">
              <a:solidFill>
                <a:srgbClr val="000000"/>
              </a:solidFill>
              <a:latin typeface="Arial"/>
              <a:ea typeface="Arial"/>
              <a:cs typeface="Arial"/>
              <a:sym typeface="Arial"/>
            </a:endParaRPr>
          </a:p>
        </p:txBody>
      </p:sp>
      <p:sp>
        <p:nvSpPr>
          <p:cNvPr id="1195" name="Google Shape;1195;g3eb8ab65c3a_0_0"/>
          <p:cNvSpPr/>
          <p:nvPr/>
        </p:nvSpPr>
        <p:spPr>
          <a:xfrm>
            <a:off x="931652" y="3189739"/>
            <a:ext cx="2543400" cy="734100"/>
          </a:xfrm>
          <a:prstGeom prst="roundRect">
            <a:avLst>
              <a:gd fmla="val 16667" name="adj"/>
            </a:avLst>
          </a:prstGeom>
          <a:solidFill>
            <a:srgbClr val="B3D0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Register as a Vendor</a:t>
            </a:r>
            <a:endParaRPr b="0" i="0" sz="1200" u="none" cap="none" strike="noStrike">
              <a:solidFill>
                <a:srgbClr val="000000"/>
              </a:solidFill>
              <a:latin typeface="Arial"/>
              <a:ea typeface="Arial"/>
              <a:cs typeface="Arial"/>
              <a:sym typeface="Arial"/>
            </a:endParaRPr>
          </a:p>
        </p:txBody>
      </p:sp>
      <p:sp>
        <p:nvSpPr>
          <p:cNvPr id="1196" name="Google Shape;1196;g3eb8ab65c3a_0_0"/>
          <p:cNvSpPr/>
          <p:nvPr/>
        </p:nvSpPr>
        <p:spPr>
          <a:xfrm>
            <a:off x="931652" y="4247285"/>
            <a:ext cx="2543400" cy="734100"/>
          </a:xfrm>
          <a:prstGeom prst="roundRect">
            <a:avLst>
              <a:gd fmla="val 16667" name="adj"/>
            </a:avLst>
          </a:prstGeom>
          <a:solidFill>
            <a:srgbClr val="B3D0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Stakeholder Meetings</a:t>
            </a:r>
            <a:endParaRPr b="0" i="0" sz="1200" u="none" cap="none" strike="noStrike">
              <a:solidFill>
                <a:srgbClr val="000000"/>
              </a:solidFill>
              <a:latin typeface="Arial"/>
              <a:ea typeface="Arial"/>
              <a:cs typeface="Arial"/>
              <a:sym typeface="Arial"/>
            </a:endParaRPr>
          </a:p>
        </p:txBody>
      </p:sp>
      <p:sp>
        <p:nvSpPr>
          <p:cNvPr id="1197" name="Google Shape;1197;g3eb8ab65c3a_0_0"/>
          <p:cNvSpPr txBox="1"/>
          <p:nvPr/>
        </p:nvSpPr>
        <p:spPr>
          <a:xfrm>
            <a:off x="3898514" y="2125032"/>
            <a:ext cx="73680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8E8E8"/>
              </a:buClr>
              <a:buSzPts val="1500"/>
              <a:buFont typeface="Arial"/>
              <a:buNone/>
            </a:pPr>
            <a:r>
              <a:rPr b="0" i="1" lang="en-US" sz="1500" u="none" cap="none" strike="noStrike">
                <a:solidFill>
                  <a:srgbClr val="000000"/>
                </a:solidFill>
                <a:latin typeface="Arial"/>
                <a:ea typeface="Arial"/>
                <a:cs typeface="Arial"/>
                <a:sym typeface="Arial"/>
              </a:rPr>
              <a:t>Keep an eye out for upcoming Request for Proposals (RFP) and grant announcements. We will be seeking partners to help us build a better healthcare future for rural West Virginians.</a:t>
            </a:r>
            <a:endParaRPr b="1" i="1" sz="1500" u="none" cap="none" strike="noStrike">
              <a:solidFill>
                <a:srgbClr val="0070C0"/>
              </a:solidFill>
              <a:latin typeface="Arial"/>
              <a:ea typeface="Arial"/>
              <a:cs typeface="Arial"/>
              <a:sym typeface="Arial"/>
            </a:endParaRPr>
          </a:p>
        </p:txBody>
      </p:sp>
      <p:sp>
        <p:nvSpPr>
          <p:cNvPr id="1198" name="Google Shape;1198;g3eb8ab65c3a_0_0"/>
          <p:cNvSpPr txBox="1"/>
          <p:nvPr/>
        </p:nvSpPr>
        <p:spPr>
          <a:xfrm>
            <a:off x="3898514" y="3191052"/>
            <a:ext cx="73680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8E8E8"/>
              </a:buClr>
              <a:buSzPts val="1500"/>
              <a:buFont typeface="Arial"/>
              <a:buNone/>
            </a:pPr>
            <a:r>
              <a:rPr b="0" i="1" lang="en-US" sz="1500" u="none" cap="none" strike="noStrike">
                <a:solidFill>
                  <a:srgbClr val="000000"/>
                </a:solidFill>
                <a:latin typeface="Arial"/>
                <a:ea typeface="Arial"/>
                <a:cs typeface="Arial"/>
                <a:sym typeface="Arial"/>
              </a:rPr>
              <a:t>To be eligible for contracting opportunities, register your organization in the WVOasis vendor system. This is a crucial step to ensure you are ready when announcements are made.</a:t>
            </a:r>
            <a:endParaRPr b="0" i="1" sz="1500" u="none" cap="none" strike="noStrike">
              <a:solidFill>
                <a:srgbClr val="000000"/>
              </a:solidFill>
              <a:latin typeface="Arial"/>
              <a:ea typeface="Arial"/>
              <a:cs typeface="Arial"/>
              <a:sym typeface="Arial"/>
            </a:endParaRPr>
          </a:p>
        </p:txBody>
      </p:sp>
      <p:sp>
        <p:nvSpPr>
          <p:cNvPr id="1199" name="Google Shape;1199;g3eb8ab65c3a_0_0"/>
          <p:cNvSpPr txBox="1"/>
          <p:nvPr/>
        </p:nvSpPr>
        <p:spPr>
          <a:xfrm>
            <a:off x="3878500" y="4249911"/>
            <a:ext cx="7249800" cy="73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8E8E8"/>
              </a:buClr>
              <a:buSzPts val="1500"/>
              <a:buFont typeface="Arial"/>
              <a:buNone/>
            </a:pPr>
            <a:r>
              <a:rPr b="0" i="1" lang="en-US" sz="1500" u="none" cap="none" strike="noStrike">
                <a:solidFill>
                  <a:srgbClr val="000000"/>
                </a:solidFill>
                <a:latin typeface="Arial"/>
                <a:ea typeface="Arial"/>
                <a:cs typeface="Arial"/>
                <a:sym typeface="Arial"/>
              </a:rPr>
              <a:t>Attend our upcoming stakeholder meetings to learn more about the RHTP, ask questions, and provide your valuable feedback.</a:t>
            </a:r>
            <a:endParaRPr b="0" i="1" sz="1500" u="none" cap="none" strike="noStrike">
              <a:solidFill>
                <a:srgbClr val="000000"/>
              </a:solidFill>
              <a:latin typeface="Arial"/>
              <a:ea typeface="Arial"/>
              <a:cs typeface="Arial"/>
              <a:sym typeface="Arial"/>
            </a:endParaRPr>
          </a:p>
        </p:txBody>
      </p:sp>
      <p:sp>
        <p:nvSpPr>
          <p:cNvPr id="1200" name="Google Shape;1200;g3eb8ab65c3a_0_0"/>
          <p:cNvSpPr/>
          <p:nvPr/>
        </p:nvSpPr>
        <p:spPr>
          <a:xfrm>
            <a:off x="931652" y="5304830"/>
            <a:ext cx="2543400" cy="734100"/>
          </a:xfrm>
          <a:prstGeom prst="roundRect">
            <a:avLst>
              <a:gd fmla="val 16667" name="adj"/>
            </a:avLst>
          </a:prstGeom>
          <a:solidFill>
            <a:srgbClr val="B3D0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RHTP Listserv</a:t>
            </a:r>
            <a:endParaRPr b="0" i="0" sz="1200" u="none" cap="none" strike="noStrike">
              <a:solidFill>
                <a:srgbClr val="000000"/>
              </a:solidFill>
              <a:latin typeface="Arial"/>
              <a:ea typeface="Arial"/>
              <a:cs typeface="Arial"/>
              <a:sym typeface="Arial"/>
            </a:endParaRPr>
          </a:p>
        </p:txBody>
      </p:sp>
      <p:sp>
        <p:nvSpPr>
          <p:cNvPr id="1201" name="Google Shape;1201;g3eb8ab65c3a_0_0"/>
          <p:cNvSpPr txBox="1"/>
          <p:nvPr/>
        </p:nvSpPr>
        <p:spPr>
          <a:xfrm>
            <a:off x="3878500" y="5304830"/>
            <a:ext cx="71604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1" lang="en-US" sz="1500" u="none" cap="none" strike="noStrike">
                <a:solidFill>
                  <a:srgbClr val="000000"/>
                </a:solidFill>
                <a:latin typeface="Arial"/>
                <a:ea typeface="Arial"/>
                <a:cs typeface="Arial"/>
                <a:sym typeface="Arial"/>
              </a:rPr>
              <a:t>Stay up-to-date with the West Virginia RHTP by signing up for our listserv to get the latest announcements, updates, and information sent directly to your inbox. </a:t>
            </a:r>
            <a:endParaRPr b="1" i="1" sz="1500" u="none" cap="none" strike="noStrike">
              <a:solidFill>
                <a:srgbClr val="000000"/>
              </a:solidFill>
              <a:latin typeface="Arial"/>
              <a:ea typeface="Arial"/>
              <a:cs typeface="Arial"/>
              <a:sym typeface="Arial"/>
            </a:endParaRPr>
          </a:p>
        </p:txBody>
      </p:sp>
      <p:sp>
        <p:nvSpPr>
          <p:cNvPr id="1202" name="Google Shape;1202;g3eb8ab65c3a_0_0"/>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1203" name="Google Shape;1203;g3eb8ab65c3a_0_0"/>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1204" name="Google Shape;1204;g3eb8ab65c3a_0_0"/>
          <p:cNvPicPr preferRelativeResize="0"/>
          <p:nvPr/>
        </p:nvPicPr>
        <p:blipFill>
          <a:blip r:embed="rId4">
            <a:alphaModFix/>
          </a:blip>
          <a:stretch>
            <a:fillRect/>
          </a:stretch>
        </p:blipFill>
        <p:spPr>
          <a:xfrm>
            <a:off x="10853028" y="5900947"/>
            <a:ext cx="821464" cy="825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24"/>
          <p:cNvSpPr txBox="1"/>
          <p:nvPr>
            <p:ph type="ctrTitle"/>
          </p:nvPr>
        </p:nvSpPr>
        <p:spPr>
          <a:xfrm>
            <a:off x="4343400" y="3962400"/>
            <a:ext cx="7645400" cy="2057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Arial"/>
              <a:buNone/>
            </a:pPr>
            <a:r>
              <a:rPr lang="en-US"/>
              <a:t>Q&amp;A </a:t>
            </a:r>
            <a:endParaRPr/>
          </a:p>
        </p:txBody>
      </p:sp>
      <p:sp>
        <p:nvSpPr>
          <p:cNvPr id="1210" name="Google Shape;1210;p24"/>
          <p:cNvSpPr txBox="1"/>
          <p:nvPr/>
        </p:nvSpPr>
        <p:spPr>
          <a:xfrm>
            <a:off x="847493" y="3059668"/>
            <a:ext cx="267629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Scan the QR code below to submit your questions for the Q&amp;A:</a:t>
            </a:r>
            <a:endParaRPr b="0" i="0" sz="1400" u="none" cap="none" strike="noStrike">
              <a:solidFill>
                <a:srgbClr val="000000"/>
              </a:solidFill>
              <a:latin typeface="Arial"/>
              <a:ea typeface="Arial"/>
              <a:cs typeface="Arial"/>
              <a:sym typeface="Arial"/>
            </a:endParaRPr>
          </a:p>
        </p:txBody>
      </p:sp>
      <p:sp>
        <p:nvSpPr>
          <p:cNvPr id="1211" name="Google Shape;1211;p24"/>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pic>
        <p:nvPicPr>
          <p:cNvPr id="1212" name="Google Shape;1212;p24"/>
          <p:cNvPicPr preferRelativeResize="0"/>
          <p:nvPr/>
        </p:nvPicPr>
        <p:blipFill>
          <a:blip r:embed="rId3">
            <a:alphaModFix/>
          </a:blip>
          <a:stretch>
            <a:fillRect/>
          </a:stretch>
        </p:blipFill>
        <p:spPr>
          <a:xfrm>
            <a:off x="965589" y="3798310"/>
            <a:ext cx="2210348" cy="222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e54f2cec9f_0_0"/>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The RHTP Team</a:t>
            </a:r>
            <a:endParaRPr sz="2800"/>
          </a:p>
        </p:txBody>
      </p:sp>
      <p:pic>
        <p:nvPicPr>
          <p:cNvPr id="273" name="Google Shape;273;g3e54f2cec9f_0_0"/>
          <p:cNvPicPr preferRelativeResize="0"/>
          <p:nvPr/>
        </p:nvPicPr>
        <p:blipFill rotWithShape="1">
          <a:blip r:embed="rId3">
            <a:alphaModFix/>
          </a:blip>
          <a:srcRect b="0" l="5761" r="5334" t="11095"/>
          <a:stretch/>
        </p:blipFill>
        <p:spPr>
          <a:xfrm>
            <a:off x="2489400" y="1216873"/>
            <a:ext cx="1541326" cy="1417876"/>
          </a:xfrm>
          <a:prstGeom prst="rect">
            <a:avLst/>
          </a:prstGeom>
          <a:noFill/>
          <a:ln cap="sq" cmpd="sng" w="45700">
            <a:solidFill>
              <a:schemeClr val="dk2"/>
            </a:solidFill>
            <a:prstDash val="solid"/>
            <a:miter lim="8000"/>
            <a:headEnd len="sm" w="sm" type="none"/>
            <a:tailEnd len="sm" w="sm" type="none"/>
          </a:ln>
          <a:effectLst>
            <a:outerShdw blurRad="60950" rotWithShape="0" algn="tl" dir="2700000" dist="45712">
              <a:srgbClr val="000000">
                <a:alpha val="43137"/>
              </a:srgbClr>
            </a:outerShdw>
          </a:effectLst>
        </p:spPr>
      </p:pic>
      <p:sp>
        <p:nvSpPr>
          <p:cNvPr id="274" name="Google Shape;274;g3e54f2cec9f_0_0"/>
          <p:cNvSpPr/>
          <p:nvPr/>
        </p:nvSpPr>
        <p:spPr>
          <a:xfrm>
            <a:off x="4071751" y="1432598"/>
            <a:ext cx="2730000" cy="887400"/>
          </a:xfrm>
          <a:prstGeom prst="rect">
            <a:avLst/>
          </a:prstGeom>
          <a:noFill/>
          <a:ln>
            <a:noFill/>
          </a:ln>
        </p:spPr>
        <p:txBody>
          <a:bodyPr anchorCtr="0" anchor="ctr" bIns="54825" lIns="109700" spcFirstLastPara="1" rIns="109700" wrap="square" tIns="54825">
            <a:noAutofit/>
          </a:bodyPr>
          <a:lstStyle/>
          <a:p>
            <a:pPr indent="0" lvl="0" marL="0" marR="0" rtl="0" algn="l">
              <a:lnSpc>
                <a:spcPct val="100000"/>
              </a:lnSpc>
              <a:spcBef>
                <a:spcPts val="0"/>
              </a:spcBef>
              <a:spcAft>
                <a:spcPts val="0"/>
              </a:spcAft>
              <a:buClr>
                <a:srgbClr val="000000"/>
              </a:buClr>
              <a:buSzPts val="1440"/>
              <a:buFont typeface="Arial"/>
              <a:buNone/>
            </a:pPr>
            <a:r>
              <a:rPr b="1" i="0" lang="en-US" sz="1440" u="none" cap="none" strike="noStrike">
                <a:solidFill>
                  <a:srgbClr val="0E2841"/>
                </a:solidFill>
                <a:latin typeface="Arial"/>
                <a:ea typeface="Arial"/>
                <a:cs typeface="Arial"/>
                <a:sym typeface="Arial"/>
              </a:rPr>
              <a:t>Dr. Arvin Singh</a:t>
            </a:r>
            <a:endParaRPr b="0" i="0" sz="144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40"/>
              <a:buFont typeface="Arial"/>
              <a:buNone/>
            </a:pPr>
            <a:r>
              <a:rPr b="0" i="0" lang="en-US" sz="1440" u="none" cap="none" strike="noStrike">
                <a:solidFill>
                  <a:srgbClr val="000000"/>
                </a:solidFill>
                <a:latin typeface="Arial"/>
                <a:ea typeface="Arial"/>
                <a:cs typeface="Arial"/>
                <a:sym typeface="Arial"/>
              </a:rPr>
              <a:t>Secretary of Health</a:t>
            </a:r>
            <a:endParaRPr b="0" i="0" sz="144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40"/>
              <a:buFont typeface="Arial"/>
              <a:buNone/>
            </a:pPr>
            <a:r>
              <a:rPr b="0" i="0" lang="en-US" sz="1440" u="none" cap="none" strike="noStrike">
                <a:solidFill>
                  <a:srgbClr val="000000"/>
                </a:solidFill>
                <a:latin typeface="Arial"/>
                <a:ea typeface="Arial"/>
                <a:cs typeface="Arial"/>
                <a:sym typeface="Arial"/>
              </a:rPr>
              <a:t>WVDH</a:t>
            </a:r>
            <a:endParaRPr b="0" i="0" sz="1440" u="none" cap="none" strike="noStrike">
              <a:solidFill>
                <a:srgbClr val="000000"/>
              </a:solidFill>
              <a:latin typeface="Arial"/>
              <a:ea typeface="Arial"/>
              <a:cs typeface="Arial"/>
              <a:sym typeface="Arial"/>
            </a:endParaRPr>
          </a:p>
        </p:txBody>
      </p:sp>
      <p:pic>
        <p:nvPicPr>
          <p:cNvPr id="275" name="Google Shape;275;g3e54f2cec9f_0_0"/>
          <p:cNvPicPr preferRelativeResize="0"/>
          <p:nvPr/>
        </p:nvPicPr>
        <p:blipFill rotWithShape="1">
          <a:blip r:embed="rId4">
            <a:alphaModFix/>
          </a:blip>
          <a:srcRect b="7214" l="8760" r="9293" t="7316"/>
          <a:stretch/>
        </p:blipFill>
        <p:spPr>
          <a:xfrm>
            <a:off x="6472688" y="1216875"/>
            <a:ext cx="1450320" cy="1417875"/>
          </a:xfrm>
          <a:prstGeom prst="rect">
            <a:avLst/>
          </a:prstGeom>
          <a:noFill/>
          <a:ln cap="sq" cmpd="sng" w="50100">
            <a:solidFill>
              <a:schemeClr val="dk2"/>
            </a:solidFill>
            <a:prstDash val="solid"/>
            <a:miter lim="8000"/>
            <a:headEnd len="sm" w="sm" type="none"/>
            <a:tailEnd len="sm" w="sm" type="none"/>
          </a:ln>
          <a:effectLst>
            <a:outerShdw blurRad="66755" rotWithShape="0" algn="tl" dir="2700000" dist="50067">
              <a:srgbClr val="000000">
                <a:alpha val="43137"/>
              </a:srgbClr>
            </a:outerShdw>
          </a:effectLst>
        </p:spPr>
      </p:pic>
      <p:sp>
        <p:nvSpPr>
          <p:cNvPr id="276" name="Google Shape;276;g3e54f2cec9f_0_0"/>
          <p:cNvSpPr/>
          <p:nvPr/>
        </p:nvSpPr>
        <p:spPr>
          <a:xfrm>
            <a:off x="8015543" y="1348608"/>
            <a:ext cx="2481600" cy="971400"/>
          </a:xfrm>
          <a:prstGeom prst="rect">
            <a:avLst/>
          </a:prstGeom>
          <a:noFill/>
          <a:ln>
            <a:noFill/>
          </a:ln>
        </p:spPr>
        <p:txBody>
          <a:bodyPr anchorCtr="0" anchor="ctr" bIns="60050" lIns="120150" spcFirstLastPara="1" rIns="120150" wrap="square" tIns="60050">
            <a:noAutofit/>
          </a:bodyPr>
          <a:lstStyle/>
          <a:p>
            <a:pPr indent="0" lvl="0" marL="0" marR="0" rtl="0" algn="l">
              <a:lnSpc>
                <a:spcPct val="100000"/>
              </a:lnSpc>
              <a:spcBef>
                <a:spcPts val="0"/>
              </a:spcBef>
              <a:spcAft>
                <a:spcPts val="0"/>
              </a:spcAft>
              <a:buClr>
                <a:srgbClr val="000000"/>
              </a:buClr>
              <a:buSzPts val="1576"/>
              <a:buFont typeface="Arial"/>
              <a:buNone/>
            </a:pPr>
            <a:r>
              <a:rPr b="1" i="0" lang="en-US" u="none" cap="none" strike="noStrike">
                <a:solidFill>
                  <a:srgbClr val="0E2841"/>
                </a:solidFill>
                <a:latin typeface="Arial"/>
                <a:ea typeface="Arial"/>
                <a:cs typeface="Arial"/>
                <a:sym typeface="Arial"/>
              </a:rPr>
              <a:t>Dr. Carrie Jeffries</a:t>
            </a:r>
            <a:endParaRPr b="0" i="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76"/>
              <a:buFont typeface="Arial"/>
              <a:buNone/>
            </a:pPr>
            <a:r>
              <a:rPr b="0" i="0" lang="en-US" u="none" cap="none" strike="noStrike">
                <a:solidFill>
                  <a:srgbClr val="000000"/>
                </a:solidFill>
                <a:latin typeface="Arial"/>
                <a:ea typeface="Arial"/>
                <a:cs typeface="Arial"/>
                <a:sym typeface="Arial"/>
              </a:rPr>
              <a:t>RHTP Director</a:t>
            </a:r>
            <a:endParaRPr b="0" i="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76"/>
              <a:buFont typeface="Arial"/>
              <a:buNone/>
            </a:pPr>
            <a:r>
              <a:rPr b="0" i="0" lang="en-US" u="none" cap="none" strike="noStrike">
                <a:solidFill>
                  <a:srgbClr val="000000"/>
                </a:solidFill>
                <a:latin typeface="Arial"/>
                <a:ea typeface="Arial"/>
                <a:cs typeface="Arial"/>
                <a:sym typeface="Arial"/>
                <a:extLst>
                  <a:ext uri="http://customooxmlschemas.google.com/">
                    <go:slidesCustomData xmlns:go="http://customooxmlschemas.google.com/" textRoundtripDataId="2"/>
                  </a:ext>
                </a:extLst>
              </a:rPr>
              <a:t>WVDH</a:t>
            </a:r>
            <a:endParaRPr b="0" i="0" u="none" cap="none" strike="noStrike">
              <a:solidFill>
                <a:srgbClr val="000000"/>
              </a:solidFill>
              <a:latin typeface="Arial"/>
              <a:ea typeface="Arial"/>
              <a:cs typeface="Arial"/>
              <a:sym typeface="Arial"/>
            </a:endParaRPr>
          </a:p>
        </p:txBody>
      </p:sp>
      <p:pic>
        <p:nvPicPr>
          <p:cNvPr id="277" name="Google Shape;277;g3e54f2cec9f_0_0"/>
          <p:cNvPicPr preferRelativeResize="0"/>
          <p:nvPr/>
        </p:nvPicPr>
        <p:blipFill rotWithShape="1">
          <a:blip r:embed="rId5">
            <a:alphaModFix/>
          </a:blip>
          <a:srcRect b="0" l="4095" r="4095" t="8181"/>
          <a:stretch/>
        </p:blipFill>
        <p:spPr>
          <a:xfrm>
            <a:off x="3880588" y="4991252"/>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78" name="Google Shape;278;g3e54f2cec9f_0_0"/>
          <p:cNvSpPr/>
          <p:nvPr/>
        </p:nvSpPr>
        <p:spPr>
          <a:xfrm>
            <a:off x="4459008" y="5018987"/>
            <a:ext cx="12684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Gailyn Markham</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Director of Comms. WVDH</a:t>
            </a:r>
            <a:endParaRPr b="0" i="0" sz="847" u="none" cap="none" strike="noStrike">
              <a:solidFill>
                <a:srgbClr val="000000"/>
              </a:solidFill>
              <a:latin typeface="Arial"/>
              <a:ea typeface="Arial"/>
              <a:cs typeface="Arial"/>
              <a:sym typeface="Arial"/>
            </a:endParaRPr>
          </a:p>
        </p:txBody>
      </p:sp>
      <p:pic>
        <p:nvPicPr>
          <p:cNvPr id="279" name="Google Shape;279;g3e54f2cec9f_0_0"/>
          <p:cNvPicPr preferRelativeResize="0"/>
          <p:nvPr/>
        </p:nvPicPr>
        <p:blipFill rotWithShape="1">
          <a:blip r:embed="rId6">
            <a:alphaModFix/>
          </a:blip>
          <a:srcRect b="10248" l="0" r="0" t="10248"/>
          <a:stretch/>
        </p:blipFill>
        <p:spPr>
          <a:xfrm>
            <a:off x="10378010" y="4991252"/>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80" name="Google Shape;280;g3e54f2cec9f_0_0"/>
          <p:cNvSpPr/>
          <p:nvPr/>
        </p:nvSpPr>
        <p:spPr>
          <a:xfrm>
            <a:off x="10965912" y="5018987"/>
            <a:ext cx="9297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Tara Buckner</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CFO WVDH</a:t>
            </a:r>
            <a:endParaRPr b="0" i="0" sz="847" u="none" cap="none" strike="noStrike">
              <a:solidFill>
                <a:srgbClr val="000000"/>
              </a:solidFill>
              <a:latin typeface="Arial"/>
              <a:ea typeface="Arial"/>
              <a:cs typeface="Arial"/>
              <a:sym typeface="Arial"/>
            </a:endParaRPr>
          </a:p>
        </p:txBody>
      </p:sp>
      <p:pic>
        <p:nvPicPr>
          <p:cNvPr id="281" name="Google Shape;281;g3e54f2cec9f_0_0"/>
          <p:cNvPicPr preferRelativeResize="0"/>
          <p:nvPr/>
        </p:nvPicPr>
        <p:blipFill rotWithShape="1">
          <a:blip r:embed="rId7">
            <a:alphaModFix/>
          </a:blip>
          <a:srcRect b="4906" l="0" r="0" t="4906"/>
          <a:stretch/>
        </p:blipFill>
        <p:spPr>
          <a:xfrm>
            <a:off x="6293077" y="4319216"/>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82" name="Google Shape;282;g3e54f2cec9f_0_0"/>
          <p:cNvSpPr/>
          <p:nvPr/>
        </p:nvSpPr>
        <p:spPr>
          <a:xfrm>
            <a:off x="6870932" y="4377321"/>
            <a:ext cx="9714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Bryan Rosen</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Director of Purc. &amp; Proc.</a:t>
            </a:r>
            <a:endParaRPr sz="847"/>
          </a:p>
          <a:p>
            <a:pPr indent="0" lvl="0" marL="0" marR="0" rtl="0" algn="l">
              <a:lnSpc>
                <a:spcPct val="100000"/>
              </a:lnSpc>
              <a:spcBef>
                <a:spcPts val="0"/>
              </a:spcBef>
              <a:spcAft>
                <a:spcPts val="0"/>
              </a:spcAft>
              <a:buClr>
                <a:srgbClr val="000000"/>
              </a:buClr>
              <a:buSzPts val="1017"/>
              <a:buFont typeface="Arial"/>
              <a:buNone/>
            </a:pPr>
            <a:r>
              <a:rPr lang="en-US" sz="847"/>
              <a:t>WVDH</a:t>
            </a:r>
            <a:endParaRPr sz="847"/>
          </a:p>
        </p:txBody>
      </p:sp>
      <p:pic>
        <p:nvPicPr>
          <p:cNvPr id="283" name="Google Shape;283;g3e54f2cec9f_0_0"/>
          <p:cNvPicPr preferRelativeResize="0"/>
          <p:nvPr/>
        </p:nvPicPr>
        <p:blipFill rotWithShape="1">
          <a:blip r:embed="rId8">
            <a:alphaModFix/>
          </a:blip>
          <a:srcRect b="318" l="0" r="0" t="308"/>
          <a:stretch/>
        </p:blipFill>
        <p:spPr>
          <a:xfrm>
            <a:off x="7877936" y="4319216"/>
            <a:ext cx="542327"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84" name="Google Shape;284;g3e54f2cec9f_0_0"/>
          <p:cNvSpPr/>
          <p:nvPr/>
        </p:nvSpPr>
        <p:spPr>
          <a:xfrm>
            <a:off x="8441523" y="4362231"/>
            <a:ext cx="10242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Jack Fencl</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Policy Consultant</a:t>
            </a:r>
            <a:endParaRPr b="0" i="0" sz="1186"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Governor’s Office</a:t>
            </a:r>
            <a:endParaRPr b="0" i="0" sz="1186" u="none" cap="none" strike="noStrike">
              <a:solidFill>
                <a:srgbClr val="000000"/>
              </a:solidFill>
              <a:latin typeface="Arial"/>
              <a:ea typeface="Arial"/>
              <a:cs typeface="Arial"/>
              <a:sym typeface="Arial"/>
            </a:endParaRPr>
          </a:p>
        </p:txBody>
      </p:sp>
      <p:pic>
        <p:nvPicPr>
          <p:cNvPr id="285" name="Google Shape;285;g3e54f2cec9f_0_0"/>
          <p:cNvPicPr preferRelativeResize="0"/>
          <p:nvPr/>
        </p:nvPicPr>
        <p:blipFill rotWithShape="1">
          <a:blip r:embed="rId9">
            <a:alphaModFix/>
          </a:blip>
          <a:srcRect b="10248" l="0" r="0" t="10248"/>
          <a:stretch/>
        </p:blipFill>
        <p:spPr>
          <a:xfrm>
            <a:off x="8762401" y="4991252"/>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86" name="Google Shape;286;g3e54f2cec9f_0_0"/>
          <p:cNvSpPr/>
          <p:nvPr/>
        </p:nvSpPr>
        <p:spPr>
          <a:xfrm>
            <a:off x="9325988" y="5018987"/>
            <a:ext cx="9297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Shakita Micek</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Assistant to the Secretary WVDH</a:t>
            </a:r>
            <a:endParaRPr b="0" i="0" sz="847" u="none" cap="none" strike="noStrike">
              <a:solidFill>
                <a:srgbClr val="000000"/>
              </a:solidFill>
              <a:latin typeface="Arial"/>
              <a:ea typeface="Arial"/>
              <a:cs typeface="Arial"/>
              <a:sym typeface="Arial"/>
            </a:endParaRPr>
          </a:p>
        </p:txBody>
      </p:sp>
      <p:pic>
        <p:nvPicPr>
          <p:cNvPr id="287" name="Google Shape;287;g3e54f2cec9f_0_0"/>
          <p:cNvPicPr preferRelativeResize="0"/>
          <p:nvPr/>
        </p:nvPicPr>
        <p:blipFill rotWithShape="1">
          <a:blip r:embed="rId10">
            <a:alphaModFix/>
          </a:blip>
          <a:srcRect b="10248" l="0" r="0" t="10248"/>
          <a:stretch/>
        </p:blipFill>
        <p:spPr>
          <a:xfrm>
            <a:off x="2996123" y="4319216"/>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88" name="Google Shape;288;g3e54f2cec9f_0_0"/>
          <p:cNvSpPr/>
          <p:nvPr/>
        </p:nvSpPr>
        <p:spPr>
          <a:xfrm>
            <a:off x="3584028" y="4354317"/>
            <a:ext cx="11049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Justin Davis</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lang="en-US" sz="847"/>
              <a:t>Deputy Secretary of Health</a:t>
            </a:r>
            <a:endParaRPr sz="847"/>
          </a:p>
          <a:p>
            <a:pPr indent="0" lvl="0" marL="0" marR="0" rtl="0" algn="l">
              <a:lnSpc>
                <a:spcPct val="100000"/>
              </a:lnSpc>
              <a:spcBef>
                <a:spcPts val="0"/>
              </a:spcBef>
              <a:spcAft>
                <a:spcPts val="0"/>
              </a:spcAft>
              <a:buClr>
                <a:srgbClr val="000000"/>
              </a:buClr>
              <a:buSzPts val="1017"/>
              <a:buFont typeface="Arial"/>
              <a:buNone/>
            </a:pPr>
            <a:r>
              <a:rPr lang="en-US" sz="847"/>
              <a:t>WVDH</a:t>
            </a:r>
            <a:endParaRPr sz="847"/>
          </a:p>
        </p:txBody>
      </p:sp>
      <p:pic>
        <p:nvPicPr>
          <p:cNvPr id="289" name="Google Shape;289;g3e54f2cec9f_0_0"/>
          <p:cNvPicPr preferRelativeResize="0"/>
          <p:nvPr/>
        </p:nvPicPr>
        <p:blipFill rotWithShape="1">
          <a:blip r:embed="rId11">
            <a:alphaModFix/>
          </a:blip>
          <a:srcRect b="11354" l="0" r="0" t="11354"/>
          <a:stretch/>
        </p:blipFill>
        <p:spPr>
          <a:xfrm>
            <a:off x="5574541" y="4991252"/>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90" name="Google Shape;290;g3e54f2cec9f_0_0"/>
          <p:cNvSpPr/>
          <p:nvPr/>
        </p:nvSpPr>
        <p:spPr>
          <a:xfrm>
            <a:off x="6140661" y="5018987"/>
            <a:ext cx="9297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Andrew Neely</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Acting CIO</a:t>
            </a:r>
            <a:r>
              <a:rPr lang="en-US" sz="847"/>
              <a:t> </a:t>
            </a:r>
            <a:endParaRPr sz="847"/>
          </a:p>
          <a:p>
            <a:pPr indent="0" lvl="0" marL="0" marR="0" rtl="0" algn="l">
              <a:lnSpc>
                <a:spcPct val="100000"/>
              </a:lnSpc>
              <a:spcBef>
                <a:spcPts val="0"/>
              </a:spcBef>
              <a:spcAft>
                <a:spcPts val="0"/>
              </a:spcAft>
              <a:buClr>
                <a:srgbClr val="000000"/>
              </a:buClr>
              <a:buSzPts val="1017"/>
              <a:buFont typeface="Arial"/>
              <a:buNone/>
            </a:pPr>
            <a:r>
              <a:rPr lang="en-US" sz="847"/>
              <a:t>WVDH</a:t>
            </a:r>
            <a:endParaRPr sz="847"/>
          </a:p>
        </p:txBody>
      </p:sp>
      <p:pic>
        <p:nvPicPr>
          <p:cNvPr id="291" name="Google Shape;291;g3e54f2cec9f_0_0"/>
          <p:cNvPicPr preferRelativeResize="0"/>
          <p:nvPr/>
        </p:nvPicPr>
        <p:blipFill rotWithShape="1">
          <a:blip r:embed="rId12">
            <a:alphaModFix/>
          </a:blip>
          <a:srcRect b="318" l="0" r="0" t="308"/>
          <a:stretch/>
        </p:blipFill>
        <p:spPr>
          <a:xfrm>
            <a:off x="7177541" y="4991252"/>
            <a:ext cx="542327"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92" name="Google Shape;292;g3e54f2cec9f_0_0"/>
          <p:cNvSpPr/>
          <p:nvPr/>
        </p:nvSpPr>
        <p:spPr>
          <a:xfrm>
            <a:off x="7746691" y="5018987"/>
            <a:ext cx="9297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Virginia Payne</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General Counsel</a:t>
            </a:r>
            <a:endParaRPr b="0" i="0" sz="84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lang="en-US" sz="847"/>
              <a:t>WVDH</a:t>
            </a:r>
            <a:endParaRPr sz="847"/>
          </a:p>
        </p:txBody>
      </p:sp>
      <p:pic>
        <p:nvPicPr>
          <p:cNvPr id="293" name="Google Shape;293;g3e54f2cec9f_0_0"/>
          <p:cNvPicPr preferRelativeResize="0"/>
          <p:nvPr/>
        </p:nvPicPr>
        <p:blipFill rotWithShape="1">
          <a:blip r:embed="rId13">
            <a:alphaModFix/>
          </a:blip>
          <a:srcRect b="10248" l="0" r="0" t="10248"/>
          <a:stretch/>
        </p:blipFill>
        <p:spPr>
          <a:xfrm>
            <a:off x="9493546" y="4319216"/>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94" name="Google Shape;294;g3e54f2cec9f_0_0"/>
          <p:cNvSpPr/>
          <p:nvPr/>
        </p:nvSpPr>
        <p:spPr>
          <a:xfrm>
            <a:off x="10081447" y="4362231"/>
            <a:ext cx="9297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Rae Bates</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Exec. Assistant to the Secretary</a:t>
            </a:r>
            <a:endParaRPr b="0" i="0" sz="84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lang="en-US" sz="847"/>
              <a:t>WVDH</a:t>
            </a:r>
            <a:endParaRPr sz="847"/>
          </a:p>
        </p:txBody>
      </p:sp>
      <p:pic>
        <p:nvPicPr>
          <p:cNvPr id="295" name="Google Shape;295;g3e54f2cec9f_0_0"/>
          <p:cNvPicPr preferRelativeResize="0"/>
          <p:nvPr/>
        </p:nvPicPr>
        <p:blipFill rotWithShape="1">
          <a:blip r:embed="rId14">
            <a:alphaModFix/>
          </a:blip>
          <a:srcRect b="10248" l="0" r="0" t="10248"/>
          <a:stretch/>
        </p:blipFill>
        <p:spPr>
          <a:xfrm>
            <a:off x="4595198" y="4319216"/>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296" name="Google Shape;296;g3e54f2cec9f_0_0"/>
          <p:cNvSpPr/>
          <p:nvPr/>
        </p:nvSpPr>
        <p:spPr>
          <a:xfrm>
            <a:off x="5126696" y="4213099"/>
            <a:ext cx="1183200" cy="6171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00" u="none" cap="none" strike="noStrike">
                <a:solidFill>
                  <a:srgbClr val="0E2841"/>
                </a:solidFill>
                <a:latin typeface="Arial"/>
                <a:ea typeface="Arial"/>
                <a:cs typeface="Arial"/>
                <a:sym typeface="Arial"/>
              </a:rPr>
              <a:t>Dr. Mark E. McDaniel</a:t>
            </a:r>
            <a:endParaRPr b="0" i="0" sz="80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lang="en-US" sz="800"/>
              <a:t>Acting State Health Officer &amp; PH Commissioner WVDH</a:t>
            </a:r>
            <a:endParaRPr b="0" i="0" sz="800" u="none" cap="none" strike="noStrike">
              <a:solidFill>
                <a:srgbClr val="000000"/>
              </a:solidFill>
              <a:latin typeface="Arial"/>
              <a:ea typeface="Arial"/>
              <a:cs typeface="Arial"/>
              <a:sym typeface="Arial"/>
            </a:endParaRPr>
          </a:p>
        </p:txBody>
      </p:sp>
      <p:sp>
        <p:nvSpPr>
          <p:cNvPr id="297" name="Google Shape;297;g3e54f2cec9f_0_0"/>
          <p:cNvSpPr txBox="1"/>
          <p:nvPr/>
        </p:nvSpPr>
        <p:spPr>
          <a:xfrm>
            <a:off x="564475" y="3930058"/>
            <a:ext cx="63789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300" u="none" cap="none" strike="noStrike">
                <a:solidFill>
                  <a:srgbClr val="000000"/>
                </a:solidFill>
                <a:latin typeface="Arial"/>
                <a:ea typeface="Arial"/>
                <a:cs typeface="Arial"/>
                <a:sym typeface="Arial"/>
              </a:rPr>
              <a:t>Also Supported By</a:t>
            </a:r>
            <a:endParaRPr b="0" i="0" sz="1300" u="none" cap="none" strike="noStrike">
              <a:solidFill>
                <a:srgbClr val="000000"/>
              </a:solidFill>
              <a:latin typeface="Arial"/>
              <a:ea typeface="Arial"/>
              <a:cs typeface="Arial"/>
              <a:sym typeface="Arial"/>
            </a:endParaRPr>
          </a:p>
        </p:txBody>
      </p:sp>
      <p:cxnSp>
        <p:nvCxnSpPr>
          <p:cNvPr id="298" name="Google Shape;298;g3e54f2cec9f_0_0"/>
          <p:cNvCxnSpPr/>
          <p:nvPr/>
        </p:nvCxnSpPr>
        <p:spPr>
          <a:xfrm>
            <a:off x="472493" y="3869728"/>
            <a:ext cx="11247000" cy="0"/>
          </a:xfrm>
          <a:prstGeom prst="straightConnector1">
            <a:avLst/>
          </a:prstGeom>
          <a:noFill/>
          <a:ln cap="flat" cmpd="sng" w="12700">
            <a:solidFill>
              <a:schemeClr val="dk2"/>
            </a:solidFill>
            <a:prstDash val="dashDot"/>
            <a:miter lim="8000"/>
            <a:headEnd len="sm" w="sm" type="none"/>
            <a:tailEnd len="sm" w="sm" type="none"/>
          </a:ln>
        </p:spPr>
      </p:cxnSp>
      <p:sp>
        <p:nvSpPr>
          <p:cNvPr id="299" name="Google Shape;299;g3e54f2cec9f_0_0"/>
          <p:cNvSpPr/>
          <p:nvPr/>
        </p:nvSpPr>
        <p:spPr>
          <a:xfrm>
            <a:off x="3689582" y="2911789"/>
            <a:ext cx="1257000" cy="572700"/>
          </a:xfrm>
          <a:prstGeom prst="rect">
            <a:avLst/>
          </a:prstGeom>
          <a:noFill/>
          <a:ln>
            <a:noFill/>
          </a:ln>
        </p:spPr>
        <p:txBody>
          <a:bodyPr anchorCtr="0" anchor="ctr" bIns="29075" lIns="58175" spcFirstLastPara="1" rIns="58175" wrap="square" tIns="29075">
            <a:noAutofit/>
          </a:bodyPr>
          <a:lstStyle/>
          <a:p>
            <a:pPr indent="0" lvl="0" marL="0" marR="0" rtl="0" algn="l">
              <a:lnSpc>
                <a:spcPct val="100000"/>
              </a:lnSpc>
              <a:spcBef>
                <a:spcPts val="0"/>
              </a:spcBef>
              <a:spcAft>
                <a:spcPts val="0"/>
              </a:spcAft>
              <a:buClr>
                <a:srgbClr val="000000"/>
              </a:buClr>
              <a:buSzPts val="763"/>
              <a:buFont typeface="Arial"/>
              <a:buNone/>
            </a:pPr>
            <a:r>
              <a:rPr b="1" i="0" lang="en-US" sz="1012" u="none" cap="none" strike="noStrike">
                <a:solidFill>
                  <a:srgbClr val="0E2841"/>
                </a:solidFill>
                <a:latin typeface="Arial"/>
                <a:ea typeface="Arial"/>
                <a:cs typeface="Arial"/>
                <a:sym typeface="Arial"/>
              </a:rPr>
              <a:t>Sharon Covert </a:t>
            </a:r>
            <a:endParaRPr b="0" i="0" sz="1012"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Arial"/>
              <a:buNone/>
            </a:pPr>
            <a:r>
              <a:rPr b="0" i="0" lang="en-US" sz="1012" u="none" cap="none" strike="noStrike">
                <a:solidFill>
                  <a:srgbClr val="000000"/>
                </a:solidFill>
                <a:latin typeface="Arial"/>
                <a:ea typeface="Arial"/>
                <a:cs typeface="Arial"/>
                <a:sym typeface="Arial"/>
              </a:rPr>
              <a:t>Health To Prosperity PM</a:t>
            </a:r>
            <a:endParaRPr b="0" i="0" sz="1012"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63"/>
              <a:buFont typeface="Arial"/>
              <a:buNone/>
            </a:pPr>
            <a:r>
              <a:rPr b="0" i="0" lang="en-US" sz="1012" u="none" cap="none" strike="noStrike">
                <a:solidFill>
                  <a:srgbClr val="000000"/>
                </a:solidFill>
                <a:latin typeface="Arial"/>
                <a:ea typeface="Arial"/>
                <a:cs typeface="Arial"/>
                <a:sym typeface="Arial"/>
              </a:rPr>
              <a:t>WVDH</a:t>
            </a:r>
            <a:endParaRPr b="0" i="0" sz="1012" u="none" cap="none" strike="noStrike">
              <a:solidFill>
                <a:srgbClr val="000000"/>
              </a:solidFill>
              <a:latin typeface="Arial"/>
              <a:ea typeface="Arial"/>
              <a:cs typeface="Arial"/>
              <a:sym typeface="Arial"/>
            </a:endParaRPr>
          </a:p>
        </p:txBody>
      </p:sp>
      <p:sp>
        <p:nvSpPr>
          <p:cNvPr id="300" name="Google Shape;300;g3e54f2cec9f_0_0"/>
          <p:cNvSpPr/>
          <p:nvPr/>
        </p:nvSpPr>
        <p:spPr>
          <a:xfrm>
            <a:off x="2764710" y="5018987"/>
            <a:ext cx="10563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extLst>
                  <a:ext uri="http://customooxmlschemas.google.com/">
                    <go:slidesCustomData xmlns:go="http://customooxmlschemas.google.com/" textRoundtripDataId="3"/>
                  </a:ext>
                </a:extLst>
              </a:rPr>
              <a:t>Stephanie</a:t>
            </a:r>
            <a:r>
              <a:rPr b="1" i="0" lang="en-US" sz="847" u="none" cap="none" strike="noStrike">
                <a:solidFill>
                  <a:srgbClr val="0E2841"/>
                </a:solidFill>
                <a:latin typeface="Arial"/>
                <a:ea typeface="Arial"/>
                <a:cs typeface="Arial"/>
                <a:sym typeface="Arial"/>
              </a:rPr>
              <a:t> King</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Procurement Specialist WVDH</a:t>
            </a:r>
            <a:endParaRPr b="0" i="0" sz="847" u="none" cap="none" strike="noStrike">
              <a:solidFill>
                <a:srgbClr val="000000"/>
              </a:solidFill>
              <a:latin typeface="Arial"/>
              <a:ea typeface="Arial"/>
              <a:cs typeface="Arial"/>
              <a:sym typeface="Arial"/>
            </a:endParaRPr>
          </a:p>
        </p:txBody>
      </p:sp>
      <p:pic>
        <p:nvPicPr>
          <p:cNvPr id="301" name="Google Shape;301;g3e54f2cec9f_0_0" title="melanie.jpg"/>
          <p:cNvPicPr preferRelativeResize="0"/>
          <p:nvPr/>
        </p:nvPicPr>
        <p:blipFill rotWithShape="1">
          <a:blip r:embed="rId15">
            <a:alphaModFix/>
          </a:blip>
          <a:srcRect b="12848" l="0" r="0" t="12841"/>
          <a:stretch/>
        </p:blipFill>
        <p:spPr>
          <a:xfrm>
            <a:off x="455146" y="4975973"/>
            <a:ext cx="542329" cy="503588"/>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sp>
        <p:nvSpPr>
          <p:cNvPr id="302" name="Google Shape;302;g3e54f2cec9f_0_0"/>
          <p:cNvSpPr/>
          <p:nvPr/>
        </p:nvSpPr>
        <p:spPr>
          <a:xfrm>
            <a:off x="1043048" y="5011064"/>
            <a:ext cx="978600" cy="387300"/>
          </a:xfrm>
          <a:prstGeom prst="rect">
            <a:avLst/>
          </a:prstGeom>
          <a:noFill/>
          <a:ln>
            <a:noFill/>
          </a:ln>
        </p:spPr>
        <p:txBody>
          <a:bodyPr anchorCtr="0" anchor="ctr" bIns="38725" lIns="77475" spcFirstLastPara="1" rIns="77475" wrap="square" tIns="38725">
            <a:noAutofit/>
          </a:bodyPr>
          <a:lstStyle/>
          <a:p>
            <a:pPr indent="0" lvl="0" marL="0" marR="0" rtl="0" algn="l">
              <a:lnSpc>
                <a:spcPct val="100000"/>
              </a:lnSpc>
              <a:spcBef>
                <a:spcPts val="0"/>
              </a:spcBef>
              <a:spcAft>
                <a:spcPts val="0"/>
              </a:spcAft>
              <a:buClr>
                <a:srgbClr val="000000"/>
              </a:buClr>
              <a:buSzPts val="1017"/>
              <a:buFont typeface="Arial"/>
              <a:buNone/>
            </a:pPr>
            <a:r>
              <a:rPr b="1" i="0" lang="en-US" sz="847" u="none" cap="none" strike="noStrike">
                <a:solidFill>
                  <a:srgbClr val="0E2841"/>
                </a:solidFill>
                <a:latin typeface="Arial"/>
                <a:ea typeface="Arial"/>
                <a:cs typeface="Arial"/>
                <a:sym typeface="Arial"/>
              </a:rPr>
              <a:t>Melanie Boothe</a:t>
            </a:r>
            <a:endParaRPr b="0" i="0" sz="847"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17"/>
              <a:buFont typeface="Arial"/>
              <a:buNone/>
            </a:pPr>
            <a:r>
              <a:rPr b="0" i="0" lang="en-US" sz="847" u="none" cap="none" strike="noStrike">
                <a:solidFill>
                  <a:srgbClr val="000000"/>
                </a:solidFill>
                <a:latin typeface="Arial"/>
                <a:ea typeface="Arial"/>
                <a:cs typeface="Arial"/>
                <a:sym typeface="Arial"/>
              </a:rPr>
              <a:t>Procurement Specialist WVDH</a:t>
            </a:r>
            <a:endParaRPr b="0" i="0" sz="847" u="none" cap="none" strike="noStrike">
              <a:solidFill>
                <a:srgbClr val="000000"/>
              </a:solidFill>
              <a:latin typeface="Arial"/>
              <a:ea typeface="Arial"/>
              <a:cs typeface="Arial"/>
              <a:sym typeface="Arial"/>
            </a:endParaRPr>
          </a:p>
        </p:txBody>
      </p:sp>
      <p:pic>
        <p:nvPicPr>
          <p:cNvPr id="303" name="Google Shape;303;g3e54f2cec9f_0_0"/>
          <p:cNvPicPr preferRelativeResize="0"/>
          <p:nvPr/>
        </p:nvPicPr>
        <p:blipFill rotWithShape="1">
          <a:blip r:embed="rId7">
            <a:alphaModFix/>
          </a:blip>
          <a:srcRect b="4906" l="0" r="0" t="4906"/>
          <a:stretch/>
        </p:blipFill>
        <p:spPr>
          <a:xfrm>
            <a:off x="2186289" y="4991252"/>
            <a:ext cx="542328" cy="503589"/>
          </a:xfrm>
          <a:prstGeom prst="rect">
            <a:avLst/>
          </a:prstGeom>
          <a:noFill/>
          <a:ln cap="sq" cmpd="sng" w="32275">
            <a:solidFill>
              <a:schemeClr val="dk2"/>
            </a:solidFill>
            <a:prstDash val="solid"/>
            <a:miter lim="8000"/>
            <a:headEnd len="sm" w="sm" type="none"/>
            <a:tailEnd len="sm" w="sm" type="none"/>
          </a:ln>
          <a:effectLst>
            <a:outerShdw blurRad="43042" rotWithShape="0" algn="tl" dir="2700000" dist="32281">
              <a:srgbClr val="000000">
                <a:alpha val="43137"/>
              </a:srgbClr>
            </a:outerShdw>
          </a:effectLst>
        </p:spPr>
      </p:pic>
      <p:pic>
        <p:nvPicPr>
          <p:cNvPr id="304" name="Google Shape;304;g3e54f2cec9f_0_0" title="sharon.jpg"/>
          <p:cNvPicPr preferRelativeResize="0"/>
          <p:nvPr/>
        </p:nvPicPr>
        <p:blipFill rotWithShape="1">
          <a:blip r:embed="rId16">
            <a:alphaModFix/>
          </a:blip>
          <a:srcRect b="10362" l="0" r="0" t="10362"/>
          <a:stretch/>
        </p:blipFill>
        <p:spPr>
          <a:xfrm>
            <a:off x="2970230" y="2878013"/>
            <a:ext cx="681494" cy="691482"/>
          </a:xfrm>
          <a:prstGeom prst="rect">
            <a:avLst/>
          </a:prstGeom>
          <a:noFill/>
          <a:ln cap="sq" cmpd="sng" w="20800">
            <a:solidFill>
              <a:srgbClr val="1B365D"/>
            </a:solidFill>
            <a:prstDash val="solid"/>
            <a:miter lim="8000"/>
            <a:headEnd len="sm" w="sm" type="none"/>
            <a:tailEnd len="sm" w="sm" type="none"/>
          </a:ln>
          <a:effectLst>
            <a:outerShdw blurRad="27715" rotWithShape="0" algn="tl" dir="2700000" dist="20786">
              <a:srgbClr val="000000">
                <a:alpha val="43137"/>
              </a:srgbClr>
            </a:outerShdw>
          </a:effectLst>
        </p:spPr>
      </p:pic>
      <p:grpSp>
        <p:nvGrpSpPr>
          <p:cNvPr id="305" name="Google Shape;305;g3e54f2cec9f_0_0"/>
          <p:cNvGrpSpPr/>
          <p:nvPr/>
        </p:nvGrpSpPr>
        <p:grpSpPr>
          <a:xfrm>
            <a:off x="5205760" y="2912993"/>
            <a:ext cx="2200588" cy="651537"/>
            <a:chOff x="2575705" y="2736356"/>
            <a:chExt cx="2283478" cy="676078"/>
          </a:xfrm>
        </p:grpSpPr>
        <p:pic>
          <p:nvPicPr>
            <p:cNvPr id="306" name="Google Shape;306;g3e54f2cec9f_0_0"/>
            <p:cNvPicPr preferRelativeResize="0"/>
            <p:nvPr/>
          </p:nvPicPr>
          <p:blipFill rotWithShape="1">
            <a:blip r:embed="rId17">
              <a:alphaModFix/>
            </a:blip>
            <a:srcRect b="0" l="9599" r="-154" t="9445"/>
            <a:stretch/>
          </p:blipFill>
          <p:spPr>
            <a:xfrm>
              <a:off x="2575705" y="2736356"/>
              <a:ext cx="681850" cy="676078"/>
            </a:xfrm>
            <a:prstGeom prst="rect">
              <a:avLst/>
            </a:prstGeom>
            <a:noFill/>
            <a:ln cap="sq" cmpd="sng" w="36725">
              <a:solidFill>
                <a:srgbClr val="1B365D"/>
              </a:solidFill>
              <a:prstDash val="solid"/>
              <a:miter lim="0"/>
              <a:headEnd len="sm" w="sm" type="none"/>
              <a:tailEnd len="sm" w="sm" type="none"/>
            </a:ln>
            <a:effectLst>
              <a:outerShdw blurRad="48957" rotWithShape="0" algn="tl" dir="2700000" dist="36718">
                <a:srgbClr val="000000">
                  <a:alpha val="43137"/>
                </a:srgbClr>
              </a:outerShdw>
            </a:effectLst>
          </p:spPr>
        </p:pic>
        <p:sp>
          <p:nvSpPr>
            <p:cNvPr id="307" name="Google Shape;307;g3e54f2cec9f_0_0"/>
            <p:cNvSpPr/>
            <p:nvPr/>
          </p:nvSpPr>
          <p:spPr>
            <a:xfrm>
              <a:off x="3336983" y="2744510"/>
              <a:ext cx="1522200" cy="640200"/>
            </a:xfrm>
            <a:prstGeom prst="rect">
              <a:avLst/>
            </a:prstGeom>
            <a:noFill/>
            <a:ln>
              <a:noFill/>
            </a:ln>
          </p:spPr>
          <p:txBody>
            <a:bodyPr anchorCtr="0" anchor="ctr" bIns="44050" lIns="88125" spcFirstLastPara="1" rIns="88125" wrap="square" tIns="44050">
              <a:noAutofit/>
            </a:bodyPr>
            <a:lstStyle/>
            <a:p>
              <a:pPr indent="0" lvl="0" marL="0" marR="0" rtl="0" algn="l">
                <a:lnSpc>
                  <a:spcPct val="100000"/>
                </a:lnSpc>
                <a:spcBef>
                  <a:spcPts val="0"/>
                </a:spcBef>
                <a:spcAft>
                  <a:spcPts val="0"/>
                </a:spcAft>
                <a:buClr>
                  <a:srgbClr val="000000"/>
                </a:buClr>
                <a:buSzPts val="1156"/>
                <a:buFont typeface="Arial"/>
                <a:buNone/>
              </a:pPr>
              <a:r>
                <a:rPr b="1" i="0" lang="en-US" sz="1012" u="none" cap="none" strike="noStrike">
                  <a:solidFill>
                    <a:srgbClr val="0E2841"/>
                  </a:solidFill>
                  <a:latin typeface="Arial"/>
                  <a:ea typeface="Arial"/>
                  <a:cs typeface="Arial"/>
                  <a:sym typeface="Arial"/>
                </a:rPr>
                <a:t>John Leite</a:t>
              </a:r>
              <a:endParaRPr b="0" i="0" sz="1012"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6"/>
                <a:buFont typeface="Arial"/>
                <a:buNone/>
              </a:pPr>
              <a:r>
                <a:rPr b="0" i="0" lang="en-US" sz="1012" u="none" cap="none" strike="noStrike">
                  <a:solidFill>
                    <a:srgbClr val="000000"/>
                  </a:solidFill>
                  <a:latin typeface="Arial"/>
                  <a:ea typeface="Arial"/>
                  <a:cs typeface="Arial"/>
                  <a:sym typeface="Arial"/>
                </a:rPr>
                <a:t>Connected Care Grid PM</a:t>
              </a:r>
              <a:endParaRPr b="0" i="0" sz="1012"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6"/>
                <a:buFont typeface="Arial"/>
                <a:buNone/>
              </a:pPr>
              <a:r>
                <a:rPr b="0" i="0" lang="en-US" sz="1012" u="none" cap="none" strike="noStrike">
                  <a:solidFill>
                    <a:srgbClr val="000000"/>
                  </a:solidFill>
                  <a:latin typeface="Arial"/>
                  <a:ea typeface="Arial"/>
                  <a:cs typeface="Arial"/>
                  <a:sym typeface="Arial"/>
                </a:rPr>
                <a:t>WVDH</a:t>
              </a:r>
              <a:endParaRPr b="0" i="0" sz="1012" u="none" cap="none" strike="noStrike">
                <a:solidFill>
                  <a:srgbClr val="000000"/>
                </a:solidFill>
                <a:latin typeface="Arial"/>
                <a:ea typeface="Arial"/>
                <a:cs typeface="Arial"/>
                <a:sym typeface="Arial"/>
              </a:endParaRPr>
            </a:p>
          </p:txBody>
        </p:sp>
      </p:grpSp>
      <p:grpSp>
        <p:nvGrpSpPr>
          <p:cNvPr id="308" name="Google Shape;308;g3e54f2cec9f_0_0"/>
          <p:cNvGrpSpPr/>
          <p:nvPr/>
        </p:nvGrpSpPr>
        <p:grpSpPr>
          <a:xfrm>
            <a:off x="1260080" y="4319213"/>
            <a:ext cx="1791477" cy="503606"/>
            <a:chOff x="5193414" y="2712260"/>
            <a:chExt cx="2253430" cy="697129"/>
          </a:xfrm>
        </p:grpSpPr>
        <p:pic>
          <p:nvPicPr>
            <p:cNvPr id="309" name="Google Shape;309;g3e54f2cec9f_0_0"/>
            <p:cNvPicPr preferRelativeResize="0"/>
            <p:nvPr/>
          </p:nvPicPr>
          <p:blipFill rotWithShape="1">
            <a:blip r:embed="rId18">
              <a:alphaModFix/>
            </a:blip>
            <a:srcRect b="6084" l="6427" r="10640" t="15411"/>
            <a:stretch/>
          </p:blipFill>
          <p:spPr>
            <a:xfrm>
              <a:off x="5193414" y="2733531"/>
              <a:ext cx="681850" cy="675858"/>
            </a:xfrm>
            <a:prstGeom prst="rect">
              <a:avLst/>
            </a:prstGeom>
            <a:noFill/>
            <a:ln cap="sq" cmpd="sng" w="36725">
              <a:solidFill>
                <a:srgbClr val="1B365D"/>
              </a:solidFill>
              <a:prstDash val="solid"/>
              <a:miter lim="0"/>
              <a:headEnd len="sm" w="sm" type="none"/>
              <a:tailEnd len="sm" w="sm" type="none"/>
            </a:ln>
            <a:effectLst>
              <a:outerShdw blurRad="48957" rotWithShape="0" algn="tl" dir="2700000" dist="36718">
                <a:srgbClr val="000000">
                  <a:alpha val="43137"/>
                </a:srgbClr>
              </a:outerShdw>
            </a:effectLst>
          </p:spPr>
        </p:pic>
        <p:sp>
          <p:nvSpPr>
            <p:cNvPr id="310" name="Google Shape;310;g3e54f2cec9f_0_0"/>
            <p:cNvSpPr/>
            <p:nvPr/>
          </p:nvSpPr>
          <p:spPr>
            <a:xfrm>
              <a:off x="5914744" y="2712260"/>
              <a:ext cx="1532100" cy="640200"/>
            </a:xfrm>
            <a:prstGeom prst="rect">
              <a:avLst/>
            </a:prstGeom>
            <a:noFill/>
            <a:ln>
              <a:noFill/>
            </a:ln>
          </p:spPr>
          <p:txBody>
            <a:bodyPr anchorCtr="0" anchor="ctr" bIns="44050" lIns="88125" spcFirstLastPara="1" rIns="88125" wrap="square" tIns="44050">
              <a:noAutofit/>
            </a:bodyPr>
            <a:lstStyle/>
            <a:p>
              <a:pPr indent="0" lvl="0" marL="0" marR="0" rtl="0" algn="l">
                <a:lnSpc>
                  <a:spcPct val="100000"/>
                </a:lnSpc>
                <a:spcBef>
                  <a:spcPts val="0"/>
                </a:spcBef>
                <a:spcAft>
                  <a:spcPts val="0"/>
                </a:spcAft>
                <a:buClr>
                  <a:srgbClr val="000000"/>
                </a:buClr>
                <a:buSzPts val="1156"/>
                <a:buFont typeface="Arial"/>
                <a:buNone/>
              </a:pPr>
              <a:r>
                <a:rPr b="1" i="0" lang="en-US" sz="800" u="none" cap="none" strike="noStrike">
                  <a:solidFill>
                    <a:srgbClr val="0E2841"/>
                  </a:solidFill>
                  <a:latin typeface="Arial"/>
                  <a:ea typeface="Arial"/>
                  <a:cs typeface="Arial"/>
                  <a:sym typeface="Arial"/>
                </a:rPr>
                <a:t>Michael Sheets</a:t>
              </a:r>
              <a:endParaRPr b="0" i="0" sz="80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6"/>
                <a:buFont typeface="Arial"/>
                <a:buNone/>
              </a:pPr>
              <a:r>
                <a:rPr b="0" i="0" lang="en-US" sz="800" u="none" cap="none" strike="noStrike">
                  <a:solidFill>
                    <a:srgbClr val="000000"/>
                  </a:solidFill>
                  <a:latin typeface="Arial"/>
                  <a:ea typeface="Arial"/>
                  <a:cs typeface="Arial"/>
                  <a:sym typeface="Arial"/>
                </a:rPr>
                <a:t>Procurement Officer &amp; Grant Compliance PM</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56"/>
                <a:buFont typeface="Arial"/>
                <a:buNone/>
              </a:pPr>
              <a:r>
                <a:rPr b="0" i="0" lang="en-US" sz="800" u="none" cap="none" strike="noStrike">
                  <a:solidFill>
                    <a:srgbClr val="000000"/>
                  </a:solidFill>
                  <a:latin typeface="Arial"/>
                  <a:ea typeface="Arial"/>
                  <a:cs typeface="Arial"/>
                  <a:sym typeface="Arial"/>
                </a:rPr>
                <a:t>WVDH</a:t>
              </a:r>
              <a:endParaRPr b="0" i="0" sz="800" u="none" cap="none" strike="noStrike">
                <a:solidFill>
                  <a:srgbClr val="000000"/>
                </a:solidFill>
                <a:latin typeface="Arial"/>
                <a:ea typeface="Arial"/>
                <a:cs typeface="Arial"/>
                <a:sym typeface="Arial"/>
              </a:endParaRPr>
            </a:p>
          </p:txBody>
        </p:sp>
      </p:grpSp>
      <p:sp>
        <p:nvSpPr>
          <p:cNvPr id="311" name="Google Shape;311;g3e54f2cec9f_0_0"/>
          <p:cNvSpPr/>
          <p:nvPr/>
        </p:nvSpPr>
        <p:spPr>
          <a:xfrm>
            <a:off x="10648227" y="2881767"/>
            <a:ext cx="1257000" cy="617100"/>
          </a:xfrm>
          <a:prstGeom prst="rect">
            <a:avLst/>
          </a:prstGeom>
          <a:noFill/>
          <a:ln>
            <a:noFill/>
          </a:ln>
        </p:spPr>
        <p:txBody>
          <a:bodyPr anchorCtr="0" anchor="ctr" bIns="37775" lIns="75525" spcFirstLastPara="1" rIns="75525" wrap="square" tIns="37775">
            <a:noAutofit/>
          </a:bodyPr>
          <a:lstStyle/>
          <a:p>
            <a:pPr indent="0" lvl="0" marL="0" marR="0" rtl="0" algn="l">
              <a:lnSpc>
                <a:spcPct val="100000"/>
              </a:lnSpc>
              <a:spcBef>
                <a:spcPts val="0"/>
              </a:spcBef>
              <a:spcAft>
                <a:spcPts val="0"/>
              </a:spcAft>
              <a:buClr>
                <a:srgbClr val="000000"/>
              </a:buClr>
              <a:buSzPts val="992"/>
              <a:buFont typeface="Arial"/>
              <a:buNone/>
            </a:pPr>
            <a:r>
              <a:rPr b="1" i="0" lang="en-US" sz="1012" u="none" cap="none" strike="noStrike">
                <a:solidFill>
                  <a:srgbClr val="0E2841"/>
                </a:solidFill>
                <a:latin typeface="Arial"/>
                <a:ea typeface="Arial"/>
                <a:cs typeface="Arial"/>
                <a:sym typeface="Arial"/>
              </a:rPr>
              <a:t>Mario Padron, DO, JD</a:t>
            </a:r>
            <a:endParaRPr b="0" i="0" sz="1012"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60"/>
              <a:buFont typeface="Arial"/>
              <a:buNone/>
            </a:pPr>
            <a:r>
              <a:rPr b="0" i="0" lang="en-US" sz="1012" u="none" cap="none" strike="noStrike">
                <a:solidFill>
                  <a:srgbClr val="000000"/>
                </a:solidFill>
                <a:latin typeface="Arial"/>
                <a:ea typeface="Arial"/>
                <a:cs typeface="Arial"/>
                <a:sym typeface="Arial"/>
              </a:rPr>
              <a:t>Personal Health Accelerator PM</a:t>
            </a:r>
            <a:endParaRPr b="0" i="0" sz="1012"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60"/>
              <a:buFont typeface="Arial"/>
              <a:buNone/>
            </a:pPr>
            <a:r>
              <a:rPr lang="en-US" sz="1012"/>
              <a:t>WVDH</a:t>
            </a:r>
            <a:endParaRPr sz="1012"/>
          </a:p>
        </p:txBody>
      </p:sp>
      <p:pic>
        <p:nvPicPr>
          <p:cNvPr id="312" name="Google Shape;312;g3e54f2cec9f_0_0"/>
          <p:cNvPicPr preferRelativeResize="0"/>
          <p:nvPr/>
        </p:nvPicPr>
        <p:blipFill rotWithShape="1">
          <a:blip r:embed="rId19">
            <a:alphaModFix/>
          </a:blip>
          <a:srcRect b="719" l="0" r="0" t="729"/>
          <a:stretch/>
        </p:blipFill>
        <p:spPr>
          <a:xfrm>
            <a:off x="7580722" y="2900016"/>
            <a:ext cx="657094" cy="647566"/>
          </a:xfrm>
          <a:prstGeom prst="rect">
            <a:avLst/>
          </a:prstGeom>
          <a:noFill/>
          <a:ln cap="sq" cmpd="sng" w="31500">
            <a:solidFill>
              <a:srgbClr val="1B365D"/>
            </a:solidFill>
            <a:prstDash val="solid"/>
            <a:miter lim="0"/>
            <a:headEnd len="sm" w="sm" type="none"/>
            <a:tailEnd len="sm" w="sm" type="none"/>
          </a:ln>
          <a:effectLst>
            <a:outerShdw blurRad="41971" rotWithShape="0" algn="tl" dir="2700000" dist="31479">
              <a:srgbClr val="000000">
                <a:alpha val="43137"/>
              </a:srgbClr>
            </a:outerShdw>
          </a:effectLst>
        </p:spPr>
      </p:pic>
      <p:sp>
        <p:nvSpPr>
          <p:cNvPr id="313" name="Google Shape;313;g3e54f2cec9f_0_0"/>
          <p:cNvSpPr/>
          <p:nvPr/>
        </p:nvSpPr>
        <p:spPr>
          <a:xfrm>
            <a:off x="8266761" y="2893130"/>
            <a:ext cx="1574400" cy="617100"/>
          </a:xfrm>
          <a:prstGeom prst="rect">
            <a:avLst/>
          </a:prstGeom>
          <a:noFill/>
          <a:ln>
            <a:noFill/>
          </a:ln>
        </p:spPr>
        <p:txBody>
          <a:bodyPr anchorCtr="0" anchor="ctr" bIns="37775" lIns="75525" spcFirstLastPara="1" rIns="75525" wrap="square" tIns="37775">
            <a:noAutofit/>
          </a:bodyPr>
          <a:lstStyle/>
          <a:p>
            <a:pPr indent="0" lvl="0" marL="0" marR="0" rtl="0" algn="l">
              <a:lnSpc>
                <a:spcPct val="100000"/>
              </a:lnSpc>
              <a:spcBef>
                <a:spcPts val="0"/>
              </a:spcBef>
              <a:spcAft>
                <a:spcPts val="0"/>
              </a:spcAft>
              <a:buClr>
                <a:srgbClr val="000000"/>
              </a:buClr>
              <a:buSzPts val="992"/>
              <a:buFont typeface="Arial"/>
              <a:buNone/>
            </a:pPr>
            <a:r>
              <a:rPr b="1" i="0" lang="en-US" sz="1012" u="none" cap="none" strike="noStrike">
                <a:solidFill>
                  <a:srgbClr val="0E2841"/>
                </a:solidFill>
                <a:latin typeface="Arial"/>
                <a:ea typeface="Arial"/>
                <a:cs typeface="Arial"/>
                <a:sym typeface="Arial"/>
              </a:rPr>
              <a:t>Johnathan Frazier</a:t>
            </a:r>
            <a:endParaRPr b="0" i="0" sz="1012"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60"/>
              <a:buFont typeface="Arial"/>
              <a:buNone/>
            </a:pPr>
            <a:r>
              <a:rPr b="0" i="0" lang="en-US" sz="1012" u="none" cap="none" strike="noStrike">
                <a:solidFill>
                  <a:srgbClr val="000000"/>
                </a:solidFill>
                <a:latin typeface="Arial"/>
                <a:ea typeface="Arial"/>
                <a:cs typeface="Arial"/>
                <a:sym typeface="Arial"/>
              </a:rPr>
              <a:t>Mountain State Care Force </a:t>
            </a:r>
            <a:r>
              <a:rPr lang="en-US" sz="1012">
                <a:solidFill>
                  <a:schemeClr val="dk1"/>
                </a:solidFill>
              </a:rPr>
              <a:t>PM</a:t>
            </a:r>
            <a:endParaRPr sz="1012">
              <a:solidFill>
                <a:schemeClr val="dk1"/>
              </a:solidFill>
            </a:endParaRPr>
          </a:p>
          <a:p>
            <a:pPr indent="0" lvl="0" marL="0" marR="0" rtl="0" algn="l">
              <a:lnSpc>
                <a:spcPct val="100000"/>
              </a:lnSpc>
              <a:spcBef>
                <a:spcPts val="0"/>
              </a:spcBef>
              <a:spcAft>
                <a:spcPts val="0"/>
              </a:spcAft>
              <a:buClr>
                <a:srgbClr val="000000"/>
              </a:buClr>
              <a:buSzPts val="1060"/>
              <a:buFont typeface="Arial"/>
              <a:buNone/>
            </a:pPr>
            <a:r>
              <a:rPr lang="en-US" sz="1012">
                <a:solidFill>
                  <a:schemeClr val="dk1"/>
                </a:solidFill>
              </a:rPr>
              <a:t>WVDH</a:t>
            </a:r>
            <a:endParaRPr sz="1012">
              <a:solidFill>
                <a:schemeClr val="dk1"/>
              </a:solidFill>
            </a:endParaRPr>
          </a:p>
        </p:txBody>
      </p:sp>
      <p:sp>
        <p:nvSpPr>
          <p:cNvPr id="314" name="Google Shape;314;g3e54f2cec9f_0_0"/>
          <p:cNvSpPr/>
          <p:nvPr/>
        </p:nvSpPr>
        <p:spPr>
          <a:xfrm>
            <a:off x="3588450" y="5683735"/>
            <a:ext cx="1183200" cy="464400"/>
          </a:xfrm>
          <a:prstGeom prst="rect">
            <a:avLst/>
          </a:prstGeom>
          <a:noFill/>
          <a:ln>
            <a:noFill/>
          </a:ln>
        </p:spPr>
        <p:txBody>
          <a:bodyPr anchorCtr="0" anchor="ctr" bIns="33925" lIns="67850" spcFirstLastPara="1" rIns="67850" wrap="square" tIns="33925">
            <a:noAutofit/>
          </a:bodyPr>
          <a:lstStyle/>
          <a:p>
            <a:pPr indent="0" lvl="0" marL="0" rtl="0" algn="l">
              <a:spcBef>
                <a:spcPts val="0"/>
              </a:spcBef>
              <a:spcAft>
                <a:spcPts val="0"/>
              </a:spcAft>
              <a:buClr>
                <a:schemeClr val="dk1"/>
              </a:buClr>
              <a:buFont typeface="Arial"/>
              <a:buNone/>
            </a:pPr>
            <a:r>
              <a:rPr b="1" lang="en-US" sz="800">
                <a:solidFill>
                  <a:schemeClr val="dk2"/>
                </a:solidFill>
              </a:rPr>
              <a:t>Chelsea Coville</a:t>
            </a:r>
            <a:endParaRPr i="1" sz="800">
              <a:solidFill>
                <a:schemeClr val="dk2"/>
              </a:solidFill>
            </a:endParaRPr>
          </a:p>
          <a:p>
            <a:pPr indent="0" lvl="0" marL="0" rtl="0" algn="l">
              <a:spcBef>
                <a:spcPts val="0"/>
              </a:spcBef>
              <a:spcAft>
                <a:spcPts val="0"/>
              </a:spcAft>
              <a:buClr>
                <a:schemeClr val="dk1"/>
              </a:buClr>
              <a:buFont typeface="Arial"/>
              <a:buNone/>
            </a:pPr>
            <a:r>
              <a:rPr lang="en-US" sz="800">
                <a:solidFill>
                  <a:schemeClr val="dk1"/>
                </a:solidFill>
              </a:rPr>
              <a:t>Communications Manager WVDH</a:t>
            </a:r>
            <a:endParaRPr b="1" sz="800">
              <a:solidFill>
                <a:srgbClr val="0E2841"/>
              </a:solidFill>
            </a:endParaRPr>
          </a:p>
        </p:txBody>
      </p:sp>
      <p:sp>
        <p:nvSpPr>
          <p:cNvPr id="315" name="Google Shape;315;g3e54f2cec9f_0_0"/>
          <p:cNvSpPr/>
          <p:nvPr/>
        </p:nvSpPr>
        <p:spPr>
          <a:xfrm>
            <a:off x="5272452" y="5602467"/>
            <a:ext cx="978600" cy="691500"/>
          </a:xfrm>
          <a:prstGeom prst="rect">
            <a:avLst/>
          </a:prstGeom>
          <a:noFill/>
          <a:ln>
            <a:noFill/>
          </a:ln>
        </p:spPr>
        <p:txBody>
          <a:bodyPr anchorCtr="0" anchor="ctr" bIns="33925" lIns="67850" spcFirstLastPara="1" rIns="67850" wrap="square" tIns="33925">
            <a:noAutofit/>
          </a:bodyPr>
          <a:lstStyle/>
          <a:p>
            <a:pPr indent="0" lvl="0" marL="0" marR="0" rtl="0" algn="l">
              <a:lnSpc>
                <a:spcPct val="100000"/>
              </a:lnSpc>
              <a:spcBef>
                <a:spcPts val="0"/>
              </a:spcBef>
              <a:spcAft>
                <a:spcPts val="0"/>
              </a:spcAft>
              <a:buClr>
                <a:srgbClr val="000000"/>
              </a:buClr>
              <a:buSzPts val="891"/>
              <a:buFont typeface="Arial"/>
              <a:buNone/>
            </a:pPr>
            <a:r>
              <a:rPr b="1" lang="en-US" sz="800">
                <a:solidFill>
                  <a:srgbClr val="0E2841"/>
                </a:solidFill>
              </a:rPr>
              <a:t>Lorna Morris</a:t>
            </a:r>
            <a:endParaRPr b="0" i="1" sz="80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9"/>
              <a:buFont typeface="Arial"/>
              <a:buNone/>
            </a:pPr>
            <a:r>
              <a:rPr lang="en-US" sz="800"/>
              <a:t>Administrative Assistant to RHTP</a:t>
            </a:r>
            <a:endParaRPr sz="800"/>
          </a:p>
          <a:p>
            <a:pPr indent="0" lvl="0" marL="0" marR="0" rtl="0" algn="l">
              <a:lnSpc>
                <a:spcPct val="100000"/>
              </a:lnSpc>
              <a:spcBef>
                <a:spcPts val="0"/>
              </a:spcBef>
              <a:spcAft>
                <a:spcPts val="0"/>
              </a:spcAft>
              <a:buClr>
                <a:srgbClr val="000000"/>
              </a:buClr>
              <a:buSzPts val="909"/>
              <a:buFont typeface="Arial"/>
              <a:buNone/>
            </a:pPr>
            <a:r>
              <a:rPr lang="en-US" sz="800"/>
              <a:t>WVDH</a:t>
            </a:r>
            <a:endParaRPr sz="800"/>
          </a:p>
        </p:txBody>
      </p:sp>
      <p:pic>
        <p:nvPicPr>
          <p:cNvPr id="316" name="Google Shape;316;g3e54f2cec9f_0_0"/>
          <p:cNvPicPr preferRelativeResize="0"/>
          <p:nvPr/>
        </p:nvPicPr>
        <p:blipFill rotWithShape="1">
          <a:blip r:embed="rId20">
            <a:alphaModFix/>
          </a:blip>
          <a:srcRect b="17492" l="0" r="0" t="7144"/>
          <a:stretch/>
        </p:blipFill>
        <p:spPr>
          <a:xfrm>
            <a:off x="9911318" y="2892472"/>
            <a:ext cx="681497" cy="657096"/>
          </a:xfrm>
          <a:prstGeom prst="flowChartProcess">
            <a:avLst/>
          </a:prstGeom>
          <a:noFill/>
          <a:ln cap="flat" cmpd="sng" w="27525">
            <a:solidFill>
              <a:srgbClr val="1B365D"/>
            </a:solidFill>
            <a:prstDash val="solid"/>
            <a:round/>
            <a:headEnd len="sm" w="sm" type="none"/>
            <a:tailEnd len="sm" w="sm" type="none"/>
          </a:ln>
        </p:spPr>
      </p:pic>
      <p:sp>
        <p:nvSpPr>
          <p:cNvPr id="317" name="Google Shape;317;g3e54f2cec9f_0_0"/>
          <p:cNvSpPr/>
          <p:nvPr/>
        </p:nvSpPr>
        <p:spPr>
          <a:xfrm>
            <a:off x="1535432" y="2973842"/>
            <a:ext cx="1306500" cy="617100"/>
          </a:xfrm>
          <a:prstGeom prst="rect">
            <a:avLst/>
          </a:prstGeom>
          <a:noFill/>
          <a:ln>
            <a:noFill/>
          </a:ln>
        </p:spPr>
        <p:txBody>
          <a:bodyPr anchorCtr="0" anchor="ctr" bIns="37775" lIns="75525" spcFirstLastPara="1" rIns="75525" wrap="square" tIns="37775">
            <a:noAutofit/>
          </a:bodyPr>
          <a:lstStyle/>
          <a:p>
            <a:pPr indent="0" lvl="0" marL="0" marR="0" rtl="0" algn="l">
              <a:lnSpc>
                <a:spcPct val="100000"/>
              </a:lnSpc>
              <a:spcBef>
                <a:spcPts val="0"/>
              </a:spcBef>
              <a:spcAft>
                <a:spcPts val="0"/>
              </a:spcAft>
              <a:buClr>
                <a:srgbClr val="000000"/>
              </a:buClr>
              <a:buSzPts val="992"/>
              <a:buFont typeface="Arial"/>
              <a:buNone/>
            </a:pPr>
            <a:r>
              <a:rPr b="1" i="0" lang="en-US" sz="1012" u="none" cap="none" strike="noStrike">
                <a:solidFill>
                  <a:srgbClr val="0E2841"/>
                </a:solidFill>
                <a:latin typeface="Arial"/>
                <a:ea typeface="Arial"/>
                <a:cs typeface="Arial"/>
                <a:sym typeface="Arial"/>
              </a:rPr>
              <a:t>Anthony Purkey</a:t>
            </a:r>
            <a:endParaRPr b="0" i="0" sz="1012"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60"/>
              <a:buFont typeface="Arial"/>
              <a:buNone/>
            </a:pPr>
            <a:r>
              <a:rPr b="0" i="0" lang="en-US" sz="1012" u="none" cap="none" strike="noStrike">
                <a:solidFill>
                  <a:srgbClr val="000000"/>
                </a:solidFill>
                <a:latin typeface="Arial"/>
                <a:ea typeface="Arial"/>
                <a:cs typeface="Arial"/>
                <a:sym typeface="Arial"/>
              </a:rPr>
              <a:t>Rural Health Link</a:t>
            </a:r>
            <a:r>
              <a:rPr lang="en-US" sz="1012"/>
              <a:t> </a:t>
            </a:r>
            <a:r>
              <a:rPr b="0" i="0" lang="en-US" sz="1012" u="none" cap="none" strike="noStrike">
                <a:solidFill>
                  <a:srgbClr val="000000"/>
                </a:solidFill>
                <a:latin typeface="Arial"/>
                <a:ea typeface="Arial"/>
                <a:cs typeface="Arial"/>
                <a:sym typeface="Arial"/>
              </a:rPr>
              <a:t>PM</a:t>
            </a:r>
            <a:endParaRPr b="0" i="0" sz="1012"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60"/>
              <a:buFont typeface="Arial"/>
              <a:buNone/>
            </a:pPr>
            <a:r>
              <a:rPr lang="en-US" sz="1012"/>
              <a:t>WVDH</a:t>
            </a:r>
            <a:endParaRPr sz="1012"/>
          </a:p>
        </p:txBody>
      </p:sp>
      <p:pic>
        <p:nvPicPr>
          <p:cNvPr id="318" name="Google Shape;318;g3e54f2cec9f_0_0"/>
          <p:cNvPicPr preferRelativeResize="0"/>
          <p:nvPr/>
        </p:nvPicPr>
        <p:blipFill rotWithShape="1">
          <a:blip r:embed="rId21">
            <a:alphaModFix/>
          </a:blip>
          <a:srcRect b="0" l="0" r="0" t="0"/>
          <a:stretch/>
        </p:blipFill>
        <p:spPr>
          <a:xfrm>
            <a:off x="878307" y="2920008"/>
            <a:ext cx="657094" cy="657094"/>
          </a:xfrm>
          <a:prstGeom prst="rect">
            <a:avLst/>
          </a:prstGeom>
          <a:noFill/>
          <a:ln cap="sq" cmpd="sng" w="31500">
            <a:solidFill>
              <a:srgbClr val="1B365D"/>
            </a:solidFill>
            <a:prstDash val="solid"/>
            <a:miter lim="0"/>
            <a:headEnd len="sm" w="sm" type="none"/>
            <a:tailEnd len="sm" w="sm" type="none"/>
          </a:ln>
          <a:effectLst>
            <a:outerShdw blurRad="41971" rotWithShape="0" algn="tl" dir="2700000" dist="31479">
              <a:srgbClr val="000000">
                <a:alpha val="43137"/>
              </a:srgbClr>
            </a:outerShdw>
          </a:effectLst>
        </p:spPr>
      </p:pic>
      <p:pic>
        <p:nvPicPr>
          <p:cNvPr id="319" name="Google Shape;319;g3e54f2cec9f_0_0"/>
          <p:cNvPicPr preferRelativeResize="0"/>
          <p:nvPr/>
        </p:nvPicPr>
        <p:blipFill rotWithShape="1">
          <a:blip r:embed="rId7">
            <a:alphaModFix/>
          </a:blip>
          <a:srcRect b="4906" l="0" r="0" t="4906"/>
          <a:stretch/>
        </p:blipFill>
        <p:spPr>
          <a:xfrm>
            <a:off x="2996117" y="5663268"/>
            <a:ext cx="551421" cy="487290"/>
          </a:xfrm>
          <a:prstGeom prst="rect">
            <a:avLst/>
          </a:prstGeom>
          <a:noFill/>
          <a:ln cap="sq" cmpd="sng" w="33000">
            <a:solidFill>
              <a:srgbClr val="1B365D"/>
            </a:solidFill>
            <a:prstDash val="solid"/>
            <a:miter lim="0"/>
            <a:headEnd len="sm" w="sm" type="none"/>
            <a:tailEnd len="sm" w="sm" type="none"/>
          </a:ln>
          <a:effectLst>
            <a:outerShdw blurRad="43985" rotWithShape="0" algn="tl" dir="2700000" dist="32988">
              <a:srgbClr val="000000">
                <a:alpha val="43137"/>
              </a:srgbClr>
            </a:outerShdw>
          </a:effectLst>
        </p:spPr>
      </p:pic>
      <p:pic>
        <p:nvPicPr>
          <p:cNvPr id="320" name="Google Shape;320;g3e54f2cec9f_0_0"/>
          <p:cNvPicPr preferRelativeResize="0"/>
          <p:nvPr/>
        </p:nvPicPr>
        <p:blipFill rotWithShape="1">
          <a:blip r:embed="rId7">
            <a:alphaModFix/>
          </a:blip>
          <a:srcRect b="4906" l="0" r="0" t="4906"/>
          <a:stretch/>
        </p:blipFill>
        <p:spPr>
          <a:xfrm>
            <a:off x="4690411" y="5674117"/>
            <a:ext cx="551421" cy="487290"/>
          </a:xfrm>
          <a:prstGeom prst="rect">
            <a:avLst/>
          </a:prstGeom>
          <a:noFill/>
          <a:ln cap="sq" cmpd="sng" w="33000">
            <a:solidFill>
              <a:srgbClr val="1B365D"/>
            </a:solidFill>
            <a:prstDash val="solid"/>
            <a:miter lim="0"/>
            <a:headEnd len="sm" w="sm" type="none"/>
            <a:tailEnd len="sm" w="sm" type="none"/>
          </a:ln>
          <a:effectLst>
            <a:outerShdw blurRad="43985" rotWithShape="0" algn="tl" dir="2700000" dist="32988">
              <a:srgbClr val="000000">
                <a:alpha val="43137"/>
              </a:srgbClr>
            </a:outerShdw>
          </a:effectLst>
        </p:spPr>
      </p:pic>
      <p:sp>
        <p:nvSpPr>
          <p:cNvPr id="321" name="Google Shape;321;g3e54f2cec9f_0_0"/>
          <p:cNvSpPr txBox="1"/>
          <p:nvPr/>
        </p:nvSpPr>
        <p:spPr>
          <a:xfrm>
            <a:off x="9351075"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322" name="Google Shape;322;g3e54f2cec9f_0_0"/>
          <p:cNvSpPr/>
          <p:nvPr/>
        </p:nvSpPr>
        <p:spPr>
          <a:xfrm>
            <a:off x="1883856" y="5696517"/>
            <a:ext cx="828000" cy="464400"/>
          </a:xfrm>
          <a:prstGeom prst="rect">
            <a:avLst/>
          </a:prstGeom>
          <a:noFill/>
          <a:ln>
            <a:noFill/>
          </a:ln>
        </p:spPr>
        <p:txBody>
          <a:bodyPr anchorCtr="0" anchor="ctr" bIns="33925" lIns="67850" spcFirstLastPara="1" rIns="67850" wrap="square" tIns="33925">
            <a:noAutofit/>
          </a:bodyPr>
          <a:lstStyle/>
          <a:p>
            <a:pPr indent="0" lvl="0" marL="0" marR="0" rtl="0" algn="l">
              <a:lnSpc>
                <a:spcPct val="100000"/>
              </a:lnSpc>
              <a:spcBef>
                <a:spcPts val="0"/>
              </a:spcBef>
              <a:spcAft>
                <a:spcPts val="0"/>
              </a:spcAft>
              <a:buClr>
                <a:srgbClr val="000000"/>
              </a:buClr>
              <a:buSzPts val="891"/>
              <a:buFont typeface="Arial"/>
              <a:buNone/>
            </a:pPr>
            <a:r>
              <a:rPr b="1" i="0" lang="en-US" sz="800" u="none" cap="none" strike="noStrike">
                <a:solidFill>
                  <a:srgbClr val="0E2841"/>
                </a:solidFill>
                <a:latin typeface="Arial"/>
                <a:ea typeface="Arial"/>
                <a:cs typeface="Arial"/>
                <a:sym typeface="Arial"/>
              </a:rPr>
              <a:t>TBD</a:t>
            </a:r>
            <a:endParaRPr b="0" i="1" sz="80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9"/>
              <a:buFont typeface="Arial"/>
              <a:buNone/>
            </a:pPr>
            <a:r>
              <a:rPr lang="en-US" sz="800"/>
              <a:t>SmartCare Catalyst PM</a:t>
            </a:r>
            <a:endParaRPr sz="800"/>
          </a:p>
          <a:p>
            <a:pPr indent="0" lvl="0" marL="0" marR="0" rtl="0" algn="l">
              <a:lnSpc>
                <a:spcPct val="100000"/>
              </a:lnSpc>
              <a:spcBef>
                <a:spcPts val="0"/>
              </a:spcBef>
              <a:spcAft>
                <a:spcPts val="0"/>
              </a:spcAft>
              <a:buClr>
                <a:srgbClr val="000000"/>
              </a:buClr>
              <a:buSzPts val="909"/>
              <a:buFont typeface="Arial"/>
              <a:buNone/>
            </a:pPr>
            <a:r>
              <a:rPr lang="en-US" sz="800"/>
              <a:t>WVDH</a:t>
            </a:r>
            <a:endParaRPr sz="800"/>
          </a:p>
        </p:txBody>
      </p:sp>
      <p:pic>
        <p:nvPicPr>
          <p:cNvPr id="323" name="Google Shape;323;g3e54f2cec9f_0_0"/>
          <p:cNvPicPr preferRelativeResize="0"/>
          <p:nvPr/>
        </p:nvPicPr>
        <p:blipFill rotWithShape="1">
          <a:blip r:embed="rId7">
            <a:alphaModFix/>
          </a:blip>
          <a:srcRect b="4906" l="0" r="0" t="4906"/>
          <a:stretch/>
        </p:blipFill>
        <p:spPr>
          <a:xfrm>
            <a:off x="1301826" y="5684997"/>
            <a:ext cx="551421" cy="487290"/>
          </a:xfrm>
          <a:prstGeom prst="rect">
            <a:avLst/>
          </a:prstGeom>
          <a:noFill/>
          <a:ln cap="sq" cmpd="sng" w="33000">
            <a:solidFill>
              <a:srgbClr val="1B365D"/>
            </a:solidFill>
            <a:prstDash val="solid"/>
            <a:miter lim="0"/>
            <a:headEnd len="sm" w="sm" type="none"/>
            <a:tailEnd len="sm" w="sm" type="none"/>
          </a:ln>
          <a:effectLst>
            <a:outerShdw blurRad="43985" rotWithShape="0" algn="tl" dir="2700000" dist="32988">
              <a:srgbClr val="000000">
                <a:alpha val="43140"/>
              </a:srgbClr>
            </a:outerShdw>
          </a:effectLst>
        </p:spPr>
      </p:pic>
      <p:sp>
        <p:nvSpPr>
          <p:cNvPr id="324" name="Google Shape;324;g3e54f2cec9f_0_0"/>
          <p:cNvSpPr/>
          <p:nvPr/>
        </p:nvSpPr>
        <p:spPr>
          <a:xfrm>
            <a:off x="10055326" y="5674767"/>
            <a:ext cx="1450200" cy="464400"/>
          </a:xfrm>
          <a:prstGeom prst="rect">
            <a:avLst/>
          </a:prstGeom>
          <a:noFill/>
          <a:ln>
            <a:noFill/>
          </a:ln>
        </p:spPr>
        <p:txBody>
          <a:bodyPr anchorCtr="0" anchor="ctr" bIns="33925" lIns="67850" spcFirstLastPara="1" rIns="67850" wrap="square" tIns="33925">
            <a:noAutofit/>
          </a:bodyPr>
          <a:lstStyle/>
          <a:p>
            <a:pPr indent="0" lvl="0" marL="0" marR="0" rtl="0" algn="l">
              <a:lnSpc>
                <a:spcPct val="100000"/>
              </a:lnSpc>
              <a:spcBef>
                <a:spcPts val="0"/>
              </a:spcBef>
              <a:spcAft>
                <a:spcPts val="0"/>
              </a:spcAft>
              <a:buClr>
                <a:srgbClr val="000000"/>
              </a:buClr>
              <a:buSzPts val="891"/>
              <a:buFont typeface="Arial"/>
              <a:buNone/>
            </a:pPr>
            <a:r>
              <a:rPr b="1" i="0" lang="en-US" sz="800" u="none" cap="none" strike="noStrike">
                <a:solidFill>
                  <a:srgbClr val="0E2841"/>
                </a:solidFill>
                <a:latin typeface="Arial"/>
                <a:ea typeface="Arial"/>
                <a:cs typeface="Arial"/>
                <a:sym typeface="Arial"/>
              </a:rPr>
              <a:t>TBD</a:t>
            </a:r>
            <a:endParaRPr b="0" i="1" sz="80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9"/>
              <a:buFont typeface="Arial"/>
              <a:buNone/>
            </a:pPr>
            <a:r>
              <a:rPr b="0" i="0" lang="en-US" sz="800" u="none" cap="none" strike="noStrike">
                <a:solidFill>
                  <a:srgbClr val="000000"/>
                </a:solidFill>
                <a:latin typeface="Arial"/>
                <a:ea typeface="Arial"/>
                <a:cs typeface="Arial"/>
                <a:sym typeface="Arial"/>
              </a:rPr>
              <a:t>Program Evaluation &amp; Quality Assurance PM</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9"/>
              <a:buFont typeface="Arial"/>
              <a:buNone/>
            </a:pPr>
            <a:r>
              <a:rPr lang="en-US" sz="800"/>
              <a:t>WVDH</a:t>
            </a:r>
            <a:endParaRPr sz="800"/>
          </a:p>
        </p:txBody>
      </p:sp>
      <p:pic>
        <p:nvPicPr>
          <p:cNvPr id="325" name="Google Shape;325;g3e54f2cec9f_0_0"/>
          <p:cNvPicPr preferRelativeResize="0"/>
          <p:nvPr/>
        </p:nvPicPr>
        <p:blipFill rotWithShape="1">
          <a:blip r:embed="rId7">
            <a:alphaModFix/>
          </a:blip>
          <a:srcRect b="4906" l="0" r="0" t="4906"/>
          <a:stretch/>
        </p:blipFill>
        <p:spPr>
          <a:xfrm>
            <a:off x="9473283" y="5663264"/>
            <a:ext cx="551421" cy="487290"/>
          </a:xfrm>
          <a:prstGeom prst="rect">
            <a:avLst/>
          </a:prstGeom>
          <a:noFill/>
          <a:ln cap="sq" cmpd="sng" w="33000">
            <a:solidFill>
              <a:srgbClr val="1B365D"/>
            </a:solidFill>
            <a:prstDash val="solid"/>
            <a:miter lim="0"/>
            <a:headEnd len="sm" w="sm" type="none"/>
            <a:tailEnd len="sm" w="sm" type="none"/>
          </a:ln>
          <a:effectLst>
            <a:outerShdw blurRad="43985" rotWithShape="0" algn="tl" dir="2700000" dist="32988">
              <a:srgbClr val="000000">
                <a:alpha val="43140"/>
              </a:srgbClr>
            </a:outerShdw>
          </a:effectLst>
        </p:spPr>
      </p:pic>
      <p:sp>
        <p:nvSpPr>
          <p:cNvPr id="326" name="Google Shape;326;g3e54f2cec9f_0_0"/>
          <p:cNvSpPr/>
          <p:nvPr/>
        </p:nvSpPr>
        <p:spPr>
          <a:xfrm>
            <a:off x="6856796" y="5674785"/>
            <a:ext cx="1385100" cy="464400"/>
          </a:xfrm>
          <a:prstGeom prst="rect">
            <a:avLst/>
          </a:prstGeom>
          <a:noFill/>
          <a:ln>
            <a:noFill/>
          </a:ln>
        </p:spPr>
        <p:txBody>
          <a:bodyPr anchorCtr="0" anchor="ctr" bIns="33925" lIns="67850" spcFirstLastPara="1" rIns="67850" wrap="square" tIns="33925">
            <a:noAutofit/>
          </a:bodyPr>
          <a:lstStyle/>
          <a:p>
            <a:pPr indent="0" lvl="0" marL="0" marR="0" rtl="0" algn="l">
              <a:lnSpc>
                <a:spcPct val="100000"/>
              </a:lnSpc>
              <a:spcBef>
                <a:spcPts val="0"/>
              </a:spcBef>
              <a:spcAft>
                <a:spcPts val="0"/>
              </a:spcAft>
              <a:buClr>
                <a:srgbClr val="000000"/>
              </a:buClr>
              <a:buSzPts val="891"/>
              <a:buFont typeface="Arial"/>
              <a:buNone/>
            </a:pPr>
            <a:r>
              <a:rPr b="1" lang="en-US" sz="800">
                <a:solidFill>
                  <a:srgbClr val="0E2841"/>
                </a:solidFill>
              </a:rPr>
              <a:t>Agne Pack</a:t>
            </a:r>
            <a:endParaRPr b="0" i="1" sz="80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9"/>
              <a:buFont typeface="Arial"/>
              <a:buNone/>
            </a:pPr>
            <a:r>
              <a:rPr lang="en-US" sz="800"/>
              <a:t>Data Analyst </a:t>
            </a:r>
            <a:endParaRPr sz="800"/>
          </a:p>
          <a:p>
            <a:pPr indent="0" lvl="0" marL="0" marR="0" rtl="0" algn="l">
              <a:lnSpc>
                <a:spcPct val="100000"/>
              </a:lnSpc>
              <a:spcBef>
                <a:spcPts val="0"/>
              </a:spcBef>
              <a:spcAft>
                <a:spcPts val="0"/>
              </a:spcAft>
              <a:buClr>
                <a:srgbClr val="000000"/>
              </a:buClr>
              <a:buSzPts val="909"/>
              <a:buFont typeface="Arial"/>
              <a:buNone/>
            </a:pPr>
            <a:r>
              <a:rPr lang="en-US" sz="800"/>
              <a:t>WVDH</a:t>
            </a:r>
            <a:endParaRPr b="0" i="0" sz="800" u="none" cap="none" strike="noStrike">
              <a:solidFill>
                <a:srgbClr val="000000"/>
              </a:solidFill>
              <a:latin typeface="Arial"/>
              <a:ea typeface="Arial"/>
              <a:cs typeface="Arial"/>
              <a:sym typeface="Arial"/>
            </a:endParaRPr>
          </a:p>
        </p:txBody>
      </p:sp>
      <p:pic>
        <p:nvPicPr>
          <p:cNvPr id="327" name="Google Shape;327;g3e54f2cec9f_0_0"/>
          <p:cNvPicPr preferRelativeResize="0"/>
          <p:nvPr/>
        </p:nvPicPr>
        <p:blipFill rotWithShape="1">
          <a:blip r:embed="rId7">
            <a:alphaModFix/>
          </a:blip>
          <a:srcRect b="4906" l="0" r="0" t="4906"/>
          <a:stretch/>
        </p:blipFill>
        <p:spPr>
          <a:xfrm>
            <a:off x="6274760" y="5663264"/>
            <a:ext cx="551421" cy="487290"/>
          </a:xfrm>
          <a:prstGeom prst="rect">
            <a:avLst/>
          </a:prstGeom>
          <a:noFill/>
          <a:ln cap="sq" cmpd="sng" w="33000">
            <a:solidFill>
              <a:srgbClr val="1B365D"/>
            </a:solidFill>
            <a:prstDash val="solid"/>
            <a:miter lim="0"/>
            <a:headEnd len="sm" w="sm" type="none"/>
            <a:tailEnd len="sm" w="sm" type="none"/>
          </a:ln>
          <a:effectLst>
            <a:outerShdw blurRad="43985" rotWithShape="0" algn="tl" dir="2700000" dist="32988">
              <a:srgbClr val="000000">
                <a:alpha val="43140"/>
              </a:srgbClr>
            </a:outerShdw>
          </a:effectLst>
        </p:spPr>
      </p:pic>
      <p:sp>
        <p:nvSpPr>
          <p:cNvPr id="328" name="Google Shape;328;g3e54f2cec9f_0_0"/>
          <p:cNvSpPr txBox="1"/>
          <p:nvPr/>
        </p:nvSpPr>
        <p:spPr>
          <a:xfrm>
            <a:off x="564463" y="1247183"/>
            <a:ext cx="63789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lang="en-US" sz="1300"/>
              <a:t>Your Speakers</a:t>
            </a:r>
            <a:endParaRPr b="0" i="0" sz="1300" u="none" cap="none" strike="noStrike">
              <a:solidFill>
                <a:srgbClr val="000000"/>
              </a:solidFill>
              <a:latin typeface="Arial"/>
              <a:ea typeface="Arial"/>
              <a:cs typeface="Arial"/>
              <a:sym typeface="Arial"/>
            </a:endParaRPr>
          </a:p>
        </p:txBody>
      </p:sp>
      <p:sp>
        <p:nvSpPr>
          <p:cNvPr id="329" name="Google Shape;329;g3e54f2cec9f_0_0"/>
          <p:cNvSpPr/>
          <p:nvPr/>
        </p:nvSpPr>
        <p:spPr>
          <a:xfrm>
            <a:off x="8482167" y="5674785"/>
            <a:ext cx="1385100" cy="464400"/>
          </a:xfrm>
          <a:prstGeom prst="rect">
            <a:avLst/>
          </a:prstGeom>
          <a:noFill/>
          <a:ln>
            <a:noFill/>
          </a:ln>
        </p:spPr>
        <p:txBody>
          <a:bodyPr anchorCtr="0" anchor="ctr" bIns="33925" lIns="67850" spcFirstLastPara="1" rIns="67850" wrap="square" tIns="33925">
            <a:noAutofit/>
          </a:bodyPr>
          <a:lstStyle/>
          <a:p>
            <a:pPr indent="0" lvl="0" marL="0" marR="0" rtl="0" algn="l">
              <a:lnSpc>
                <a:spcPct val="100000"/>
              </a:lnSpc>
              <a:spcBef>
                <a:spcPts val="0"/>
              </a:spcBef>
              <a:spcAft>
                <a:spcPts val="0"/>
              </a:spcAft>
              <a:buClr>
                <a:srgbClr val="000000"/>
              </a:buClr>
              <a:buSzPts val="891"/>
              <a:buFont typeface="Arial"/>
              <a:buNone/>
            </a:pPr>
            <a:r>
              <a:rPr b="1" lang="en-US" sz="800">
                <a:solidFill>
                  <a:srgbClr val="0E2841"/>
                </a:solidFill>
              </a:rPr>
              <a:t>TBD</a:t>
            </a:r>
            <a:endParaRPr b="0" i="1" sz="800" u="none" cap="none" strike="noStrike">
              <a:solidFill>
                <a:srgbClr val="0E284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9"/>
              <a:buFont typeface="Arial"/>
              <a:buNone/>
            </a:pPr>
            <a:r>
              <a:rPr lang="en-US" sz="800"/>
              <a:t>Data Analyst</a:t>
            </a:r>
            <a:endParaRPr sz="800"/>
          </a:p>
          <a:p>
            <a:pPr indent="0" lvl="0" marL="0" marR="0" rtl="0" algn="l">
              <a:lnSpc>
                <a:spcPct val="100000"/>
              </a:lnSpc>
              <a:spcBef>
                <a:spcPts val="0"/>
              </a:spcBef>
              <a:spcAft>
                <a:spcPts val="0"/>
              </a:spcAft>
              <a:buClr>
                <a:srgbClr val="000000"/>
              </a:buClr>
              <a:buSzPts val="909"/>
              <a:buFont typeface="Arial"/>
              <a:buNone/>
            </a:pPr>
            <a:r>
              <a:rPr lang="en-US" sz="800"/>
              <a:t>WVDH</a:t>
            </a:r>
            <a:endParaRPr sz="800"/>
          </a:p>
        </p:txBody>
      </p:sp>
      <p:pic>
        <p:nvPicPr>
          <p:cNvPr id="330" name="Google Shape;330;g3e54f2cec9f_0_0"/>
          <p:cNvPicPr preferRelativeResize="0"/>
          <p:nvPr/>
        </p:nvPicPr>
        <p:blipFill rotWithShape="1">
          <a:blip r:embed="rId7">
            <a:alphaModFix/>
          </a:blip>
          <a:srcRect b="4906" l="0" r="0" t="4906"/>
          <a:stretch/>
        </p:blipFill>
        <p:spPr>
          <a:xfrm>
            <a:off x="7900132" y="5663264"/>
            <a:ext cx="551421" cy="487290"/>
          </a:xfrm>
          <a:prstGeom prst="rect">
            <a:avLst/>
          </a:prstGeom>
          <a:noFill/>
          <a:ln cap="sq" cmpd="sng" w="33000">
            <a:solidFill>
              <a:srgbClr val="1B365D"/>
            </a:solidFill>
            <a:prstDash val="solid"/>
            <a:miter lim="0"/>
            <a:headEnd len="sm" w="sm" type="none"/>
            <a:tailEnd len="sm" w="sm" type="none"/>
          </a:ln>
          <a:effectLst>
            <a:outerShdw blurRad="43985" rotWithShape="0" algn="tl" dir="2700000" dist="32988">
              <a:srgbClr val="000000">
                <a:alpha val="4314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cxnSp>
        <p:nvCxnSpPr>
          <p:cNvPr id="335" name="Google Shape;335;p5"/>
          <p:cNvCxnSpPr/>
          <p:nvPr/>
        </p:nvCxnSpPr>
        <p:spPr>
          <a:xfrm>
            <a:off x="0" y="0"/>
            <a:ext cx="914400" cy="0"/>
          </a:xfrm>
          <a:prstGeom prst="straightConnector1">
            <a:avLst/>
          </a:prstGeom>
          <a:noFill/>
          <a:ln cap="flat" cmpd="sng" w="9525">
            <a:solidFill>
              <a:srgbClr val="FBFFFF"/>
            </a:solidFill>
            <a:prstDash val="solid"/>
            <a:round/>
            <a:headEnd len="sm" w="sm" type="none"/>
            <a:tailEnd len="sm" w="sm" type="none"/>
          </a:ln>
        </p:spPr>
      </p:cxnSp>
      <p:sp>
        <p:nvSpPr>
          <p:cNvPr id="336" name="Google Shape;336;p5"/>
          <p:cNvSpPr txBox="1"/>
          <p:nvPr>
            <p:ph type="ctrTitle"/>
          </p:nvPr>
        </p:nvSpPr>
        <p:spPr>
          <a:xfrm>
            <a:off x="4343400" y="3962400"/>
            <a:ext cx="7645400" cy="2057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Arial"/>
              <a:buNone/>
            </a:pPr>
            <a:r>
              <a:rPr lang="en-US"/>
              <a:t>RHTP Overview Recap</a:t>
            </a:r>
            <a:endParaRPr/>
          </a:p>
        </p:txBody>
      </p:sp>
      <p:sp>
        <p:nvSpPr>
          <p:cNvPr id="337" name="Google Shape;337;p5"/>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ea9795d66c_0_1323"/>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lang="en-US" sz="2800"/>
              <a:t>Opening Remarks</a:t>
            </a:r>
            <a:endParaRPr/>
          </a:p>
        </p:txBody>
      </p:sp>
      <p:sp>
        <p:nvSpPr>
          <p:cNvPr id="343" name="Google Shape;343;g3ea9795d66c_0_1323"/>
          <p:cNvSpPr txBox="1"/>
          <p:nvPr>
            <p:ph idx="1" type="body"/>
          </p:nvPr>
        </p:nvSpPr>
        <p:spPr>
          <a:xfrm>
            <a:off x="742350" y="1360401"/>
            <a:ext cx="10707300" cy="4663800"/>
          </a:xfrm>
          <a:prstGeom prst="rect">
            <a:avLst/>
          </a:prstGeom>
          <a:solidFill>
            <a:schemeClr val="lt1"/>
          </a:solidFill>
          <a:ln cap="flat" cmpd="sng" w="28575">
            <a:solidFill>
              <a:schemeClr val="dk2"/>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274300" spcFirstLastPara="1" rIns="274300" wrap="square" tIns="45700">
            <a:normAutofit lnSpcReduction="20000"/>
          </a:bodyPr>
          <a:lstStyle/>
          <a:p>
            <a:pPr indent="-333375" lvl="0" marL="342900" rtl="0" algn="l">
              <a:lnSpc>
                <a:spcPct val="100000"/>
              </a:lnSpc>
              <a:spcBef>
                <a:spcPts val="0"/>
              </a:spcBef>
              <a:spcAft>
                <a:spcPts val="0"/>
              </a:spcAft>
              <a:buClr>
                <a:schemeClr val="dk2"/>
              </a:buClr>
              <a:buSzPts val="1850"/>
              <a:buChar char="•"/>
            </a:pPr>
            <a:r>
              <a:rPr b="1" lang="en-US" sz="1850"/>
              <a:t>West Virginia is a state with a rich history </a:t>
            </a:r>
            <a:r>
              <a:rPr lang="en-US" sz="1850"/>
              <a:t>that is</a:t>
            </a:r>
            <a:r>
              <a:rPr lang="en-US" sz="1850">
                <a:extLst>
                  <a:ext uri="http://customooxmlschemas.google.com/">
                    <go:slidesCustomData xmlns:go="http://customooxmlschemas.google.com/" textRoundtripDataId="4"/>
                  </a:ext>
                </a:extLst>
              </a:rPr>
              <a:t> </a:t>
            </a:r>
            <a:r>
              <a:rPr lang="en-US" sz="1850"/>
              <a:t>used to innovating out of necessity, building strong local partnerships, and finding solutions that work in rural settings. </a:t>
            </a:r>
            <a:endParaRPr sz="2220"/>
          </a:p>
          <a:p>
            <a:pPr indent="-333375" lvl="0" marL="342900" rtl="0" algn="l">
              <a:lnSpc>
                <a:spcPct val="100000"/>
              </a:lnSpc>
              <a:spcBef>
                <a:spcPts val="2200"/>
              </a:spcBef>
              <a:spcAft>
                <a:spcPts val="0"/>
              </a:spcAft>
              <a:buClr>
                <a:schemeClr val="dk2"/>
              </a:buClr>
              <a:buSzPts val="1850"/>
              <a:buChar char="•"/>
            </a:pPr>
            <a:r>
              <a:rPr b="1" lang="en-US" sz="1850"/>
              <a:t>Community, collaboration, </a:t>
            </a:r>
            <a:r>
              <a:rPr lang="en-US" sz="1850"/>
              <a:t>and </a:t>
            </a:r>
            <a:r>
              <a:rPr b="1" lang="en-US" sz="1850"/>
              <a:t>stewardship</a:t>
            </a:r>
            <a:r>
              <a:rPr lang="en-US" sz="1850"/>
              <a:t> are values at the heart of West Virginia and at the center of how our State is approaching the Rural Health Transformation Program.</a:t>
            </a:r>
            <a:endParaRPr sz="1850"/>
          </a:p>
          <a:p>
            <a:pPr indent="-333375" lvl="0" marL="342900" rtl="0" algn="l">
              <a:lnSpc>
                <a:spcPct val="100000"/>
              </a:lnSpc>
              <a:spcBef>
                <a:spcPts val="2200"/>
              </a:spcBef>
              <a:spcAft>
                <a:spcPts val="0"/>
              </a:spcAft>
              <a:buClr>
                <a:schemeClr val="dk2"/>
              </a:buClr>
              <a:buSzPts val="1850"/>
              <a:buChar char="•"/>
            </a:pPr>
            <a:r>
              <a:rPr b="1" lang="en-US" sz="1850"/>
              <a:t>CMS has funded West Virginia with $199.5M</a:t>
            </a:r>
            <a:r>
              <a:rPr lang="en-US" sz="1850"/>
              <a:t> for Year 1 out of 5 to align resources, partners, and strategy to turn long‑standing barriers into opportunities for improved health and economic stability for the State.</a:t>
            </a:r>
            <a:endParaRPr sz="1850"/>
          </a:p>
          <a:p>
            <a:pPr indent="-333375" lvl="0" marL="342900" rtl="0" algn="l">
              <a:lnSpc>
                <a:spcPct val="100000"/>
              </a:lnSpc>
              <a:spcBef>
                <a:spcPts val="2200"/>
              </a:spcBef>
              <a:spcAft>
                <a:spcPts val="0"/>
              </a:spcAft>
              <a:buClr>
                <a:schemeClr val="dk2"/>
              </a:buClr>
              <a:buSzPts val="1850"/>
              <a:buChar char="•"/>
            </a:pPr>
            <a:r>
              <a:rPr lang="en-US" sz="1850"/>
              <a:t>RHTP funding is designed to </a:t>
            </a:r>
            <a:r>
              <a:rPr b="1" lang="en-US" sz="1850"/>
              <a:t>transform how care is delivered, rather than maintain current approaches without change</a:t>
            </a:r>
            <a:r>
              <a:rPr lang="en-US" sz="1850"/>
              <a:t>. Strong proposals highlight innovative approaches that improve efficiency, expand access, or enhance outcomes, going beyond simply increasing capacity.</a:t>
            </a:r>
            <a:endParaRPr sz="1850"/>
          </a:p>
          <a:p>
            <a:pPr indent="-333375" lvl="0" marL="342900" rtl="0" algn="l">
              <a:lnSpc>
                <a:spcPct val="100000"/>
              </a:lnSpc>
              <a:spcBef>
                <a:spcPts val="2200"/>
              </a:spcBef>
              <a:spcAft>
                <a:spcPts val="0"/>
              </a:spcAft>
              <a:buClr>
                <a:schemeClr val="dk2"/>
              </a:buClr>
              <a:buSzPts val="1850"/>
              <a:buChar char="•"/>
            </a:pPr>
            <a:r>
              <a:rPr lang="en-US" sz="1850"/>
              <a:t>This funding gives West Virginia the opportunity to be a </a:t>
            </a:r>
            <a:r>
              <a:rPr b="1" lang="en-US" sz="1850"/>
              <a:t>proving ground for how rural states can design integrated, sustainable health systems </a:t>
            </a:r>
            <a:r>
              <a:rPr lang="en-US" sz="1850"/>
              <a:t>that improve outcomes while supporting economic participation and long‑term community stability.</a:t>
            </a:r>
            <a:endParaRPr sz="1850"/>
          </a:p>
        </p:txBody>
      </p:sp>
      <p:sp>
        <p:nvSpPr>
          <p:cNvPr id="344" name="Google Shape;344;g3ea9795d66c_0_1323"/>
          <p:cNvSpPr txBox="1"/>
          <p:nvPr/>
        </p:nvSpPr>
        <p:spPr>
          <a:xfrm>
            <a:off x="9347200" y="6492875"/>
            <a:ext cx="2641500" cy="365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Open Sans"/>
              <a:buNone/>
            </a:pPr>
            <a:fld id="{00000000-1234-1234-1234-123412341234}" type="slidenum">
              <a:rPr b="0" i="0" lang="en-US" sz="1000" u="none" cap="none" strike="noStrike">
                <a:solidFill>
                  <a:srgbClr val="000000"/>
                </a:solidFill>
                <a:latin typeface="Arial"/>
                <a:ea typeface="Arial"/>
                <a:cs typeface="Arial"/>
                <a:sym typeface="Arial"/>
              </a:rPr>
              <a:t>‹#›</a:t>
            </a:fld>
            <a:endParaRPr b="0" i="0" sz="1000" u="none" cap="none" strike="noStrike">
              <a:solidFill>
                <a:srgbClr val="000000"/>
              </a:solidFill>
              <a:latin typeface="Arial"/>
              <a:ea typeface="Arial"/>
              <a:cs typeface="Arial"/>
              <a:sym typeface="Arial"/>
            </a:endParaRPr>
          </a:p>
        </p:txBody>
      </p:sp>
      <p:sp>
        <p:nvSpPr>
          <p:cNvPr id="345" name="Google Shape;345;g3ea9795d66c_0_1323"/>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346" name="Google Shape;346;g3ea9795d66c_0_1323"/>
          <p:cNvPicPr preferRelativeResize="0"/>
          <p:nvPr/>
        </p:nvPicPr>
        <p:blipFill>
          <a:blip r:embed="rId3">
            <a:alphaModFix/>
          </a:blip>
          <a:stretch>
            <a:fillRect/>
          </a:stretch>
        </p:blipFill>
        <p:spPr>
          <a:xfrm>
            <a:off x="10853021" y="6197505"/>
            <a:ext cx="526400" cy="529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cxnSp>
        <p:nvCxnSpPr>
          <p:cNvPr id="352" name="Google Shape;352;g3ea9795d66c_0_18"/>
          <p:cNvCxnSpPr/>
          <p:nvPr/>
        </p:nvCxnSpPr>
        <p:spPr>
          <a:xfrm>
            <a:off x="0" y="0"/>
            <a:ext cx="914400" cy="0"/>
          </a:xfrm>
          <a:prstGeom prst="straightConnector1">
            <a:avLst/>
          </a:prstGeom>
          <a:noFill/>
          <a:ln cap="flat" cmpd="sng" w="9525">
            <a:solidFill>
              <a:srgbClr val="FBFFFF"/>
            </a:solidFill>
            <a:prstDash val="solid"/>
            <a:round/>
            <a:headEnd len="sm" w="sm" type="none"/>
            <a:tailEnd len="sm" w="sm" type="none"/>
          </a:ln>
        </p:spPr>
      </p:cxnSp>
      <p:sp>
        <p:nvSpPr>
          <p:cNvPr id="353" name="Google Shape;353;g3ea9795d66c_0_18"/>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800"/>
              <a:buFont typeface="Arial"/>
              <a:buNone/>
            </a:pPr>
            <a:r>
              <a:rPr lang="en-US" sz="2800"/>
              <a:t>WV RHTP Vision and Priorities Recap</a:t>
            </a:r>
            <a:endParaRPr/>
          </a:p>
        </p:txBody>
      </p:sp>
      <p:sp>
        <p:nvSpPr>
          <p:cNvPr id="354" name="Google Shape;354;g3ea9795d66c_0_18"/>
          <p:cNvSpPr/>
          <p:nvPr/>
        </p:nvSpPr>
        <p:spPr>
          <a:xfrm>
            <a:off x="556285" y="1362197"/>
            <a:ext cx="10966200" cy="957300"/>
          </a:xfrm>
          <a:prstGeom prst="roundRect">
            <a:avLst>
              <a:gd fmla="val 16667" name="adj"/>
            </a:avLst>
          </a:prstGeom>
          <a:solidFill>
            <a:schemeClr val="lt1">
              <a:alpha val="41176"/>
            </a:schemeClr>
          </a:solidFill>
          <a:ln cap="flat" cmpd="sng" w="12700">
            <a:solidFill>
              <a:srgbClr val="1B365D"/>
            </a:solidFill>
            <a:prstDash val="solid"/>
            <a:miter lim="8000"/>
            <a:headEnd len="sm" w="sm" type="none"/>
            <a:tailEnd len="sm" w="sm" type="none"/>
          </a:ln>
        </p:spPr>
        <p:txBody>
          <a:bodyPr anchorCtr="0" anchor="ctr" bIns="54600" lIns="274300" spcFirstLastPara="1" rIns="54600" wrap="square" tIns="546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131314"/>
                </a:solidFill>
                <a:latin typeface="Arial"/>
                <a:ea typeface="Arial"/>
                <a:cs typeface="Arial"/>
                <a:sym typeface="Arial"/>
              </a:rPr>
              <a:t>To make West Virginia healthier and stronger by improving health outcomes, strengthening the rural workforce, and building a self-reliant economy through prevention, innovation, and </a:t>
            </a:r>
            <a:r>
              <a:rPr b="0" i="0" lang="en-US" sz="1600" u="none" cap="none" strike="noStrike">
                <a:solidFill>
                  <a:srgbClr val="131314"/>
                </a:solidFill>
                <a:latin typeface="Arial"/>
                <a:ea typeface="Arial"/>
                <a:cs typeface="Arial"/>
                <a:sym typeface="Arial"/>
                <a:extLst>
                  <a:ext uri="http://customooxmlschemas.google.com/">
                    <go:slidesCustomData xmlns:go="http://customooxmlschemas.google.com/" textRoundtripDataId="5"/>
                  </a:ext>
                </a:extLst>
              </a:rPr>
              <a:t>partnerships.</a:t>
            </a:r>
            <a:endParaRPr b="0" i="0" sz="1600" u="none" cap="none" strike="noStrike">
              <a:solidFill>
                <a:srgbClr val="131314"/>
              </a:solidFill>
              <a:latin typeface="Arial"/>
              <a:ea typeface="Arial"/>
              <a:cs typeface="Arial"/>
              <a:sym typeface="Arial"/>
            </a:endParaRPr>
          </a:p>
        </p:txBody>
      </p:sp>
      <p:sp>
        <p:nvSpPr>
          <p:cNvPr id="355" name="Google Shape;355;g3ea9795d66c_0_18"/>
          <p:cNvSpPr/>
          <p:nvPr/>
        </p:nvSpPr>
        <p:spPr>
          <a:xfrm>
            <a:off x="1558856" y="3104461"/>
            <a:ext cx="9187800" cy="67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Address health-related barriers to workforce participation</a:t>
            </a:r>
            <a:endParaRPr b="0" i="0" sz="1400" u="none" cap="none" strike="noStrike">
              <a:solidFill>
                <a:srgbClr val="000000"/>
              </a:solidFill>
              <a:latin typeface="Arial"/>
              <a:ea typeface="Arial"/>
              <a:cs typeface="Arial"/>
              <a:sym typeface="Arial"/>
            </a:endParaRPr>
          </a:p>
        </p:txBody>
      </p:sp>
      <p:sp>
        <p:nvSpPr>
          <p:cNvPr id="356" name="Google Shape;356;g3ea9795d66c_0_18"/>
          <p:cNvSpPr/>
          <p:nvPr/>
        </p:nvSpPr>
        <p:spPr>
          <a:xfrm>
            <a:off x="1558856" y="4103491"/>
            <a:ext cx="9187800" cy="67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Establish West Virginia as a center for rural health technology innovation and partnership</a:t>
            </a:r>
            <a:endParaRPr b="0" i="0" sz="1400" u="none" cap="none" strike="noStrike">
              <a:solidFill>
                <a:srgbClr val="000000"/>
              </a:solidFill>
              <a:latin typeface="Arial"/>
              <a:ea typeface="Arial"/>
              <a:cs typeface="Arial"/>
              <a:sym typeface="Arial"/>
            </a:endParaRPr>
          </a:p>
        </p:txBody>
      </p:sp>
      <p:sp>
        <p:nvSpPr>
          <p:cNvPr id="357" name="Google Shape;357;g3ea9795d66c_0_18"/>
          <p:cNvSpPr/>
          <p:nvPr/>
        </p:nvSpPr>
        <p:spPr>
          <a:xfrm>
            <a:off x="1558856" y="5172886"/>
            <a:ext cx="9187800" cy="67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Strengthen rural healthcare access while building a sustainable care delivery system</a:t>
            </a:r>
            <a:endParaRPr b="0" i="0" sz="1400" u="none" cap="none" strike="noStrike">
              <a:solidFill>
                <a:srgbClr val="000000"/>
              </a:solidFill>
              <a:latin typeface="Arial"/>
              <a:ea typeface="Arial"/>
              <a:cs typeface="Arial"/>
              <a:sym typeface="Arial"/>
            </a:endParaRPr>
          </a:p>
        </p:txBody>
      </p:sp>
      <p:sp>
        <p:nvSpPr>
          <p:cNvPr id="358" name="Google Shape;358;g3ea9795d66c_0_18"/>
          <p:cNvSpPr txBox="1"/>
          <p:nvPr/>
        </p:nvSpPr>
        <p:spPr>
          <a:xfrm>
            <a:off x="839090" y="1200481"/>
            <a:ext cx="2343900" cy="323400"/>
          </a:xfrm>
          <a:prstGeom prst="rect">
            <a:avLst/>
          </a:prstGeom>
          <a:solidFill>
            <a:schemeClr val="lt1"/>
          </a:solidFill>
          <a:ln>
            <a:noFill/>
          </a:ln>
        </p:spPr>
        <p:txBody>
          <a:bodyPr anchorCtr="0" anchor="t" bIns="0" lIns="91425"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PROGRAM VISION</a:t>
            </a:r>
            <a:endParaRPr b="0" i="0" sz="1400" u="none" cap="none" strike="noStrike">
              <a:solidFill>
                <a:srgbClr val="000000"/>
              </a:solidFill>
              <a:latin typeface="Arial"/>
              <a:ea typeface="Arial"/>
              <a:cs typeface="Arial"/>
              <a:sym typeface="Arial"/>
            </a:endParaRPr>
          </a:p>
        </p:txBody>
      </p:sp>
      <p:sp>
        <p:nvSpPr>
          <p:cNvPr id="359" name="Google Shape;359;g3ea9795d66c_0_18"/>
          <p:cNvSpPr txBox="1"/>
          <p:nvPr/>
        </p:nvSpPr>
        <p:spPr>
          <a:xfrm>
            <a:off x="839090" y="2678509"/>
            <a:ext cx="10966200" cy="307800"/>
          </a:xfrm>
          <a:prstGeom prst="rect">
            <a:avLst/>
          </a:prstGeom>
          <a:solidFill>
            <a:schemeClr val="lt1"/>
          </a:solidFill>
          <a:ln>
            <a:noFill/>
          </a:ln>
        </p:spPr>
        <p:txBody>
          <a:bodyPr anchorCtr="0" anchor="t" bIns="0" lIns="91425"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STRATEGIC PRIORITIES </a:t>
            </a:r>
            <a:r>
              <a:rPr b="1" i="1" lang="en-US" sz="1600" u="none" cap="none" strike="noStrike">
                <a:solidFill>
                  <a:srgbClr val="000000"/>
                </a:solidFill>
                <a:latin typeface="Arial"/>
                <a:ea typeface="Arial"/>
                <a:cs typeface="Arial"/>
                <a:sym typeface="Arial"/>
              </a:rPr>
              <a:t>(Aligned with the national Make America Healthy Again (MAHA) initiative) </a:t>
            </a:r>
            <a:endParaRPr b="0" i="1" sz="1400" u="none" cap="none" strike="noStrike">
              <a:solidFill>
                <a:srgbClr val="000000"/>
              </a:solidFill>
              <a:latin typeface="Arial"/>
              <a:ea typeface="Arial"/>
              <a:cs typeface="Arial"/>
              <a:sym typeface="Arial"/>
            </a:endParaRPr>
          </a:p>
        </p:txBody>
      </p:sp>
      <p:cxnSp>
        <p:nvCxnSpPr>
          <p:cNvPr id="360" name="Google Shape;360;g3ea9795d66c_0_18"/>
          <p:cNvCxnSpPr/>
          <p:nvPr/>
        </p:nvCxnSpPr>
        <p:spPr>
          <a:xfrm>
            <a:off x="857837" y="3927418"/>
            <a:ext cx="10424100" cy="0"/>
          </a:xfrm>
          <a:prstGeom prst="straightConnector1">
            <a:avLst/>
          </a:prstGeom>
          <a:noFill/>
          <a:ln cap="flat" cmpd="sng" w="12700">
            <a:solidFill>
              <a:schemeClr val="dk2"/>
            </a:solidFill>
            <a:prstDash val="dashDot"/>
            <a:miter lim="8000"/>
            <a:headEnd len="sm" w="sm" type="none"/>
            <a:tailEnd len="sm" w="sm" type="none"/>
          </a:ln>
        </p:spPr>
      </p:cxnSp>
      <p:cxnSp>
        <p:nvCxnSpPr>
          <p:cNvPr id="361" name="Google Shape;361;g3ea9795d66c_0_18"/>
          <p:cNvCxnSpPr/>
          <p:nvPr/>
        </p:nvCxnSpPr>
        <p:spPr>
          <a:xfrm>
            <a:off x="857837" y="4974370"/>
            <a:ext cx="10424100" cy="0"/>
          </a:xfrm>
          <a:prstGeom prst="straightConnector1">
            <a:avLst/>
          </a:prstGeom>
          <a:noFill/>
          <a:ln cap="flat" cmpd="sng" w="12700">
            <a:solidFill>
              <a:schemeClr val="dk2"/>
            </a:solidFill>
            <a:prstDash val="dashDot"/>
            <a:miter lim="8000"/>
            <a:headEnd len="sm" w="sm" type="none"/>
            <a:tailEnd len="sm" w="sm" type="none"/>
          </a:ln>
        </p:spPr>
      </p:cxnSp>
      <p:grpSp>
        <p:nvGrpSpPr>
          <p:cNvPr id="362" name="Google Shape;362;g3ea9795d66c_0_18"/>
          <p:cNvGrpSpPr/>
          <p:nvPr/>
        </p:nvGrpSpPr>
        <p:grpSpPr>
          <a:xfrm>
            <a:off x="938240" y="3186223"/>
            <a:ext cx="502891" cy="548630"/>
            <a:chOff x="1816100" y="2708276"/>
            <a:chExt cx="693738" cy="752475"/>
          </a:xfrm>
        </p:grpSpPr>
        <p:sp>
          <p:nvSpPr>
            <p:cNvPr id="363" name="Google Shape;363;g3ea9795d66c_0_18"/>
            <p:cNvSpPr/>
            <p:nvPr/>
          </p:nvSpPr>
          <p:spPr>
            <a:xfrm>
              <a:off x="2103438" y="2708276"/>
              <a:ext cx="119100" cy="1191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64" name="Google Shape;364;g3ea9795d66c_0_18"/>
            <p:cNvCxnSpPr/>
            <p:nvPr/>
          </p:nvCxnSpPr>
          <p:spPr>
            <a:xfrm rot="10800000">
              <a:off x="2389188" y="3244751"/>
              <a:ext cx="0" cy="216000"/>
            </a:xfrm>
            <a:prstGeom prst="straightConnector1">
              <a:avLst/>
            </a:prstGeom>
            <a:noFill/>
            <a:ln cap="flat" cmpd="sng" w="9525">
              <a:solidFill>
                <a:schemeClr val="dk2"/>
              </a:solidFill>
              <a:prstDash val="solid"/>
              <a:miter lim="8000"/>
              <a:headEnd len="sm" w="sm" type="none"/>
              <a:tailEnd len="sm" w="sm" type="none"/>
            </a:ln>
          </p:spPr>
        </p:cxnSp>
        <p:sp>
          <p:nvSpPr>
            <p:cNvPr id="365" name="Google Shape;365;g3ea9795d66c_0_18"/>
            <p:cNvSpPr/>
            <p:nvPr/>
          </p:nvSpPr>
          <p:spPr>
            <a:xfrm>
              <a:off x="2341563" y="2803526"/>
              <a:ext cx="95400" cy="95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g3ea9795d66c_0_18"/>
            <p:cNvSpPr/>
            <p:nvPr/>
          </p:nvSpPr>
          <p:spPr>
            <a:xfrm>
              <a:off x="2282825" y="3209926"/>
              <a:ext cx="34925" cy="250825"/>
            </a:xfrm>
            <a:custGeom>
              <a:rect b="b" l="l" r="r" t="t"/>
              <a:pathLst>
                <a:path extrusionOk="0" h="158" w="22">
                  <a:moveTo>
                    <a:pt x="0" y="0"/>
                  </a:moveTo>
                  <a:lnTo>
                    <a:pt x="22" y="0"/>
                  </a:lnTo>
                  <a:lnTo>
                    <a:pt x="22" y="158"/>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g3ea9795d66c_0_18"/>
            <p:cNvSpPr/>
            <p:nvPr/>
          </p:nvSpPr>
          <p:spPr>
            <a:xfrm>
              <a:off x="2330450" y="2946401"/>
              <a:ext cx="179388" cy="514350"/>
            </a:xfrm>
            <a:custGeom>
              <a:rect b="b" l="l" r="r" t="t"/>
              <a:pathLst>
                <a:path extrusionOk="0" h="172" w="60">
                  <a:moveTo>
                    <a:pt x="44" y="172"/>
                  </a:moveTo>
                  <a:cubicBezTo>
                    <a:pt x="44" y="88"/>
                    <a:pt x="44" y="88"/>
                    <a:pt x="44" y="88"/>
                  </a:cubicBezTo>
                  <a:cubicBezTo>
                    <a:pt x="60" y="88"/>
                    <a:pt x="60" y="88"/>
                    <a:pt x="60" y="88"/>
                  </a:cubicBezTo>
                  <a:cubicBezTo>
                    <a:pt x="60" y="20"/>
                    <a:pt x="60" y="20"/>
                    <a:pt x="60" y="20"/>
                  </a:cubicBezTo>
                  <a:cubicBezTo>
                    <a:pt x="60" y="9"/>
                    <a:pt x="51" y="0"/>
                    <a:pt x="40" y="0"/>
                  </a:cubicBezTo>
                  <a:cubicBezTo>
                    <a:pt x="0" y="0"/>
                    <a:pt x="0" y="0"/>
                    <a:pt x="0"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68" name="Google Shape;368;g3ea9795d66c_0_18"/>
            <p:cNvCxnSpPr/>
            <p:nvPr/>
          </p:nvCxnSpPr>
          <p:spPr>
            <a:xfrm>
              <a:off x="2389188" y="2982913"/>
              <a:ext cx="0" cy="23700"/>
            </a:xfrm>
            <a:prstGeom prst="straightConnector1">
              <a:avLst/>
            </a:prstGeom>
            <a:noFill/>
            <a:ln cap="flat" cmpd="sng" w="9525">
              <a:solidFill>
                <a:schemeClr val="dk2"/>
              </a:solidFill>
              <a:prstDash val="solid"/>
              <a:miter lim="8000"/>
              <a:headEnd len="sm" w="sm" type="none"/>
              <a:tailEnd len="sm" w="sm" type="none"/>
            </a:ln>
          </p:spPr>
        </p:cxnSp>
        <p:cxnSp>
          <p:nvCxnSpPr>
            <p:cNvPr id="369" name="Google Shape;369;g3ea9795d66c_0_18"/>
            <p:cNvCxnSpPr/>
            <p:nvPr/>
          </p:nvCxnSpPr>
          <p:spPr>
            <a:xfrm rot="10800000">
              <a:off x="1936750" y="3244751"/>
              <a:ext cx="0" cy="216000"/>
            </a:xfrm>
            <a:prstGeom prst="straightConnector1">
              <a:avLst/>
            </a:prstGeom>
            <a:noFill/>
            <a:ln cap="flat" cmpd="sng" w="9525">
              <a:solidFill>
                <a:schemeClr val="dk2"/>
              </a:solidFill>
              <a:prstDash val="solid"/>
              <a:miter lim="8000"/>
              <a:headEnd len="sm" w="sm" type="none"/>
              <a:tailEnd len="sm" w="sm" type="none"/>
            </a:ln>
          </p:spPr>
        </p:cxnSp>
        <p:sp>
          <p:nvSpPr>
            <p:cNvPr id="370" name="Google Shape;370;g3ea9795d66c_0_18"/>
            <p:cNvSpPr/>
            <p:nvPr/>
          </p:nvSpPr>
          <p:spPr>
            <a:xfrm>
              <a:off x="2008188" y="3209926"/>
              <a:ext cx="34925" cy="250825"/>
            </a:xfrm>
            <a:custGeom>
              <a:rect b="b" l="l" r="r" t="t"/>
              <a:pathLst>
                <a:path extrusionOk="0" h="158" w="22">
                  <a:moveTo>
                    <a:pt x="22" y="0"/>
                  </a:moveTo>
                  <a:lnTo>
                    <a:pt x="0" y="0"/>
                  </a:lnTo>
                  <a:lnTo>
                    <a:pt x="0" y="158"/>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g3ea9795d66c_0_18"/>
            <p:cNvSpPr/>
            <p:nvPr/>
          </p:nvSpPr>
          <p:spPr>
            <a:xfrm>
              <a:off x="1816100" y="2946401"/>
              <a:ext cx="179388" cy="514350"/>
            </a:xfrm>
            <a:custGeom>
              <a:rect b="b" l="l" r="r" t="t"/>
              <a:pathLst>
                <a:path extrusionOk="0" h="172" w="60">
                  <a:moveTo>
                    <a:pt x="16" y="172"/>
                  </a:moveTo>
                  <a:cubicBezTo>
                    <a:pt x="16" y="88"/>
                    <a:pt x="16" y="88"/>
                    <a:pt x="16" y="88"/>
                  </a:cubicBezTo>
                  <a:cubicBezTo>
                    <a:pt x="0" y="88"/>
                    <a:pt x="0" y="88"/>
                    <a:pt x="0" y="88"/>
                  </a:cubicBezTo>
                  <a:cubicBezTo>
                    <a:pt x="0" y="20"/>
                    <a:pt x="0" y="20"/>
                    <a:pt x="0" y="20"/>
                  </a:cubicBezTo>
                  <a:cubicBezTo>
                    <a:pt x="0" y="9"/>
                    <a:pt x="9" y="0"/>
                    <a:pt x="20" y="0"/>
                  </a:cubicBezTo>
                  <a:cubicBezTo>
                    <a:pt x="60" y="0"/>
                    <a:pt x="60" y="0"/>
                    <a:pt x="60"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72" name="Google Shape;372;g3ea9795d66c_0_18"/>
            <p:cNvCxnSpPr/>
            <p:nvPr/>
          </p:nvCxnSpPr>
          <p:spPr>
            <a:xfrm>
              <a:off x="1936750" y="2982913"/>
              <a:ext cx="0" cy="23700"/>
            </a:xfrm>
            <a:prstGeom prst="straightConnector1">
              <a:avLst/>
            </a:prstGeom>
            <a:noFill/>
            <a:ln cap="flat" cmpd="sng" w="9525">
              <a:solidFill>
                <a:schemeClr val="dk2"/>
              </a:solidFill>
              <a:prstDash val="solid"/>
              <a:miter lim="8000"/>
              <a:headEnd len="sm" w="sm" type="none"/>
              <a:tailEnd len="sm" w="sm" type="none"/>
            </a:ln>
          </p:spPr>
        </p:cxnSp>
        <p:sp>
          <p:nvSpPr>
            <p:cNvPr id="373" name="Google Shape;373;g3ea9795d66c_0_18"/>
            <p:cNvSpPr/>
            <p:nvPr/>
          </p:nvSpPr>
          <p:spPr>
            <a:xfrm>
              <a:off x="1889125" y="2803526"/>
              <a:ext cx="95400" cy="95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74" name="Google Shape;374;g3ea9795d66c_0_18"/>
            <p:cNvCxnSpPr/>
            <p:nvPr/>
          </p:nvCxnSpPr>
          <p:spPr>
            <a:xfrm>
              <a:off x="2032000" y="2946401"/>
              <a:ext cx="0" cy="0"/>
            </a:xfrm>
            <a:prstGeom prst="straightConnector1">
              <a:avLst/>
            </a:prstGeom>
            <a:noFill/>
            <a:ln cap="flat" cmpd="sng" w="9525">
              <a:solidFill>
                <a:schemeClr val="dk2"/>
              </a:solidFill>
              <a:prstDash val="solid"/>
              <a:miter lim="8000"/>
              <a:headEnd len="sm" w="sm" type="none"/>
              <a:tailEnd len="sm" w="sm" type="none"/>
            </a:ln>
          </p:spPr>
        </p:cxnSp>
        <p:cxnSp>
          <p:nvCxnSpPr>
            <p:cNvPr id="375" name="Google Shape;375;g3ea9795d66c_0_18"/>
            <p:cNvCxnSpPr/>
            <p:nvPr/>
          </p:nvCxnSpPr>
          <p:spPr>
            <a:xfrm>
              <a:off x="2293938" y="2946401"/>
              <a:ext cx="0" cy="0"/>
            </a:xfrm>
            <a:prstGeom prst="straightConnector1">
              <a:avLst/>
            </a:prstGeom>
            <a:noFill/>
            <a:ln cap="flat" cmpd="sng" w="9525">
              <a:solidFill>
                <a:schemeClr val="dk2"/>
              </a:solidFill>
              <a:prstDash val="solid"/>
              <a:miter lim="8000"/>
              <a:headEnd len="sm" w="sm" type="none"/>
              <a:tailEnd len="sm" w="sm" type="none"/>
            </a:ln>
          </p:spPr>
        </p:cxnSp>
        <p:sp>
          <p:nvSpPr>
            <p:cNvPr id="376" name="Google Shape;376;g3ea9795d66c_0_18"/>
            <p:cNvSpPr/>
            <p:nvPr/>
          </p:nvSpPr>
          <p:spPr>
            <a:xfrm>
              <a:off x="2032000" y="2874963"/>
              <a:ext cx="261938" cy="585788"/>
            </a:xfrm>
            <a:custGeom>
              <a:rect b="b" l="l" r="r" t="t"/>
              <a:pathLst>
                <a:path extrusionOk="0" h="196" w="88">
                  <a:moveTo>
                    <a:pt x="16" y="196"/>
                  </a:moveTo>
                  <a:cubicBezTo>
                    <a:pt x="16" y="96"/>
                    <a:pt x="16" y="96"/>
                    <a:pt x="16" y="96"/>
                  </a:cubicBezTo>
                  <a:cubicBezTo>
                    <a:pt x="0" y="96"/>
                    <a:pt x="0" y="96"/>
                    <a:pt x="0" y="96"/>
                  </a:cubicBezTo>
                  <a:cubicBezTo>
                    <a:pt x="0" y="24"/>
                    <a:pt x="0" y="24"/>
                    <a:pt x="0" y="24"/>
                  </a:cubicBezTo>
                  <a:cubicBezTo>
                    <a:pt x="0" y="11"/>
                    <a:pt x="11" y="0"/>
                    <a:pt x="24" y="0"/>
                  </a:cubicBezTo>
                  <a:cubicBezTo>
                    <a:pt x="64" y="0"/>
                    <a:pt x="64" y="0"/>
                    <a:pt x="64" y="0"/>
                  </a:cubicBezTo>
                  <a:cubicBezTo>
                    <a:pt x="77" y="0"/>
                    <a:pt x="88" y="11"/>
                    <a:pt x="88" y="24"/>
                  </a:cubicBezTo>
                  <a:cubicBezTo>
                    <a:pt x="88" y="96"/>
                    <a:pt x="88" y="96"/>
                    <a:pt x="88" y="96"/>
                  </a:cubicBezTo>
                  <a:cubicBezTo>
                    <a:pt x="72" y="96"/>
                    <a:pt x="72" y="96"/>
                    <a:pt x="72" y="96"/>
                  </a:cubicBezTo>
                  <a:cubicBezTo>
                    <a:pt x="72" y="196"/>
                    <a:pt x="72" y="196"/>
                    <a:pt x="72" y="196"/>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77" name="Google Shape;377;g3ea9795d66c_0_18"/>
            <p:cNvCxnSpPr/>
            <p:nvPr/>
          </p:nvCxnSpPr>
          <p:spPr>
            <a:xfrm>
              <a:off x="2163763" y="3197226"/>
              <a:ext cx="0" cy="263400"/>
            </a:xfrm>
            <a:prstGeom prst="straightConnector1">
              <a:avLst/>
            </a:prstGeom>
            <a:noFill/>
            <a:ln cap="flat" cmpd="sng" w="9525">
              <a:solidFill>
                <a:schemeClr val="dk2"/>
              </a:solidFill>
              <a:prstDash val="solid"/>
              <a:miter lim="8000"/>
              <a:headEnd len="sm" w="sm" type="none"/>
              <a:tailEnd len="sm" w="sm" type="none"/>
            </a:ln>
          </p:spPr>
        </p:cxnSp>
        <p:sp>
          <p:nvSpPr>
            <p:cNvPr id="378" name="Google Shape;378;g3ea9795d66c_0_18"/>
            <p:cNvSpPr/>
            <p:nvPr/>
          </p:nvSpPr>
          <p:spPr>
            <a:xfrm>
              <a:off x="2103438" y="2851151"/>
              <a:ext cx="119063" cy="107950"/>
            </a:xfrm>
            <a:custGeom>
              <a:rect b="b" l="l" r="r" t="t"/>
              <a:pathLst>
                <a:path extrusionOk="0" h="68" w="75">
                  <a:moveTo>
                    <a:pt x="75" y="0"/>
                  </a:moveTo>
                  <a:lnTo>
                    <a:pt x="75" y="30"/>
                  </a:lnTo>
                  <a:lnTo>
                    <a:pt x="38" y="68"/>
                  </a:lnTo>
                  <a:lnTo>
                    <a:pt x="0" y="30"/>
                  </a:lnTo>
                  <a:lnTo>
                    <a:pt x="0" y="0"/>
                  </a:lnTo>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79" name="Google Shape;379;g3ea9795d66c_0_18"/>
            <p:cNvCxnSpPr/>
            <p:nvPr/>
          </p:nvCxnSpPr>
          <p:spPr>
            <a:xfrm>
              <a:off x="2163763" y="2959101"/>
              <a:ext cx="0" cy="84000"/>
            </a:xfrm>
            <a:prstGeom prst="straightConnector1">
              <a:avLst/>
            </a:prstGeom>
            <a:noFill/>
            <a:ln cap="flat" cmpd="sng" w="9525">
              <a:solidFill>
                <a:schemeClr val="dk2"/>
              </a:solidFill>
              <a:prstDash val="solid"/>
              <a:round/>
              <a:headEnd len="sm" w="sm" type="none"/>
              <a:tailEnd len="sm" w="sm" type="none"/>
            </a:ln>
          </p:spPr>
        </p:cxnSp>
        <p:sp>
          <p:nvSpPr>
            <p:cNvPr id="380" name="Google Shape;380;g3ea9795d66c_0_18"/>
            <p:cNvSpPr/>
            <p:nvPr/>
          </p:nvSpPr>
          <p:spPr>
            <a:xfrm>
              <a:off x="2151063" y="3030538"/>
              <a:ext cx="23700" cy="237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81" name="Google Shape;381;g3ea9795d66c_0_18"/>
          <p:cNvGrpSpPr/>
          <p:nvPr/>
        </p:nvGrpSpPr>
        <p:grpSpPr>
          <a:xfrm>
            <a:off x="911876" y="4090926"/>
            <a:ext cx="521178" cy="739775"/>
            <a:chOff x="550863" y="2708276"/>
            <a:chExt cx="741362" cy="739775"/>
          </a:xfrm>
        </p:grpSpPr>
        <p:cxnSp>
          <p:nvCxnSpPr>
            <p:cNvPr id="382" name="Google Shape;382;g3ea9795d66c_0_18"/>
            <p:cNvCxnSpPr/>
            <p:nvPr/>
          </p:nvCxnSpPr>
          <p:spPr>
            <a:xfrm>
              <a:off x="730250" y="3400426"/>
              <a:ext cx="47700" cy="0"/>
            </a:xfrm>
            <a:prstGeom prst="straightConnector1">
              <a:avLst/>
            </a:prstGeom>
            <a:noFill/>
            <a:ln cap="flat" cmpd="sng" w="9525">
              <a:solidFill>
                <a:schemeClr val="dk2"/>
              </a:solidFill>
              <a:prstDash val="solid"/>
              <a:miter lim="8000"/>
              <a:headEnd len="sm" w="sm" type="none"/>
              <a:tailEnd len="sm" w="sm" type="none"/>
            </a:ln>
          </p:spPr>
        </p:cxnSp>
        <p:cxnSp>
          <p:nvCxnSpPr>
            <p:cNvPr id="383" name="Google Shape;383;g3ea9795d66c_0_18"/>
            <p:cNvCxnSpPr/>
            <p:nvPr/>
          </p:nvCxnSpPr>
          <p:spPr>
            <a:xfrm rot="10800000">
              <a:off x="671625" y="2755901"/>
              <a:ext cx="23700" cy="0"/>
            </a:xfrm>
            <a:prstGeom prst="straightConnector1">
              <a:avLst/>
            </a:prstGeom>
            <a:noFill/>
            <a:ln cap="flat" cmpd="sng" w="9525">
              <a:solidFill>
                <a:schemeClr val="dk2"/>
              </a:solidFill>
              <a:prstDash val="solid"/>
              <a:miter lim="8000"/>
              <a:headEnd len="sm" w="sm" type="none"/>
              <a:tailEnd len="sm" w="sm" type="none"/>
            </a:ln>
          </p:spPr>
        </p:cxnSp>
        <p:cxnSp>
          <p:nvCxnSpPr>
            <p:cNvPr id="384" name="Google Shape;384;g3ea9795d66c_0_18"/>
            <p:cNvCxnSpPr/>
            <p:nvPr/>
          </p:nvCxnSpPr>
          <p:spPr>
            <a:xfrm>
              <a:off x="719138" y="2755901"/>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385" name="Google Shape;385;g3ea9795d66c_0_18"/>
            <p:cNvCxnSpPr/>
            <p:nvPr/>
          </p:nvCxnSpPr>
          <p:spPr>
            <a:xfrm>
              <a:off x="550863" y="2803526"/>
              <a:ext cx="406500" cy="0"/>
            </a:xfrm>
            <a:prstGeom prst="straightConnector1">
              <a:avLst/>
            </a:prstGeom>
            <a:noFill/>
            <a:ln cap="flat" cmpd="sng" w="9525">
              <a:solidFill>
                <a:schemeClr val="dk2"/>
              </a:solidFill>
              <a:prstDash val="solid"/>
              <a:miter lim="8000"/>
              <a:headEnd len="sm" w="sm" type="none"/>
              <a:tailEnd len="sm" w="sm" type="none"/>
            </a:ln>
          </p:spPr>
        </p:cxnSp>
        <p:cxnSp>
          <p:nvCxnSpPr>
            <p:cNvPr id="386" name="Google Shape;386;g3ea9795d66c_0_18"/>
            <p:cNvCxnSpPr/>
            <p:nvPr/>
          </p:nvCxnSpPr>
          <p:spPr>
            <a:xfrm>
              <a:off x="550863" y="3352801"/>
              <a:ext cx="406500" cy="0"/>
            </a:xfrm>
            <a:prstGeom prst="straightConnector1">
              <a:avLst/>
            </a:prstGeom>
            <a:noFill/>
            <a:ln cap="flat" cmpd="sng" w="9525">
              <a:solidFill>
                <a:schemeClr val="dk2"/>
              </a:solidFill>
              <a:prstDash val="solid"/>
              <a:miter lim="8000"/>
              <a:headEnd len="sm" w="sm" type="none"/>
              <a:tailEnd len="sm" w="sm" type="none"/>
            </a:ln>
          </p:spPr>
        </p:cxnSp>
        <p:sp>
          <p:nvSpPr>
            <p:cNvPr id="387" name="Google Shape;387;g3ea9795d66c_0_18"/>
            <p:cNvSpPr/>
            <p:nvPr/>
          </p:nvSpPr>
          <p:spPr>
            <a:xfrm>
              <a:off x="550863" y="2708276"/>
              <a:ext cx="406400" cy="739775"/>
            </a:xfrm>
            <a:custGeom>
              <a:rect b="b" l="l" r="r" t="t"/>
              <a:pathLst>
                <a:path extrusionOk="0" h="248" w="136">
                  <a:moveTo>
                    <a:pt x="136" y="204"/>
                  </a:moveTo>
                  <a:cubicBezTo>
                    <a:pt x="136" y="236"/>
                    <a:pt x="136" y="236"/>
                    <a:pt x="136" y="236"/>
                  </a:cubicBezTo>
                  <a:cubicBezTo>
                    <a:pt x="136" y="243"/>
                    <a:pt x="131" y="248"/>
                    <a:pt x="124" y="248"/>
                  </a:cubicBezTo>
                  <a:cubicBezTo>
                    <a:pt x="12" y="248"/>
                    <a:pt x="12" y="248"/>
                    <a:pt x="12" y="248"/>
                  </a:cubicBezTo>
                  <a:cubicBezTo>
                    <a:pt x="5" y="248"/>
                    <a:pt x="0" y="243"/>
                    <a:pt x="0" y="236"/>
                  </a:cubicBezTo>
                  <a:cubicBezTo>
                    <a:pt x="0" y="12"/>
                    <a:pt x="0" y="12"/>
                    <a:pt x="0" y="12"/>
                  </a:cubicBezTo>
                  <a:cubicBezTo>
                    <a:pt x="0" y="5"/>
                    <a:pt x="5" y="0"/>
                    <a:pt x="12" y="0"/>
                  </a:cubicBezTo>
                  <a:cubicBezTo>
                    <a:pt x="124" y="0"/>
                    <a:pt x="124" y="0"/>
                    <a:pt x="124" y="0"/>
                  </a:cubicBezTo>
                  <a:cubicBezTo>
                    <a:pt x="131" y="0"/>
                    <a:pt x="136" y="5"/>
                    <a:pt x="136" y="12"/>
                  </a:cubicBezTo>
                  <a:cubicBezTo>
                    <a:pt x="136" y="180"/>
                    <a:pt x="136" y="180"/>
                    <a:pt x="136" y="18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g3ea9795d66c_0_18"/>
            <p:cNvSpPr/>
            <p:nvPr/>
          </p:nvSpPr>
          <p:spPr>
            <a:xfrm>
              <a:off x="1004888" y="2743201"/>
              <a:ext cx="287337" cy="323850"/>
            </a:xfrm>
            <a:custGeom>
              <a:rect b="b" l="l" r="r" t="t"/>
              <a:pathLst>
                <a:path extrusionOk="0" h="108" w="96">
                  <a:moveTo>
                    <a:pt x="80" y="0"/>
                  </a:moveTo>
                  <a:cubicBezTo>
                    <a:pt x="89" y="0"/>
                    <a:pt x="96" y="7"/>
                    <a:pt x="96" y="16"/>
                  </a:cubicBezTo>
                  <a:cubicBezTo>
                    <a:pt x="96" y="40"/>
                    <a:pt x="96" y="40"/>
                    <a:pt x="96" y="40"/>
                  </a:cubicBezTo>
                  <a:cubicBezTo>
                    <a:pt x="96" y="76"/>
                    <a:pt x="48" y="108"/>
                    <a:pt x="48" y="108"/>
                  </a:cubicBezTo>
                  <a:cubicBezTo>
                    <a:pt x="48" y="108"/>
                    <a:pt x="0" y="76"/>
                    <a:pt x="0" y="40"/>
                  </a:cubicBezTo>
                  <a:cubicBezTo>
                    <a:pt x="0" y="16"/>
                    <a:pt x="0" y="16"/>
                    <a:pt x="0" y="16"/>
                  </a:cubicBezTo>
                  <a:cubicBezTo>
                    <a:pt x="0" y="7"/>
                    <a:pt x="7" y="0"/>
                    <a:pt x="16" y="0"/>
                  </a:cubicBezTo>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g3ea9795d66c_0_18"/>
            <p:cNvSpPr/>
            <p:nvPr/>
          </p:nvSpPr>
          <p:spPr>
            <a:xfrm>
              <a:off x="1052513" y="2708276"/>
              <a:ext cx="47625" cy="71438"/>
            </a:xfrm>
            <a:custGeom>
              <a:rect b="b" l="l" r="r" t="t"/>
              <a:pathLst>
                <a:path extrusionOk="0" h="24" w="16">
                  <a:moveTo>
                    <a:pt x="16" y="20"/>
                  </a:moveTo>
                  <a:cubicBezTo>
                    <a:pt x="16" y="22"/>
                    <a:pt x="14" y="24"/>
                    <a:pt x="12" y="24"/>
                  </a:cubicBez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lnTo>
                    <a:pt x="16" y="20"/>
                  </a:lnTo>
                  <a:close/>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g3ea9795d66c_0_18"/>
            <p:cNvSpPr/>
            <p:nvPr/>
          </p:nvSpPr>
          <p:spPr>
            <a:xfrm>
              <a:off x="1195388" y="2708276"/>
              <a:ext cx="49212" cy="71438"/>
            </a:xfrm>
            <a:custGeom>
              <a:rect b="b" l="l" r="r" t="t"/>
              <a:pathLst>
                <a:path extrusionOk="0" h="24" w="16">
                  <a:moveTo>
                    <a:pt x="16" y="20"/>
                  </a:moveTo>
                  <a:cubicBezTo>
                    <a:pt x="16" y="22"/>
                    <a:pt x="14" y="24"/>
                    <a:pt x="12" y="24"/>
                  </a:cubicBezTo>
                  <a:cubicBezTo>
                    <a:pt x="4" y="24"/>
                    <a:pt x="4" y="24"/>
                    <a:pt x="4" y="24"/>
                  </a:cubicBezTo>
                  <a:cubicBezTo>
                    <a:pt x="2" y="24"/>
                    <a:pt x="0" y="22"/>
                    <a:pt x="0" y="20"/>
                  </a:cubicBezTo>
                  <a:cubicBezTo>
                    <a:pt x="0" y="4"/>
                    <a:pt x="0" y="4"/>
                    <a:pt x="0" y="4"/>
                  </a:cubicBezTo>
                  <a:cubicBezTo>
                    <a:pt x="0" y="2"/>
                    <a:pt x="2" y="0"/>
                    <a:pt x="4" y="0"/>
                  </a:cubicBezTo>
                  <a:cubicBezTo>
                    <a:pt x="12" y="0"/>
                    <a:pt x="12" y="0"/>
                    <a:pt x="12" y="0"/>
                  </a:cubicBezTo>
                  <a:cubicBezTo>
                    <a:pt x="14" y="0"/>
                    <a:pt x="16" y="2"/>
                    <a:pt x="16" y="4"/>
                  </a:cubicBezTo>
                  <a:lnTo>
                    <a:pt x="16" y="20"/>
                  </a:lnTo>
                  <a:close/>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g3ea9795d66c_0_18"/>
            <p:cNvSpPr/>
            <p:nvPr/>
          </p:nvSpPr>
          <p:spPr>
            <a:xfrm>
              <a:off x="1004888" y="2863851"/>
              <a:ext cx="287337" cy="106363"/>
            </a:xfrm>
            <a:custGeom>
              <a:rect b="b" l="l" r="r" t="t"/>
              <a:pathLst>
                <a:path extrusionOk="0" h="36" w="96">
                  <a:moveTo>
                    <a:pt x="96" y="0"/>
                  </a:moveTo>
                  <a:cubicBezTo>
                    <a:pt x="96" y="20"/>
                    <a:pt x="75" y="36"/>
                    <a:pt x="48" y="36"/>
                  </a:cubicBezTo>
                  <a:cubicBezTo>
                    <a:pt x="21" y="36"/>
                    <a:pt x="0" y="20"/>
                    <a:pt x="0" y="0"/>
                  </a:cubicBezTo>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g3ea9795d66c_0_18"/>
            <p:cNvSpPr/>
            <p:nvPr/>
          </p:nvSpPr>
          <p:spPr>
            <a:xfrm>
              <a:off x="682625" y="2874963"/>
              <a:ext cx="142800" cy="1428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 name="Google Shape;393;g3ea9795d66c_0_18"/>
            <p:cNvSpPr/>
            <p:nvPr/>
          </p:nvSpPr>
          <p:spPr>
            <a:xfrm>
              <a:off x="742950" y="2935288"/>
              <a:ext cx="23700" cy="237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 name="Google Shape;394;g3ea9795d66c_0_18"/>
            <p:cNvSpPr/>
            <p:nvPr/>
          </p:nvSpPr>
          <p:spPr>
            <a:xfrm>
              <a:off x="623888" y="3054351"/>
              <a:ext cx="523875" cy="358775"/>
            </a:xfrm>
            <a:custGeom>
              <a:rect b="b" l="l" r="r" t="t"/>
              <a:pathLst>
                <a:path extrusionOk="0" h="120" w="176">
                  <a:moveTo>
                    <a:pt x="176" y="4"/>
                  </a:moveTo>
                  <a:cubicBezTo>
                    <a:pt x="176" y="108"/>
                    <a:pt x="176" y="108"/>
                    <a:pt x="176" y="108"/>
                  </a:cubicBezTo>
                  <a:cubicBezTo>
                    <a:pt x="176" y="115"/>
                    <a:pt x="171" y="120"/>
                    <a:pt x="164" y="120"/>
                  </a:cubicBezTo>
                  <a:cubicBezTo>
                    <a:pt x="157" y="120"/>
                    <a:pt x="152" y="115"/>
                    <a:pt x="152" y="108"/>
                  </a:cubicBezTo>
                  <a:cubicBezTo>
                    <a:pt x="152" y="40"/>
                    <a:pt x="152" y="40"/>
                    <a:pt x="152" y="40"/>
                  </a:cubicBezTo>
                  <a:cubicBezTo>
                    <a:pt x="152" y="33"/>
                    <a:pt x="147" y="28"/>
                    <a:pt x="140" y="28"/>
                  </a:cubicBezTo>
                  <a:cubicBezTo>
                    <a:pt x="133" y="28"/>
                    <a:pt x="128" y="33"/>
                    <a:pt x="128" y="40"/>
                  </a:cubicBezTo>
                  <a:cubicBezTo>
                    <a:pt x="128" y="64"/>
                    <a:pt x="128" y="64"/>
                    <a:pt x="128" y="64"/>
                  </a:cubicBezTo>
                  <a:cubicBezTo>
                    <a:pt x="128" y="71"/>
                    <a:pt x="123" y="76"/>
                    <a:pt x="116" y="76"/>
                  </a:cubicBezTo>
                  <a:cubicBezTo>
                    <a:pt x="12" y="76"/>
                    <a:pt x="12" y="76"/>
                    <a:pt x="12" y="76"/>
                  </a:cubicBezTo>
                  <a:cubicBezTo>
                    <a:pt x="5" y="76"/>
                    <a:pt x="0" y="71"/>
                    <a:pt x="0" y="64"/>
                  </a:cubicBezTo>
                  <a:cubicBezTo>
                    <a:pt x="0" y="57"/>
                    <a:pt x="5" y="52"/>
                    <a:pt x="12" y="52"/>
                  </a:cubicBezTo>
                  <a:cubicBezTo>
                    <a:pt x="76" y="52"/>
                    <a:pt x="76" y="52"/>
                    <a:pt x="76" y="52"/>
                  </a:cubicBezTo>
                  <a:cubicBezTo>
                    <a:pt x="83" y="52"/>
                    <a:pt x="88" y="47"/>
                    <a:pt x="88" y="40"/>
                  </a:cubicBezTo>
                  <a:cubicBezTo>
                    <a:pt x="88" y="33"/>
                    <a:pt x="83" y="28"/>
                    <a:pt x="76" y="28"/>
                  </a:cubicBezTo>
                  <a:cubicBezTo>
                    <a:pt x="56" y="28"/>
                    <a:pt x="56" y="28"/>
                    <a:pt x="56" y="28"/>
                  </a:cubicBezTo>
                  <a:cubicBezTo>
                    <a:pt x="49" y="28"/>
                    <a:pt x="44" y="23"/>
                    <a:pt x="44" y="16"/>
                  </a:cubicBezTo>
                  <a:cubicBezTo>
                    <a:pt x="44" y="0"/>
                    <a:pt x="44" y="0"/>
                    <a:pt x="44" y="0"/>
                  </a:cubicBezTo>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95" name="Google Shape;395;g3ea9795d66c_0_18"/>
          <p:cNvGrpSpPr/>
          <p:nvPr/>
        </p:nvGrpSpPr>
        <p:grpSpPr>
          <a:xfrm>
            <a:off x="867034" y="5101758"/>
            <a:ext cx="521178" cy="752600"/>
            <a:chOff x="1792288" y="1430251"/>
            <a:chExt cx="741362" cy="752600"/>
          </a:xfrm>
        </p:grpSpPr>
        <p:cxnSp>
          <p:nvCxnSpPr>
            <p:cNvPr id="396" name="Google Shape;396;g3ea9795d66c_0_18"/>
            <p:cNvCxnSpPr/>
            <p:nvPr/>
          </p:nvCxnSpPr>
          <p:spPr>
            <a:xfrm>
              <a:off x="1828800" y="2016126"/>
              <a:ext cx="261900" cy="0"/>
            </a:xfrm>
            <a:prstGeom prst="straightConnector1">
              <a:avLst/>
            </a:prstGeom>
            <a:noFill/>
            <a:ln cap="flat" cmpd="sng" w="9525">
              <a:solidFill>
                <a:schemeClr val="dk2"/>
              </a:solidFill>
              <a:prstDash val="solid"/>
              <a:miter lim="8000"/>
              <a:headEnd len="sm" w="sm" type="none"/>
              <a:tailEnd len="sm" w="sm" type="none"/>
            </a:ln>
          </p:spPr>
        </p:cxnSp>
        <p:cxnSp>
          <p:nvCxnSpPr>
            <p:cNvPr id="397" name="Google Shape;397;g3ea9795d66c_0_18"/>
            <p:cNvCxnSpPr/>
            <p:nvPr/>
          </p:nvCxnSpPr>
          <p:spPr>
            <a:xfrm>
              <a:off x="1828800" y="1968501"/>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398" name="Google Shape;398;g3ea9795d66c_0_18"/>
            <p:cNvCxnSpPr/>
            <p:nvPr/>
          </p:nvCxnSpPr>
          <p:spPr>
            <a:xfrm>
              <a:off x="1971675" y="1968501"/>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399" name="Google Shape;399;g3ea9795d66c_0_18"/>
            <p:cNvCxnSpPr/>
            <p:nvPr/>
          </p:nvCxnSpPr>
          <p:spPr>
            <a:xfrm>
              <a:off x="1828800" y="1919288"/>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0" name="Google Shape;400;g3ea9795d66c_0_18"/>
            <p:cNvCxnSpPr/>
            <p:nvPr/>
          </p:nvCxnSpPr>
          <p:spPr>
            <a:xfrm>
              <a:off x="1971675" y="1919288"/>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1" name="Google Shape;401;g3ea9795d66c_0_18"/>
            <p:cNvCxnSpPr/>
            <p:nvPr/>
          </p:nvCxnSpPr>
          <p:spPr>
            <a:xfrm>
              <a:off x="1828800" y="1871663"/>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2" name="Google Shape;402;g3ea9795d66c_0_18"/>
            <p:cNvCxnSpPr/>
            <p:nvPr/>
          </p:nvCxnSpPr>
          <p:spPr>
            <a:xfrm>
              <a:off x="1971675" y="1871663"/>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3" name="Google Shape;403;g3ea9795d66c_0_18"/>
            <p:cNvCxnSpPr/>
            <p:nvPr/>
          </p:nvCxnSpPr>
          <p:spPr>
            <a:xfrm>
              <a:off x="1828800" y="1824038"/>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4" name="Google Shape;404;g3ea9795d66c_0_18"/>
            <p:cNvCxnSpPr/>
            <p:nvPr/>
          </p:nvCxnSpPr>
          <p:spPr>
            <a:xfrm>
              <a:off x="1971675" y="1824038"/>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5" name="Google Shape;405;g3ea9795d66c_0_18"/>
            <p:cNvCxnSpPr/>
            <p:nvPr/>
          </p:nvCxnSpPr>
          <p:spPr>
            <a:xfrm>
              <a:off x="1828800" y="1776413"/>
              <a:ext cx="261900" cy="0"/>
            </a:xfrm>
            <a:prstGeom prst="straightConnector1">
              <a:avLst/>
            </a:prstGeom>
            <a:noFill/>
            <a:ln cap="flat" cmpd="sng" w="9525">
              <a:solidFill>
                <a:schemeClr val="dk2"/>
              </a:solidFill>
              <a:prstDash val="solid"/>
              <a:miter lim="8000"/>
              <a:headEnd len="sm" w="sm" type="none"/>
              <a:tailEnd len="sm" w="sm" type="none"/>
            </a:ln>
          </p:spPr>
        </p:cxnSp>
        <p:cxnSp>
          <p:nvCxnSpPr>
            <p:cNvPr id="406" name="Google Shape;406;g3ea9795d66c_0_18"/>
            <p:cNvCxnSpPr/>
            <p:nvPr/>
          </p:nvCxnSpPr>
          <p:spPr>
            <a:xfrm>
              <a:off x="1828800" y="1728788"/>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7" name="Google Shape;407;g3ea9795d66c_0_18"/>
            <p:cNvCxnSpPr/>
            <p:nvPr/>
          </p:nvCxnSpPr>
          <p:spPr>
            <a:xfrm>
              <a:off x="1971675" y="1728788"/>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8" name="Google Shape;408;g3ea9795d66c_0_18"/>
            <p:cNvCxnSpPr/>
            <p:nvPr/>
          </p:nvCxnSpPr>
          <p:spPr>
            <a:xfrm>
              <a:off x="1828800" y="1681163"/>
              <a:ext cx="119100" cy="0"/>
            </a:xfrm>
            <a:prstGeom prst="straightConnector1">
              <a:avLst/>
            </a:prstGeom>
            <a:noFill/>
            <a:ln cap="flat" cmpd="sng" w="9525">
              <a:solidFill>
                <a:schemeClr val="dk2"/>
              </a:solidFill>
              <a:prstDash val="solid"/>
              <a:miter lim="8000"/>
              <a:headEnd len="sm" w="sm" type="none"/>
              <a:tailEnd len="sm" w="sm" type="none"/>
            </a:ln>
          </p:spPr>
        </p:cxnSp>
        <p:cxnSp>
          <p:nvCxnSpPr>
            <p:cNvPr id="409" name="Google Shape;409;g3ea9795d66c_0_18"/>
            <p:cNvCxnSpPr/>
            <p:nvPr/>
          </p:nvCxnSpPr>
          <p:spPr>
            <a:xfrm>
              <a:off x="1971675" y="1681163"/>
              <a:ext cx="119100" cy="0"/>
            </a:xfrm>
            <a:prstGeom prst="straightConnector1">
              <a:avLst/>
            </a:prstGeom>
            <a:noFill/>
            <a:ln cap="flat" cmpd="sng" w="9525">
              <a:solidFill>
                <a:schemeClr val="dk2"/>
              </a:solidFill>
              <a:prstDash val="solid"/>
              <a:miter lim="8000"/>
              <a:headEnd len="sm" w="sm" type="none"/>
              <a:tailEnd len="sm" w="sm" type="none"/>
            </a:ln>
          </p:spPr>
        </p:cxnSp>
        <p:sp>
          <p:nvSpPr>
            <p:cNvPr id="410" name="Google Shape;410;g3ea9795d66c_0_18"/>
            <p:cNvSpPr/>
            <p:nvPr/>
          </p:nvSpPr>
          <p:spPr>
            <a:xfrm>
              <a:off x="2389188" y="1681163"/>
              <a:ext cx="144462" cy="501650"/>
            </a:xfrm>
            <a:custGeom>
              <a:rect b="b" l="l" r="r" t="t"/>
              <a:pathLst>
                <a:path extrusionOk="0" h="316" w="91">
                  <a:moveTo>
                    <a:pt x="0" y="0"/>
                  </a:moveTo>
                  <a:lnTo>
                    <a:pt x="91" y="0"/>
                  </a:lnTo>
                  <a:lnTo>
                    <a:pt x="91" y="316"/>
                  </a:lnTo>
                  <a:lnTo>
                    <a:pt x="61" y="316"/>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11" name="Google Shape;411;g3ea9795d66c_0_18"/>
            <p:cNvCxnSpPr/>
            <p:nvPr/>
          </p:nvCxnSpPr>
          <p:spPr>
            <a:xfrm>
              <a:off x="2127250" y="1681163"/>
              <a:ext cx="142800" cy="0"/>
            </a:xfrm>
            <a:prstGeom prst="straightConnector1">
              <a:avLst/>
            </a:prstGeom>
            <a:noFill/>
            <a:ln cap="flat" cmpd="sng" w="9525">
              <a:solidFill>
                <a:schemeClr val="dk2"/>
              </a:solidFill>
              <a:prstDash val="solid"/>
              <a:miter lim="8000"/>
              <a:headEnd len="sm" w="sm" type="none"/>
              <a:tailEnd len="sm" w="sm" type="none"/>
            </a:ln>
          </p:spPr>
        </p:cxnSp>
        <p:sp>
          <p:nvSpPr>
            <p:cNvPr id="412" name="Google Shape;412;g3ea9795d66c_0_18"/>
            <p:cNvSpPr/>
            <p:nvPr/>
          </p:nvSpPr>
          <p:spPr>
            <a:xfrm>
              <a:off x="1839913" y="2063751"/>
              <a:ext cx="646200" cy="1191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13" name="Google Shape;413;g3ea9795d66c_0_18"/>
            <p:cNvCxnSpPr/>
            <p:nvPr/>
          </p:nvCxnSpPr>
          <p:spPr>
            <a:xfrm>
              <a:off x="2008188" y="2098676"/>
              <a:ext cx="0" cy="84000"/>
            </a:xfrm>
            <a:prstGeom prst="straightConnector1">
              <a:avLst/>
            </a:prstGeom>
            <a:noFill/>
            <a:ln cap="flat" cmpd="sng" w="9525">
              <a:solidFill>
                <a:schemeClr val="dk2"/>
              </a:solidFill>
              <a:prstDash val="solid"/>
              <a:miter lim="8000"/>
              <a:headEnd len="sm" w="sm" type="none"/>
              <a:tailEnd len="sm" w="sm" type="none"/>
            </a:ln>
          </p:spPr>
        </p:cxnSp>
        <p:cxnSp>
          <p:nvCxnSpPr>
            <p:cNvPr id="414" name="Google Shape;414;g3ea9795d66c_0_18"/>
            <p:cNvCxnSpPr/>
            <p:nvPr/>
          </p:nvCxnSpPr>
          <p:spPr>
            <a:xfrm>
              <a:off x="2317750" y="2098676"/>
              <a:ext cx="0" cy="84000"/>
            </a:xfrm>
            <a:prstGeom prst="straightConnector1">
              <a:avLst/>
            </a:prstGeom>
            <a:noFill/>
            <a:ln cap="flat" cmpd="sng" w="9525">
              <a:solidFill>
                <a:schemeClr val="dk2"/>
              </a:solidFill>
              <a:prstDash val="solid"/>
              <a:miter lim="8000"/>
              <a:headEnd len="sm" w="sm" type="none"/>
              <a:tailEnd len="sm" w="sm" type="none"/>
            </a:ln>
          </p:spPr>
        </p:cxnSp>
        <p:cxnSp>
          <p:nvCxnSpPr>
            <p:cNvPr id="415" name="Google Shape;415;g3ea9795d66c_0_18"/>
            <p:cNvCxnSpPr/>
            <p:nvPr/>
          </p:nvCxnSpPr>
          <p:spPr>
            <a:xfrm>
              <a:off x="1839913" y="2135188"/>
              <a:ext cx="646200" cy="0"/>
            </a:xfrm>
            <a:prstGeom prst="straightConnector1">
              <a:avLst/>
            </a:prstGeom>
            <a:noFill/>
            <a:ln cap="flat" cmpd="sng" w="9525">
              <a:solidFill>
                <a:schemeClr val="dk2"/>
              </a:solidFill>
              <a:prstDash val="solid"/>
              <a:miter lim="8000"/>
              <a:headEnd len="sm" w="sm" type="none"/>
              <a:tailEnd len="sm" w="sm" type="none"/>
            </a:ln>
          </p:spPr>
        </p:cxnSp>
        <p:cxnSp>
          <p:nvCxnSpPr>
            <p:cNvPr id="416" name="Google Shape;416;g3ea9795d66c_0_18"/>
            <p:cNvCxnSpPr/>
            <p:nvPr/>
          </p:nvCxnSpPr>
          <p:spPr>
            <a:xfrm>
              <a:off x="1936750" y="1549401"/>
              <a:ext cx="0" cy="95400"/>
            </a:xfrm>
            <a:prstGeom prst="straightConnector1">
              <a:avLst/>
            </a:prstGeom>
            <a:noFill/>
            <a:ln cap="flat" cmpd="sng" w="9525">
              <a:solidFill>
                <a:schemeClr val="dk2"/>
              </a:solidFill>
              <a:prstDash val="solid"/>
              <a:miter lim="8000"/>
              <a:headEnd len="sm" w="sm" type="none"/>
              <a:tailEnd len="sm" w="sm" type="none"/>
            </a:ln>
          </p:spPr>
        </p:cxnSp>
        <p:cxnSp>
          <p:nvCxnSpPr>
            <p:cNvPr id="417" name="Google Shape;417;g3ea9795d66c_0_18"/>
            <p:cNvCxnSpPr/>
            <p:nvPr/>
          </p:nvCxnSpPr>
          <p:spPr>
            <a:xfrm>
              <a:off x="1984375" y="1549401"/>
              <a:ext cx="0" cy="95400"/>
            </a:xfrm>
            <a:prstGeom prst="straightConnector1">
              <a:avLst/>
            </a:prstGeom>
            <a:noFill/>
            <a:ln cap="flat" cmpd="sng" w="9525">
              <a:solidFill>
                <a:schemeClr val="dk2"/>
              </a:solidFill>
              <a:prstDash val="solid"/>
              <a:miter lim="8000"/>
              <a:headEnd len="sm" w="sm" type="none"/>
              <a:tailEnd len="sm" w="sm" type="none"/>
            </a:ln>
          </p:spPr>
        </p:cxnSp>
        <p:cxnSp>
          <p:nvCxnSpPr>
            <p:cNvPr id="418" name="Google Shape;418;g3ea9795d66c_0_18"/>
            <p:cNvCxnSpPr/>
            <p:nvPr/>
          </p:nvCxnSpPr>
          <p:spPr>
            <a:xfrm>
              <a:off x="1936750" y="1597026"/>
              <a:ext cx="47700" cy="0"/>
            </a:xfrm>
            <a:prstGeom prst="straightConnector1">
              <a:avLst/>
            </a:prstGeom>
            <a:noFill/>
            <a:ln cap="flat" cmpd="sng" w="9525">
              <a:solidFill>
                <a:schemeClr val="dk2"/>
              </a:solidFill>
              <a:prstDash val="solid"/>
              <a:miter lim="8000"/>
              <a:headEnd len="sm" w="sm" type="none"/>
              <a:tailEnd len="sm" w="sm" type="none"/>
            </a:ln>
          </p:spPr>
        </p:cxnSp>
        <p:cxnSp>
          <p:nvCxnSpPr>
            <p:cNvPr id="419" name="Google Shape;419;g3ea9795d66c_0_18"/>
            <p:cNvCxnSpPr/>
            <p:nvPr/>
          </p:nvCxnSpPr>
          <p:spPr>
            <a:xfrm rot="10800000">
              <a:off x="1876537" y="1597026"/>
              <a:ext cx="23700" cy="0"/>
            </a:xfrm>
            <a:prstGeom prst="straightConnector1">
              <a:avLst/>
            </a:prstGeom>
            <a:noFill/>
            <a:ln cap="flat" cmpd="sng" w="9525">
              <a:solidFill>
                <a:schemeClr val="dk2"/>
              </a:solidFill>
              <a:prstDash val="solid"/>
              <a:miter lim="8000"/>
              <a:headEnd len="sm" w="sm" type="none"/>
              <a:tailEnd len="sm" w="sm" type="none"/>
            </a:ln>
          </p:spPr>
        </p:cxnSp>
        <p:cxnSp>
          <p:nvCxnSpPr>
            <p:cNvPr id="420" name="Google Shape;420;g3ea9795d66c_0_18"/>
            <p:cNvCxnSpPr/>
            <p:nvPr/>
          </p:nvCxnSpPr>
          <p:spPr>
            <a:xfrm rot="10800000">
              <a:off x="2019412" y="1597026"/>
              <a:ext cx="23700" cy="0"/>
            </a:xfrm>
            <a:prstGeom prst="straightConnector1">
              <a:avLst/>
            </a:prstGeom>
            <a:noFill/>
            <a:ln cap="flat" cmpd="sng" w="9525">
              <a:solidFill>
                <a:schemeClr val="dk2"/>
              </a:solidFill>
              <a:prstDash val="solid"/>
              <a:miter lim="8000"/>
              <a:headEnd len="sm" w="sm" type="none"/>
              <a:tailEnd len="sm" w="sm" type="none"/>
            </a:ln>
          </p:spPr>
        </p:cxnSp>
        <p:sp>
          <p:nvSpPr>
            <p:cNvPr id="421" name="Google Shape;421;g3ea9795d66c_0_18"/>
            <p:cNvSpPr/>
            <p:nvPr/>
          </p:nvSpPr>
          <p:spPr>
            <a:xfrm>
              <a:off x="2259013" y="1538288"/>
              <a:ext cx="142875" cy="142875"/>
            </a:xfrm>
            <a:custGeom>
              <a:rect b="b" l="l" r="r" t="t"/>
              <a:pathLst>
                <a:path extrusionOk="0" h="90" w="90">
                  <a:moveTo>
                    <a:pt x="90" y="30"/>
                  </a:moveTo>
                  <a:lnTo>
                    <a:pt x="60" y="30"/>
                  </a:lnTo>
                  <a:lnTo>
                    <a:pt x="60" y="0"/>
                  </a:lnTo>
                  <a:lnTo>
                    <a:pt x="30" y="0"/>
                  </a:lnTo>
                  <a:lnTo>
                    <a:pt x="30" y="30"/>
                  </a:lnTo>
                  <a:lnTo>
                    <a:pt x="0" y="30"/>
                  </a:lnTo>
                  <a:lnTo>
                    <a:pt x="0" y="60"/>
                  </a:lnTo>
                  <a:lnTo>
                    <a:pt x="30" y="60"/>
                  </a:lnTo>
                  <a:lnTo>
                    <a:pt x="30" y="90"/>
                  </a:lnTo>
                  <a:lnTo>
                    <a:pt x="60" y="90"/>
                  </a:lnTo>
                  <a:lnTo>
                    <a:pt x="60" y="60"/>
                  </a:lnTo>
                  <a:lnTo>
                    <a:pt x="90" y="60"/>
                  </a:lnTo>
                  <a:lnTo>
                    <a:pt x="90" y="30"/>
                  </a:lnTo>
                  <a:close/>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g3ea9795d66c_0_18"/>
            <p:cNvSpPr/>
            <p:nvPr/>
          </p:nvSpPr>
          <p:spPr>
            <a:xfrm>
              <a:off x="2174875" y="1728788"/>
              <a:ext cx="71400" cy="477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3" name="Google Shape;423;g3ea9795d66c_0_18"/>
            <p:cNvSpPr/>
            <p:nvPr/>
          </p:nvSpPr>
          <p:spPr>
            <a:xfrm>
              <a:off x="2293938" y="1728788"/>
              <a:ext cx="71400" cy="477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4" name="Google Shape;424;g3ea9795d66c_0_18"/>
            <p:cNvSpPr/>
            <p:nvPr/>
          </p:nvSpPr>
          <p:spPr>
            <a:xfrm>
              <a:off x="2413000" y="1728788"/>
              <a:ext cx="72900" cy="477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5" name="Google Shape;425;g3ea9795d66c_0_18"/>
            <p:cNvSpPr/>
            <p:nvPr/>
          </p:nvSpPr>
          <p:spPr>
            <a:xfrm>
              <a:off x="2174875" y="1824038"/>
              <a:ext cx="71400" cy="477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6" name="Google Shape;426;g3ea9795d66c_0_18"/>
            <p:cNvSpPr/>
            <p:nvPr/>
          </p:nvSpPr>
          <p:spPr>
            <a:xfrm>
              <a:off x="2293938" y="1824038"/>
              <a:ext cx="71400" cy="477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g3ea9795d66c_0_18"/>
            <p:cNvSpPr/>
            <p:nvPr/>
          </p:nvSpPr>
          <p:spPr>
            <a:xfrm>
              <a:off x="2413000" y="1824038"/>
              <a:ext cx="72900" cy="477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g3ea9795d66c_0_18"/>
            <p:cNvSpPr/>
            <p:nvPr/>
          </p:nvSpPr>
          <p:spPr>
            <a:xfrm>
              <a:off x="2174875" y="1919288"/>
              <a:ext cx="71400" cy="492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g3ea9795d66c_0_18"/>
            <p:cNvSpPr/>
            <p:nvPr/>
          </p:nvSpPr>
          <p:spPr>
            <a:xfrm>
              <a:off x="2293938" y="1919288"/>
              <a:ext cx="71400" cy="492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0" name="Google Shape;430;g3ea9795d66c_0_18"/>
            <p:cNvSpPr/>
            <p:nvPr/>
          </p:nvSpPr>
          <p:spPr>
            <a:xfrm>
              <a:off x="2413000" y="1919288"/>
              <a:ext cx="72900" cy="492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31" name="Google Shape;431;g3ea9795d66c_0_18"/>
            <p:cNvCxnSpPr/>
            <p:nvPr/>
          </p:nvCxnSpPr>
          <p:spPr>
            <a:xfrm rot="10800000">
              <a:off x="2163750" y="2016126"/>
              <a:ext cx="369900" cy="0"/>
            </a:xfrm>
            <a:prstGeom prst="straightConnector1">
              <a:avLst/>
            </a:prstGeom>
            <a:noFill/>
            <a:ln cap="flat" cmpd="sng" w="9525">
              <a:solidFill>
                <a:schemeClr val="dk2"/>
              </a:solidFill>
              <a:prstDash val="solid"/>
              <a:miter lim="8000"/>
              <a:headEnd len="sm" w="sm" type="none"/>
              <a:tailEnd len="sm" w="sm" type="none"/>
            </a:ln>
          </p:spPr>
        </p:cxnSp>
        <p:sp>
          <p:nvSpPr>
            <p:cNvPr id="432" name="Google Shape;432;g3ea9795d66c_0_18"/>
            <p:cNvSpPr/>
            <p:nvPr/>
          </p:nvSpPr>
          <p:spPr>
            <a:xfrm>
              <a:off x="1792288" y="1514476"/>
              <a:ext cx="334962" cy="668338"/>
            </a:xfrm>
            <a:custGeom>
              <a:rect b="b" l="l" r="r" t="t"/>
              <a:pathLst>
                <a:path extrusionOk="0" h="421" w="211">
                  <a:moveTo>
                    <a:pt x="30" y="421"/>
                  </a:moveTo>
                  <a:lnTo>
                    <a:pt x="0" y="421"/>
                  </a:lnTo>
                  <a:lnTo>
                    <a:pt x="0" y="0"/>
                  </a:lnTo>
                  <a:lnTo>
                    <a:pt x="211" y="0"/>
                  </a:lnTo>
                  <a:lnTo>
                    <a:pt x="211" y="323"/>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3" name="Google Shape;433;g3ea9795d66c_0_18"/>
            <p:cNvSpPr/>
            <p:nvPr/>
          </p:nvSpPr>
          <p:spPr>
            <a:xfrm>
              <a:off x="1816100" y="1466851"/>
              <a:ext cx="287400" cy="47700"/>
            </a:xfrm>
            <a:prstGeom prst="rect">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34" name="Google Shape;434;g3ea9795d66c_0_18"/>
            <p:cNvCxnSpPr/>
            <p:nvPr/>
          </p:nvCxnSpPr>
          <p:spPr>
            <a:xfrm rot="10800000">
              <a:off x="1865313" y="1430251"/>
              <a:ext cx="0" cy="36600"/>
            </a:xfrm>
            <a:prstGeom prst="straightConnector1">
              <a:avLst/>
            </a:prstGeom>
            <a:noFill/>
            <a:ln cap="flat" cmpd="sng" w="9525">
              <a:solidFill>
                <a:schemeClr val="dk2"/>
              </a:solidFill>
              <a:prstDash val="solid"/>
              <a:miter lim="8000"/>
              <a:headEnd len="sm" w="sm" type="none"/>
              <a:tailEnd len="sm" w="sm" type="none"/>
            </a:ln>
          </p:spPr>
        </p:cxnSp>
        <p:cxnSp>
          <p:nvCxnSpPr>
            <p:cNvPr id="435" name="Google Shape;435;g3ea9795d66c_0_18"/>
            <p:cNvCxnSpPr/>
            <p:nvPr/>
          </p:nvCxnSpPr>
          <p:spPr>
            <a:xfrm rot="10800000">
              <a:off x="2055813" y="1430251"/>
              <a:ext cx="0" cy="36600"/>
            </a:xfrm>
            <a:prstGeom prst="straightConnector1">
              <a:avLst/>
            </a:prstGeom>
            <a:noFill/>
            <a:ln cap="flat" cmpd="sng" w="9525">
              <a:solidFill>
                <a:schemeClr val="dk2"/>
              </a:solidFill>
              <a:prstDash val="solid"/>
              <a:miter lim="8000"/>
              <a:headEnd len="sm" w="sm" type="none"/>
              <a:tailEnd len="sm" w="sm" type="none"/>
            </a:ln>
          </p:spPr>
        </p:cxnSp>
      </p:grpSp>
      <p:sp>
        <p:nvSpPr>
          <p:cNvPr id="436" name="Google Shape;436;g3ea9795d66c_0_18"/>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50"/>
              <a:buFont typeface="Arial"/>
              <a:buNone/>
            </a:pPr>
            <a:fld id="{00000000-1234-1234-1234-123412341234}" type="slidenum">
              <a:rPr lang="en-US"/>
              <a:t>‹#›</a:t>
            </a:fld>
            <a:endParaRPr/>
          </a:p>
        </p:txBody>
      </p:sp>
      <p:sp>
        <p:nvSpPr>
          <p:cNvPr id="437" name="Google Shape;437;g3ea9795d66c_0_18"/>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438" name="Google Shape;438;g3ea9795d66c_0_18"/>
          <p:cNvPicPr preferRelativeResize="0"/>
          <p:nvPr/>
        </p:nvPicPr>
        <p:blipFill>
          <a:blip r:embed="rId3">
            <a:alphaModFix/>
          </a:blip>
          <a:stretch>
            <a:fillRect/>
          </a:stretch>
        </p:blipFill>
        <p:spPr>
          <a:xfrm>
            <a:off x="10853021" y="6197505"/>
            <a:ext cx="526400" cy="529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ea9795d66c_0_1569"/>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Our Core Initiatives</a:t>
            </a:r>
            <a:endParaRPr sz="2800"/>
          </a:p>
        </p:txBody>
      </p:sp>
      <p:sp>
        <p:nvSpPr>
          <p:cNvPr id="444" name="Google Shape;444;g3ea9795d66c_0_1569"/>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50"/>
              <a:buFont typeface="Arial"/>
              <a:buNone/>
            </a:pPr>
            <a:fld id="{00000000-1234-1234-1234-123412341234}" type="slidenum">
              <a:rPr lang="en-US"/>
              <a:t>‹#›</a:t>
            </a:fld>
            <a:endParaRPr/>
          </a:p>
        </p:txBody>
      </p:sp>
      <p:sp>
        <p:nvSpPr>
          <p:cNvPr id="445" name="Google Shape;445;g3ea9795d66c_0_1569"/>
          <p:cNvSpPr/>
          <p:nvPr/>
        </p:nvSpPr>
        <p:spPr>
          <a:xfrm>
            <a:off x="3435881" y="1328430"/>
            <a:ext cx="2108869" cy="4650988"/>
          </a:xfrm>
          <a:custGeom>
            <a:rect b="b" l="l" r="r" t="t"/>
            <a:pathLst>
              <a:path extrusionOk="0" h="3835866" w="1874550">
                <a:moveTo>
                  <a:pt x="0" y="0"/>
                </a:moveTo>
                <a:lnTo>
                  <a:pt x="150643" y="7607"/>
                </a:lnTo>
                <a:cubicBezTo>
                  <a:pt x="1118936" y="105943"/>
                  <a:pt x="1874550" y="923697"/>
                  <a:pt x="1874550" y="1917933"/>
                </a:cubicBezTo>
                <a:cubicBezTo>
                  <a:pt x="1874550" y="2912170"/>
                  <a:pt x="1118936" y="3729924"/>
                  <a:pt x="150643" y="3828259"/>
                </a:cubicBezTo>
                <a:lnTo>
                  <a:pt x="0" y="3835866"/>
                </a:lnTo>
                <a:close/>
              </a:path>
            </a:pathLst>
          </a:custGeom>
          <a:noFill/>
          <a:ln cap="flat" cmpd="sng" w="25400">
            <a:solidFill>
              <a:srgbClr val="166669"/>
            </a:solidFill>
            <a:prstDash val="solid"/>
            <a:round/>
            <a:headEnd len="sm" w="sm" type="none"/>
            <a:tailEnd len="sm" w="sm" type="none"/>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446" name="Google Shape;446;g3ea9795d66c_0_1569"/>
          <p:cNvSpPr/>
          <p:nvPr/>
        </p:nvSpPr>
        <p:spPr>
          <a:xfrm>
            <a:off x="3106410" y="1209942"/>
            <a:ext cx="728700" cy="4923900"/>
          </a:xfrm>
          <a:prstGeom prst="rect">
            <a:avLst/>
          </a:prstGeom>
          <a:solidFill>
            <a:schemeClr val="lt1"/>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447" name="Google Shape;447;g3ea9795d66c_0_1569"/>
          <p:cNvSpPr/>
          <p:nvPr/>
        </p:nvSpPr>
        <p:spPr>
          <a:xfrm>
            <a:off x="927015" y="3071223"/>
            <a:ext cx="3542400" cy="9573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1" lang="en-US" sz="2400" u="none" cap="none" strike="noStrike">
                <a:solidFill>
                  <a:srgbClr val="131314"/>
                </a:solidFill>
                <a:latin typeface="Arial"/>
                <a:ea typeface="Arial"/>
                <a:cs typeface="Arial"/>
                <a:sym typeface="Arial"/>
              </a:rPr>
              <a:t>West Virginia’s RHTP implementation will be centered on 7 key initiatives</a:t>
            </a:r>
            <a:endParaRPr b="0" i="0" sz="2400" u="none" cap="none" strike="noStrike">
              <a:solidFill>
                <a:srgbClr val="000000"/>
              </a:solidFill>
              <a:latin typeface="Arial"/>
              <a:ea typeface="Arial"/>
              <a:cs typeface="Arial"/>
              <a:sym typeface="Arial"/>
            </a:endParaRPr>
          </a:p>
        </p:txBody>
      </p:sp>
      <p:sp>
        <p:nvSpPr>
          <p:cNvPr id="448" name="Google Shape;448;g3ea9795d66c_0_1569"/>
          <p:cNvSpPr/>
          <p:nvPr/>
        </p:nvSpPr>
        <p:spPr>
          <a:xfrm>
            <a:off x="5683475" y="1366138"/>
            <a:ext cx="3546900" cy="3705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04368"/>
                </a:solidFill>
                <a:latin typeface="Arial"/>
                <a:ea typeface="Arial"/>
                <a:cs typeface="Arial"/>
                <a:sym typeface="Arial"/>
              </a:rPr>
              <a:t>Connected Care Grid</a:t>
            </a:r>
            <a:endParaRPr b="0" i="0" sz="1800" u="none" cap="none" strike="noStrike">
              <a:solidFill>
                <a:srgbClr val="000000"/>
              </a:solidFill>
              <a:latin typeface="Arial"/>
              <a:ea typeface="Arial"/>
              <a:cs typeface="Arial"/>
              <a:sym typeface="Arial"/>
            </a:endParaRPr>
          </a:p>
        </p:txBody>
      </p:sp>
      <p:sp>
        <p:nvSpPr>
          <p:cNvPr id="449" name="Google Shape;449;g3ea9795d66c_0_1569"/>
          <p:cNvSpPr/>
          <p:nvPr/>
        </p:nvSpPr>
        <p:spPr>
          <a:xfrm>
            <a:off x="6266409" y="2019723"/>
            <a:ext cx="3546900" cy="3705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04368"/>
                </a:solidFill>
                <a:latin typeface="Arial"/>
                <a:ea typeface="Arial"/>
                <a:cs typeface="Arial"/>
                <a:sym typeface="Arial"/>
              </a:rPr>
              <a:t>Rural Health Link</a:t>
            </a:r>
            <a:endParaRPr b="0" i="0" sz="1800" u="none" cap="none" strike="noStrike">
              <a:solidFill>
                <a:srgbClr val="000000"/>
              </a:solidFill>
              <a:latin typeface="Arial"/>
              <a:ea typeface="Arial"/>
              <a:cs typeface="Arial"/>
              <a:sym typeface="Arial"/>
            </a:endParaRPr>
          </a:p>
        </p:txBody>
      </p:sp>
      <p:sp>
        <p:nvSpPr>
          <p:cNvPr id="450" name="Google Shape;450;g3ea9795d66c_0_1569"/>
          <p:cNvSpPr/>
          <p:nvPr/>
        </p:nvSpPr>
        <p:spPr>
          <a:xfrm>
            <a:off x="6615202" y="2726870"/>
            <a:ext cx="4082400" cy="3705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04368"/>
                </a:solidFill>
                <a:latin typeface="Arial"/>
                <a:ea typeface="Arial"/>
                <a:cs typeface="Arial"/>
                <a:sym typeface="Arial"/>
              </a:rPr>
              <a:t>Mountain State Care Force</a:t>
            </a:r>
            <a:endParaRPr b="0" i="0" sz="1800" u="none" cap="none" strike="noStrike">
              <a:solidFill>
                <a:srgbClr val="000000"/>
              </a:solidFill>
              <a:latin typeface="Arial"/>
              <a:ea typeface="Arial"/>
              <a:cs typeface="Arial"/>
              <a:sym typeface="Arial"/>
            </a:endParaRPr>
          </a:p>
        </p:txBody>
      </p:sp>
      <p:sp>
        <p:nvSpPr>
          <p:cNvPr id="451" name="Google Shape;451;g3ea9795d66c_0_1569"/>
          <p:cNvSpPr/>
          <p:nvPr/>
        </p:nvSpPr>
        <p:spPr>
          <a:xfrm>
            <a:off x="6775461" y="3462917"/>
            <a:ext cx="4082400" cy="3705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04368"/>
                </a:solidFill>
                <a:latin typeface="Arial"/>
                <a:ea typeface="Arial"/>
                <a:cs typeface="Arial"/>
                <a:sym typeface="Arial"/>
              </a:rPr>
              <a:t>SmartCare Catalyst</a:t>
            </a:r>
            <a:endParaRPr b="0" i="0" sz="1800" u="none" cap="none" strike="noStrike">
              <a:solidFill>
                <a:srgbClr val="000000"/>
              </a:solidFill>
              <a:latin typeface="Arial"/>
              <a:ea typeface="Arial"/>
              <a:cs typeface="Arial"/>
              <a:sym typeface="Arial"/>
            </a:endParaRPr>
          </a:p>
        </p:txBody>
      </p:sp>
      <p:sp>
        <p:nvSpPr>
          <p:cNvPr id="452" name="Google Shape;452;g3ea9795d66c_0_1569"/>
          <p:cNvSpPr/>
          <p:nvPr/>
        </p:nvSpPr>
        <p:spPr>
          <a:xfrm>
            <a:off x="6615203" y="4205561"/>
            <a:ext cx="4529700" cy="3705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04368"/>
                </a:solidFill>
                <a:latin typeface="Arial"/>
                <a:ea typeface="Arial"/>
                <a:cs typeface="Arial"/>
                <a:sym typeface="Arial"/>
              </a:rPr>
              <a:t>Health to Prosperity</a:t>
            </a:r>
            <a:endParaRPr b="0" i="0" sz="1800" u="none" cap="none" strike="noStrike">
              <a:solidFill>
                <a:srgbClr val="000000"/>
              </a:solidFill>
              <a:latin typeface="Arial"/>
              <a:ea typeface="Arial"/>
              <a:cs typeface="Arial"/>
              <a:sym typeface="Arial"/>
            </a:endParaRPr>
          </a:p>
        </p:txBody>
      </p:sp>
      <p:sp>
        <p:nvSpPr>
          <p:cNvPr id="453" name="Google Shape;453;g3ea9795d66c_0_1569"/>
          <p:cNvSpPr/>
          <p:nvPr/>
        </p:nvSpPr>
        <p:spPr>
          <a:xfrm>
            <a:off x="6266408" y="4937528"/>
            <a:ext cx="4155900" cy="3705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04368"/>
                </a:solidFill>
                <a:latin typeface="Arial"/>
                <a:ea typeface="Arial"/>
                <a:cs typeface="Arial"/>
                <a:sym typeface="Arial"/>
              </a:rPr>
              <a:t>Personal Health Accelerator</a:t>
            </a:r>
            <a:endParaRPr b="0" i="0" sz="1800" u="none" cap="none" strike="noStrike">
              <a:solidFill>
                <a:srgbClr val="000000"/>
              </a:solidFill>
              <a:latin typeface="Arial"/>
              <a:ea typeface="Arial"/>
              <a:cs typeface="Arial"/>
              <a:sym typeface="Arial"/>
            </a:endParaRPr>
          </a:p>
        </p:txBody>
      </p:sp>
      <p:sp>
        <p:nvSpPr>
          <p:cNvPr id="454" name="Google Shape;454;g3ea9795d66c_0_1569"/>
          <p:cNvSpPr/>
          <p:nvPr/>
        </p:nvSpPr>
        <p:spPr>
          <a:xfrm>
            <a:off x="5683475" y="5598929"/>
            <a:ext cx="3546900" cy="370500"/>
          </a:xfrm>
          <a:prstGeom prst="roundRect">
            <a:avLst>
              <a:gd fmla="val 16667" name="adj"/>
            </a:avLst>
          </a:prstGeom>
          <a:solidFill>
            <a:schemeClr val="lt1">
              <a:alpha val="41176"/>
            </a:schemeClr>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800" u="none" cap="none" strike="noStrike">
                <a:solidFill>
                  <a:srgbClr val="004368"/>
                </a:solidFill>
                <a:latin typeface="Arial"/>
                <a:ea typeface="Arial"/>
                <a:cs typeface="Arial"/>
                <a:sym typeface="Arial"/>
              </a:rPr>
              <a:t>HealthTech Appalachia</a:t>
            </a:r>
            <a:endParaRPr b="0" i="0" sz="1800" u="none" cap="none" strike="noStrike">
              <a:solidFill>
                <a:srgbClr val="000000"/>
              </a:solidFill>
              <a:latin typeface="Arial"/>
              <a:ea typeface="Arial"/>
              <a:cs typeface="Arial"/>
              <a:sym typeface="Arial"/>
            </a:endParaRPr>
          </a:p>
        </p:txBody>
      </p:sp>
      <p:sp>
        <p:nvSpPr>
          <p:cNvPr id="455" name="Google Shape;455;g3ea9795d66c_0_1569"/>
          <p:cNvSpPr/>
          <p:nvPr/>
        </p:nvSpPr>
        <p:spPr>
          <a:xfrm rot="900001">
            <a:off x="5014722" y="1272000"/>
            <a:ext cx="499186" cy="499189"/>
          </a:xfrm>
          <a:custGeom>
            <a:rect b="b" l="l" r="r" t="t"/>
            <a:pathLst>
              <a:path extrusionOk="0" h="222" w="222">
                <a:moveTo>
                  <a:pt x="153" y="153"/>
                </a:moveTo>
                <a:cubicBezTo>
                  <a:pt x="105" y="202"/>
                  <a:pt x="47" y="222"/>
                  <a:pt x="23" y="199"/>
                </a:cubicBezTo>
                <a:cubicBezTo>
                  <a:pt x="0" y="175"/>
                  <a:pt x="20" y="117"/>
                  <a:pt x="69" y="69"/>
                </a:cubicBezTo>
                <a:cubicBezTo>
                  <a:pt x="117" y="20"/>
                  <a:pt x="175" y="0"/>
                  <a:pt x="199" y="23"/>
                </a:cubicBezTo>
                <a:cubicBezTo>
                  <a:pt x="222" y="47"/>
                  <a:pt x="202" y="105"/>
                  <a:pt x="153" y="153"/>
                </a:cubicBezTo>
                <a:close/>
              </a:path>
            </a:pathLst>
          </a:cu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456" name="Google Shape;456;g3ea9795d66c_0_1569"/>
          <p:cNvSpPr/>
          <p:nvPr/>
        </p:nvSpPr>
        <p:spPr>
          <a:xfrm>
            <a:off x="5129662" y="1242671"/>
            <a:ext cx="269400" cy="557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457" name="Google Shape;457;g3ea9795d66c_0_1569"/>
          <p:cNvSpPr/>
          <p:nvPr/>
        </p:nvSpPr>
        <p:spPr>
          <a:xfrm rot="-900000">
            <a:off x="5014741" y="1271401"/>
            <a:ext cx="499187" cy="499189"/>
          </a:xfrm>
          <a:custGeom>
            <a:rect b="b" l="l" r="r" t="t"/>
            <a:pathLst>
              <a:path extrusionOk="0" h="222" w="222">
                <a:moveTo>
                  <a:pt x="69" y="153"/>
                </a:moveTo>
                <a:cubicBezTo>
                  <a:pt x="20" y="105"/>
                  <a:pt x="0" y="47"/>
                  <a:pt x="23" y="23"/>
                </a:cubicBezTo>
                <a:cubicBezTo>
                  <a:pt x="47" y="0"/>
                  <a:pt x="105" y="20"/>
                  <a:pt x="153" y="69"/>
                </a:cubicBezTo>
                <a:cubicBezTo>
                  <a:pt x="202" y="117"/>
                  <a:pt x="222" y="175"/>
                  <a:pt x="199" y="199"/>
                </a:cubicBezTo>
                <a:cubicBezTo>
                  <a:pt x="175" y="222"/>
                  <a:pt x="117" y="202"/>
                  <a:pt x="69" y="153"/>
                </a:cubicBezTo>
                <a:close/>
              </a:path>
            </a:pathLst>
          </a:cu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grpSp>
        <p:nvGrpSpPr>
          <p:cNvPr id="458" name="Google Shape;458;g3ea9795d66c_0_1569"/>
          <p:cNvGrpSpPr/>
          <p:nvPr/>
        </p:nvGrpSpPr>
        <p:grpSpPr>
          <a:xfrm>
            <a:off x="5191229" y="1448490"/>
            <a:ext cx="146090" cy="146090"/>
            <a:chOff x="7498353" y="4461782"/>
            <a:chExt cx="238125" cy="238125"/>
          </a:xfrm>
        </p:grpSpPr>
        <p:sp>
          <p:nvSpPr>
            <p:cNvPr id="459" name="Google Shape;459;g3ea9795d66c_0_1569"/>
            <p:cNvSpPr/>
            <p:nvPr/>
          </p:nvSpPr>
          <p:spPr>
            <a:xfrm>
              <a:off x="7557091" y="4461782"/>
              <a:ext cx="120650" cy="142875"/>
            </a:xfrm>
            <a:custGeom>
              <a:rect b="b" l="l" r="r" t="t"/>
              <a:pathLst>
                <a:path extrusionOk="0" h="48" w="40">
                  <a:moveTo>
                    <a:pt x="0" y="22"/>
                  </a:moveTo>
                  <a:cubicBezTo>
                    <a:pt x="0" y="36"/>
                    <a:pt x="8" y="48"/>
                    <a:pt x="20" y="48"/>
                  </a:cubicBezTo>
                  <a:cubicBezTo>
                    <a:pt x="32" y="48"/>
                    <a:pt x="40" y="36"/>
                    <a:pt x="40" y="22"/>
                  </a:cubicBezTo>
                  <a:cubicBezTo>
                    <a:pt x="40" y="8"/>
                    <a:pt x="36" y="0"/>
                    <a:pt x="20" y="0"/>
                  </a:cubicBezTo>
                  <a:cubicBezTo>
                    <a:pt x="4" y="0"/>
                    <a:pt x="0" y="8"/>
                    <a:pt x="0" y="22"/>
                  </a:cubicBezTo>
                  <a:close/>
                </a:path>
              </a:pathLst>
            </a:cu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460" name="Google Shape;460;g3ea9795d66c_0_1569"/>
            <p:cNvSpPr/>
            <p:nvPr/>
          </p:nvSpPr>
          <p:spPr>
            <a:xfrm>
              <a:off x="7498353" y="4591957"/>
              <a:ext cx="238125" cy="107950"/>
            </a:xfrm>
            <a:custGeom>
              <a:rect b="b" l="l" r="r" t="t"/>
              <a:pathLst>
                <a:path extrusionOk="0" h="36" w="80">
                  <a:moveTo>
                    <a:pt x="28" y="0"/>
                  </a:moveTo>
                  <a:cubicBezTo>
                    <a:pt x="0" y="16"/>
                    <a:pt x="0" y="16"/>
                    <a:pt x="0" y="16"/>
                  </a:cubicBezTo>
                  <a:cubicBezTo>
                    <a:pt x="0" y="16"/>
                    <a:pt x="0" y="17"/>
                    <a:pt x="0" y="24"/>
                  </a:cubicBezTo>
                  <a:cubicBezTo>
                    <a:pt x="0" y="31"/>
                    <a:pt x="4" y="36"/>
                    <a:pt x="8" y="36"/>
                  </a:cubicBezTo>
                  <a:cubicBezTo>
                    <a:pt x="72" y="36"/>
                    <a:pt x="72" y="36"/>
                    <a:pt x="72" y="36"/>
                  </a:cubicBezTo>
                  <a:cubicBezTo>
                    <a:pt x="76" y="36"/>
                    <a:pt x="80" y="31"/>
                    <a:pt x="80" y="24"/>
                  </a:cubicBezTo>
                  <a:cubicBezTo>
                    <a:pt x="80" y="17"/>
                    <a:pt x="80" y="16"/>
                    <a:pt x="80" y="16"/>
                  </a:cubicBezTo>
                  <a:cubicBezTo>
                    <a:pt x="52" y="0"/>
                    <a:pt x="52" y="0"/>
                    <a:pt x="52" y="0"/>
                  </a:cubicBezTo>
                </a:path>
              </a:pathLst>
            </a:cu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grpSp>
      <p:sp>
        <p:nvSpPr>
          <p:cNvPr id="461" name="Google Shape;461;g3ea9795d66c_0_1569"/>
          <p:cNvSpPr/>
          <p:nvPr/>
        </p:nvSpPr>
        <p:spPr>
          <a:xfrm>
            <a:off x="4996687" y="1429791"/>
            <a:ext cx="53400" cy="53400"/>
          </a:xfrm>
          <a:prstGeom prst="ellipse">
            <a:avLst/>
          </a:pr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462" name="Google Shape;462;g3ea9795d66c_0_1569"/>
          <p:cNvSpPr/>
          <p:nvPr/>
        </p:nvSpPr>
        <p:spPr>
          <a:xfrm>
            <a:off x="5300016" y="1731574"/>
            <a:ext cx="53400" cy="53400"/>
          </a:xfrm>
          <a:prstGeom prst="ellipse">
            <a:avLst/>
          </a:pr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463" name="Google Shape;463;g3ea9795d66c_0_1569"/>
          <p:cNvSpPr/>
          <p:nvPr/>
        </p:nvSpPr>
        <p:spPr>
          <a:xfrm>
            <a:off x="5389218" y="1310539"/>
            <a:ext cx="53400" cy="54600"/>
          </a:xfrm>
          <a:prstGeom prst="ellipse">
            <a:avLst/>
          </a:prstGeom>
          <a:solidFill>
            <a:schemeClr val="lt1"/>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1"/>
              <a:buFont typeface="Calibri"/>
              <a:buNone/>
            </a:pPr>
            <a:r>
              <a:t/>
            </a:r>
            <a:endParaRPr b="0" i="0" sz="1351" u="none" cap="none" strike="noStrike">
              <a:solidFill>
                <a:srgbClr val="000000"/>
              </a:solidFill>
              <a:latin typeface="Calibri"/>
              <a:ea typeface="Calibri"/>
              <a:cs typeface="Calibri"/>
              <a:sym typeface="Calibri"/>
            </a:endParaRPr>
          </a:p>
        </p:txBody>
      </p:sp>
      <p:sp>
        <p:nvSpPr>
          <p:cNvPr id="464" name="Google Shape;464;g3ea9795d66c_0_1569"/>
          <p:cNvSpPr/>
          <p:nvPr/>
        </p:nvSpPr>
        <p:spPr>
          <a:xfrm>
            <a:off x="6097794" y="2659350"/>
            <a:ext cx="78300" cy="780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465" name="Google Shape;465;g3ea9795d66c_0_1569"/>
          <p:cNvCxnSpPr/>
          <p:nvPr/>
        </p:nvCxnSpPr>
        <p:spPr>
          <a:xfrm rot="10800000">
            <a:off x="6285436" y="3011033"/>
            <a:ext cx="0" cy="141300"/>
          </a:xfrm>
          <a:prstGeom prst="straightConnector1">
            <a:avLst/>
          </a:prstGeom>
          <a:noFill/>
          <a:ln cap="flat" cmpd="sng" w="9525">
            <a:solidFill>
              <a:schemeClr val="dk2"/>
            </a:solidFill>
            <a:prstDash val="solid"/>
            <a:miter lim="8000"/>
            <a:headEnd len="sm" w="sm" type="none"/>
            <a:tailEnd len="sm" w="sm" type="none"/>
          </a:ln>
        </p:spPr>
      </p:cxnSp>
      <p:sp>
        <p:nvSpPr>
          <p:cNvPr id="466" name="Google Shape;466;g3ea9795d66c_0_1569"/>
          <p:cNvSpPr/>
          <p:nvPr/>
        </p:nvSpPr>
        <p:spPr>
          <a:xfrm>
            <a:off x="6254162" y="2721753"/>
            <a:ext cx="62400" cy="62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467" name="Google Shape;467;g3ea9795d66c_0_1569"/>
          <p:cNvSpPr/>
          <p:nvPr/>
        </p:nvSpPr>
        <p:spPr>
          <a:xfrm>
            <a:off x="6215591" y="2988005"/>
            <a:ext cx="22934" cy="164328"/>
          </a:xfrm>
          <a:custGeom>
            <a:rect b="b" l="l" r="r" t="t"/>
            <a:pathLst>
              <a:path extrusionOk="0" h="158" w="22">
                <a:moveTo>
                  <a:pt x="0" y="0"/>
                </a:moveTo>
                <a:lnTo>
                  <a:pt x="22" y="0"/>
                </a:lnTo>
                <a:lnTo>
                  <a:pt x="22" y="158"/>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468" name="Google Shape;468;g3ea9795d66c_0_1569"/>
          <p:cNvSpPr/>
          <p:nvPr/>
        </p:nvSpPr>
        <p:spPr>
          <a:xfrm>
            <a:off x="6246865" y="2815357"/>
            <a:ext cx="117797" cy="336976"/>
          </a:xfrm>
          <a:custGeom>
            <a:rect b="b" l="l" r="r" t="t"/>
            <a:pathLst>
              <a:path extrusionOk="0" h="172" w="60">
                <a:moveTo>
                  <a:pt x="44" y="172"/>
                </a:moveTo>
                <a:cubicBezTo>
                  <a:pt x="44" y="88"/>
                  <a:pt x="44" y="88"/>
                  <a:pt x="44" y="88"/>
                </a:cubicBezTo>
                <a:cubicBezTo>
                  <a:pt x="60" y="88"/>
                  <a:pt x="60" y="88"/>
                  <a:pt x="60" y="88"/>
                </a:cubicBezTo>
                <a:cubicBezTo>
                  <a:pt x="60" y="20"/>
                  <a:pt x="60" y="20"/>
                  <a:pt x="60" y="20"/>
                </a:cubicBezTo>
                <a:cubicBezTo>
                  <a:pt x="60" y="9"/>
                  <a:pt x="51" y="0"/>
                  <a:pt x="40" y="0"/>
                </a:cubicBezTo>
                <a:cubicBezTo>
                  <a:pt x="0" y="0"/>
                  <a:pt x="0" y="0"/>
                  <a:pt x="0"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469" name="Google Shape;469;g3ea9795d66c_0_1569"/>
          <p:cNvCxnSpPr/>
          <p:nvPr/>
        </p:nvCxnSpPr>
        <p:spPr>
          <a:xfrm>
            <a:off x="6285436" y="2839278"/>
            <a:ext cx="0" cy="15600"/>
          </a:xfrm>
          <a:prstGeom prst="straightConnector1">
            <a:avLst/>
          </a:prstGeom>
          <a:noFill/>
          <a:ln cap="flat" cmpd="sng" w="9525">
            <a:solidFill>
              <a:schemeClr val="dk2"/>
            </a:solidFill>
            <a:prstDash val="solid"/>
            <a:miter lim="8000"/>
            <a:headEnd len="sm" w="sm" type="none"/>
            <a:tailEnd len="sm" w="sm" type="none"/>
          </a:ln>
        </p:spPr>
      </p:cxnSp>
      <p:cxnSp>
        <p:nvCxnSpPr>
          <p:cNvPr id="470" name="Google Shape;470;g3ea9795d66c_0_1569"/>
          <p:cNvCxnSpPr/>
          <p:nvPr/>
        </p:nvCxnSpPr>
        <p:spPr>
          <a:xfrm rot="10800000">
            <a:off x="5988336" y="3011033"/>
            <a:ext cx="0" cy="141300"/>
          </a:xfrm>
          <a:prstGeom prst="straightConnector1">
            <a:avLst/>
          </a:prstGeom>
          <a:noFill/>
          <a:ln cap="flat" cmpd="sng" w="9525">
            <a:solidFill>
              <a:schemeClr val="dk2"/>
            </a:solidFill>
            <a:prstDash val="solid"/>
            <a:miter lim="8000"/>
            <a:headEnd len="sm" w="sm" type="none"/>
            <a:tailEnd len="sm" w="sm" type="none"/>
          </a:ln>
        </p:spPr>
      </p:cxnSp>
      <p:sp>
        <p:nvSpPr>
          <p:cNvPr id="471" name="Google Shape;471;g3ea9795d66c_0_1569"/>
          <p:cNvSpPr/>
          <p:nvPr/>
        </p:nvSpPr>
        <p:spPr>
          <a:xfrm>
            <a:off x="6035247" y="2988005"/>
            <a:ext cx="22934" cy="164328"/>
          </a:xfrm>
          <a:custGeom>
            <a:rect b="b" l="l" r="r" t="t"/>
            <a:pathLst>
              <a:path extrusionOk="0" h="158" w="22">
                <a:moveTo>
                  <a:pt x="22" y="0"/>
                </a:moveTo>
                <a:lnTo>
                  <a:pt x="0" y="0"/>
                </a:lnTo>
                <a:lnTo>
                  <a:pt x="0" y="158"/>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472" name="Google Shape;472;g3ea9795d66c_0_1569"/>
          <p:cNvSpPr/>
          <p:nvPr/>
        </p:nvSpPr>
        <p:spPr>
          <a:xfrm>
            <a:off x="5909110" y="2815357"/>
            <a:ext cx="117797" cy="336976"/>
          </a:xfrm>
          <a:custGeom>
            <a:rect b="b" l="l" r="r" t="t"/>
            <a:pathLst>
              <a:path extrusionOk="0" h="172" w="60">
                <a:moveTo>
                  <a:pt x="16" y="172"/>
                </a:moveTo>
                <a:cubicBezTo>
                  <a:pt x="16" y="88"/>
                  <a:pt x="16" y="88"/>
                  <a:pt x="16" y="88"/>
                </a:cubicBezTo>
                <a:cubicBezTo>
                  <a:pt x="0" y="88"/>
                  <a:pt x="0" y="88"/>
                  <a:pt x="0" y="88"/>
                </a:cubicBezTo>
                <a:cubicBezTo>
                  <a:pt x="0" y="20"/>
                  <a:pt x="0" y="20"/>
                  <a:pt x="0" y="20"/>
                </a:cubicBezTo>
                <a:cubicBezTo>
                  <a:pt x="0" y="9"/>
                  <a:pt x="9" y="0"/>
                  <a:pt x="20" y="0"/>
                </a:cubicBezTo>
                <a:cubicBezTo>
                  <a:pt x="60" y="0"/>
                  <a:pt x="60" y="0"/>
                  <a:pt x="60"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473" name="Google Shape;473;g3ea9795d66c_0_1569"/>
          <p:cNvCxnSpPr/>
          <p:nvPr/>
        </p:nvCxnSpPr>
        <p:spPr>
          <a:xfrm>
            <a:off x="5988336" y="2839278"/>
            <a:ext cx="0" cy="15600"/>
          </a:xfrm>
          <a:prstGeom prst="straightConnector1">
            <a:avLst/>
          </a:prstGeom>
          <a:noFill/>
          <a:ln cap="flat" cmpd="sng" w="9525">
            <a:solidFill>
              <a:schemeClr val="dk2"/>
            </a:solidFill>
            <a:prstDash val="solid"/>
            <a:miter lim="8000"/>
            <a:headEnd len="sm" w="sm" type="none"/>
            <a:tailEnd len="sm" w="sm" type="none"/>
          </a:ln>
        </p:spPr>
      </p:cxnSp>
      <p:sp>
        <p:nvSpPr>
          <p:cNvPr id="474" name="Google Shape;474;g3ea9795d66c_0_1569"/>
          <p:cNvSpPr/>
          <p:nvPr/>
        </p:nvSpPr>
        <p:spPr>
          <a:xfrm>
            <a:off x="5957063" y="2721753"/>
            <a:ext cx="62400" cy="62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475" name="Google Shape;475;g3ea9795d66c_0_1569"/>
          <p:cNvCxnSpPr/>
          <p:nvPr/>
        </p:nvCxnSpPr>
        <p:spPr>
          <a:xfrm>
            <a:off x="6050884" y="2815357"/>
            <a:ext cx="0" cy="0"/>
          </a:xfrm>
          <a:prstGeom prst="straightConnector1">
            <a:avLst/>
          </a:prstGeom>
          <a:noFill/>
          <a:ln cap="flat" cmpd="sng" w="9525">
            <a:solidFill>
              <a:schemeClr val="dk2"/>
            </a:solidFill>
            <a:prstDash val="solid"/>
            <a:miter lim="8000"/>
            <a:headEnd len="sm" w="sm" type="none"/>
            <a:tailEnd len="sm" w="sm" type="none"/>
          </a:ln>
        </p:spPr>
      </p:cxnSp>
      <p:cxnSp>
        <p:nvCxnSpPr>
          <p:cNvPr id="476" name="Google Shape;476;g3ea9795d66c_0_1569"/>
          <p:cNvCxnSpPr/>
          <p:nvPr/>
        </p:nvCxnSpPr>
        <p:spPr>
          <a:xfrm>
            <a:off x="6222888" y="2815357"/>
            <a:ext cx="0" cy="0"/>
          </a:xfrm>
          <a:prstGeom prst="straightConnector1">
            <a:avLst/>
          </a:prstGeom>
          <a:noFill/>
          <a:ln cap="flat" cmpd="sng" w="9525">
            <a:solidFill>
              <a:schemeClr val="dk2"/>
            </a:solidFill>
            <a:prstDash val="solid"/>
            <a:miter lim="8000"/>
            <a:headEnd len="sm" w="sm" type="none"/>
            <a:tailEnd len="sm" w="sm" type="none"/>
          </a:ln>
        </p:spPr>
      </p:cxnSp>
      <p:sp>
        <p:nvSpPr>
          <p:cNvPr id="477" name="Google Shape;477;g3ea9795d66c_0_1569"/>
          <p:cNvSpPr/>
          <p:nvPr/>
        </p:nvSpPr>
        <p:spPr>
          <a:xfrm>
            <a:off x="6050884" y="2768555"/>
            <a:ext cx="172005" cy="383778"/>
          </a:xfrm>
          <a:custGeom>
            <a:rect b="b" l="l" r="r" t="t"/>
            <a:pathLst>
              <a:path extrusionOk="0" h="196" w="88">
                <a:moveTo>
                  <a:pt x="16" y="196"/>
                </a:moveTo>
                <a:cubicBezTo>
                  <a:pt x="16" y="96"/>
                  <a:pt x="16" y="96"/>
                  <a:pt x="16" y="96"/>
                </a:cubicBezTo>
                <a:cubicBezTo>
                  <a:pt x="0" y="96"/>
                  <a:pt x="0" y="96"/>
                  <a:pt x="0" y="96"/>
                </a:cubicBezTo>
                <a:cubicBezTo>
                  <a:pt x="0" y="24"/>
                  <a:pt x="0" y="24"/>
                  <a:pt x="0" y="24"/>
                </a:cubicBezTo>
                <a:cubicBezTo>
                  <a:pt x="0" y="11"/>
                  <a:pt x="11" y="0"/>
                  <a:pt x="24" y="0"/>
                </a:cubicBezTo>
                <a:cubicBezTo>
                  <a:pt x="64" y="0"/>
                  <a:pt x="64" y="0"/>
                  <a:pt x="64" y="0"/>
                </a:cubicBezTo>
                <a:cubicBezTo>
                  <a:pt x="77" y="0"/>
                  <a:pt x="88" y="11"/>
                  <a:pt x="88" y="24"/>
                </a:cubicBezTo>
                <a:cubicBezTo>
                  <a:pt x="88" y="96"/>
                  <a:pt x="88" y="96"/>
                  <a:pt x="88" y="96"/>
                </a:cubicBezTo>
                <a:cubicBezTo>
                  <a:pt x="72" y="96"/>
                  <a:pt x="72" y="96"/>
                  <a:pt x="72" y="96"/>
                </a:cubicBezTo>
                <a:cubicBezTo>
                  <a:pt x="72" y="196"/>
                  <a:pt x="72" y="196"/>
                  <a:pt x="72" y="196"/>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478" name="Google Shape;478;g3ea9795d66c_0_1569"/>
          <p:cNvCxnSpPr/>
          <p:nvPr/>
        </p:nvCxnSpPr>
        <p:spPr>
          <a:xfrm>
            <a:off x="6137407" y="2979685"/>
            <a:ext cx="0" cy="172500"/>
          </a:xfrm>
          <a:prstGeom prst="straightConnector1">
            <a:avLst/>
          </a:prstGeom>
          <a:noFill/>
          <a:ln cap="flat" cmpd="sng" w="9525">
            <a:solidFill>
              <a:schemeClr val="dk2"/>
            </a:solidFill>
            <a:prstDash val="solid"/>
            <a:miter lim="8000"/>
            <a:headEnd len="sm" w="sm" type="none"/>
            <a:tailEnd len="sm" w="sm" type="none"/>
          </a:ln>
        </p:spPr>
      </p:cxnSp>
      <p:sp>
        <p:nvSpPr>
          <p:cNvPr id="479" name="Google Shape;479;g3ea9795d66c_0_1569"/>
          <p:cNvSpPr/>
          <p:nvPr/>
        </p:nvSpPr>
        <p:spPr>
          <a:xfrm>
            <a:off x="6097794" y="2752954"/>
            <a:ext cx="78184" cy="70723"/>
          </a:xfrm>
          <a:custGeom>
            <a:rect b="b" l="l" r="r" t="t"/>
            <a:pathLst>
              <a:path extrusionOk="0" h="68" w="75">
                <a:moveTo>
                  <a:pt x="75" y="0"/>
                </a:moveTo>
                <a:lnTo>
                  <a:pt x="75" y="30"/>
                </a:lnTo>
                <a:lnTo>
                  <a:pt x="38" y="68"/>
                </a:lnTo>
                <a:lnTo>
                  <a:pt x="0" y="30"/>
                </a:lnTo>
                <a:lnTo>
                  <a:pt x="0" y="0"/>
                </a:lnTo>
              </a:path>
            </a:pathLst>
          </a:cu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480" name="Google Shape;480;g3ea9795d66c_0_1569"/>
          <p:cNvCxnSpPr/>
          <p:nvPr/>
        </p:nvCxnSpPr>
        <p:spPr>
          <a:xfrm>
            <a:off x="6137407" y="2823678"/>
            <a:ext cx="0" cy="55200"/>
          </a:xfrm>
          <a:prstGeom prst="straightConnector1">
            <a:avLst/>
          </a:prstGeom>
          <a:noFill/>
          <a:ln cap="flat" cmpd="sng" w="9525">
            <a:solidFill>
              <a:schemeClr val="dk2"/>
            </a:solidFill>
            <a:prstDash val="solid"/>
            <a:round/>
            <a:headEnd len="sm" w="sm" type="none"/>
            <a:tailEnd len="sm" w="sm" type="none"/>
          </a:ln>
        </p:spPr>
      </p:cxnSp>
      <p:sp>
        <p:nvSpPr>
          <p:cNvPr id="481" name="Google Shape;481;g3ea9795d66c_0_1569"/>
          <p:cNvSpPr/>
          <p:nvPr/>
        </p:nvSpPr>
        <p:spPr>
          <a:xfrm>
            <a:off x="6129068" y="2870480"/>
            <a:ext cx="15600" cy="15600"/>
          </a:xfrm>
          <a:prstGeom prst="ellipse">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482" name="Google Shape;482;g3ea9795d66c_0_1569"/>
          <p:cNvCxnSpPr/>
          <p:nvPr/>
        </p:nvCxnSpPr>
        <p:spPr>
          <a:xfrm>
            <a:off x="5047245" y="5853008"/>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483" name="Google Shape;483;g3ea9795d66c_0_1569"/>
          <p:cNvCxnSpPr/>
          <p:nvPr/>
        </p:nvCxnSpPr>
        <p:spPr>
          <a:xfrm>
            <a:off x="5047245" y="5886296"/>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484" name="Google Shape;484;g3ea9795d66c_0_1569"/>
          <p:cNvCxnSpPr/>
          <p:nvPr/>
        </p:nvCxnSpPr>
        <p:spPr>
          <a:xfrm>
            <a:off x="5047245" y="5919584"/>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485" name="Google Shape;485;g3ea9795d66c_0_1569"/>
          <p:cNvCxnSpPr/>
          <p:nvPr/>
        </p:nvCxnSpPr>
        <p:spPr>
          <a:xfrm>
            <a:off x="5047245" y="5952871"/>
            <a:ext cx="168000" cy="0"/>
          </a:xfrm>
          <a:prstGeom prst="straightConnector1">
            <a:avLst/>
          </a:prstGeom>
          <a:noFill/>
          <a:ln cap="flat" cmpd="sng" w="9525">
            <a:solidFill>
              <a:schemeClr val="dk2"/>
            </a:solidFill>
            <a:prstDash val="solid"/>
            <a:miter lim="8000"/>
            <a:headEnd len="sm" w="sm" type="none"/>
            <a:tailEnd len="sm" w="sm" type="none"/>
          </a:ln>
        </p:spPr>
      </p:cxnSp>
      <p:sp>
        <p:nvSpPr>
          <p:cNvPr id="486" name="Google Shape;486;g3ea9795d66c_0_1569"/>
          <p:cNvSpPr/>
          <p:nvPr/>
        </p:nvSpPr>
        <p:spPr>
          <a:xfrm>
            <a:off x="5116051" y="5952871"/>
            <a:ext cx="45533" cy="33288"/>
          </a:xfrm>
          <a:custGeom>
            <a:rect b="b" l="l" r="r" t="t"/>
            <a:pathLst>
              <a:path extrusionOk="0" h="30" w="45">
                <a:moveTo>
                  <a:pt x="45" y="0"/>
                </a:moveTo>
                <a:lnTo>
                  <a:pt x="45" y="30"/>
                </a:lnTo>
                <a:lnTo>
                  <a:pt x="0" y="30"/>
                </a:lnTo>
                <a:lnTo>
                  <a:pt x="0" y="0"/>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7" name="Google Shape;487;g3ea9795d66c_0_1569"/>
          <p:cNvSpPr/>
          <p:nvPr/>
        </p:nvSpPr>
        <p:spPr>
          <a:xfrm>
            <a:off x="4993616" y="5469090"/>
            <a:ext cx="289390" cy="483781"/>
          </a:xfrm>
          <a:custGeom>
            <a:rect b="b" l="l" r="r" t="t"/>
            <a:pathLst>
              <a:path extrusionOk="0" h="232" w="152">
                <a:moveTo>
                  <a:pt x="112" y="232"/>
                </a:moveTo>
                <a:cubicBezTo>
                  <a:pt x="112" y="144"/>
                  <a:pt x="112" y="144"/>
                  <a:pt x="112" y="144"/>
                </a:cubicBezTo>
                <a:cubicBezTo>
                  <a:pt x="136" y="131"/>
                  <a:pt x="152" y="105"/>
                  <a:pt x="152" y="76"/>
                </a:cubicBezTo>
                <a:cubicBezTo>
                  <a:pt x="152" y="34"/>
                  <a:pt x="118" y="0"/>
                  <a:pt x="76" y="0"/>
                </a:cubicBezTo>
                <a:cubicBezTo>
                  <a:pt x="34" y="0"/>
                  <a:pt x="0" y="34"/>
                  <a:pt x="0" y="76"/>
                </a:cubicBezTo>
                <a:cubicBezTo>
                  <a:pt x="0" y="105"/>
                  <a:pt x="16" y="131"/>
                  <a:pt x="40" y="144"/>
                </a:cubicBezTo>
                <a:cubicBezTo>
                  <a:pt x="40" y="232"/>
                  <a:pt x="40" y="232"/>
                  <a:pt x="40" y="232"/>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488" name="Google Shape;488;g3ea9795d66c_0_1569"/>
          <p:cNvCxnSpPr/>
          <p:nvPr/>
        </p:nvCxnSpPr>
        <p:spPr>
          <a:xfrm rot="10800000">
            <a:off x="5116051" y="5769909"/>
            <a:ext cx="0" cy="83100"/>
          </a:xfrm>
          <a:prstGeom prst="straightConnector1">
            <a:avLst/>
          </a:prstGeom>
          <a:noFill/>
          <a:ln cap="flat" cmpd="sng" w="9525">
            <a:solidFill>
              <a:schemeClr val="dk2"/>
            </a:solidFill>
            <a:prstDash val="solid"/>
            <a:miter lim="8000"/>
            <a:headEnd len="sm" w="sm" type="none"/>
            <a:tailEnd len="sm" w="sm" type="none"/>
          </a:ln>
        </p:spPr>
      </p:cxnSp>
      <p:cxnSp>
        <p:nvCxnSpPr>
          <p:cNvPr id="489" name="Google Shape;489;g3ea9795d66c_0_1569"/>
          <p:cNvCxnSpPr/>
          <p:nvPr/>
        </p:nvCxnSpPr>
        <p:spPr>
          <a:xfrm rot="10800000">
            <a:off x="5161584" y="5769909"/>
            <a:ext cx="0" cy="83100"/>
          </a:xfrm>
          <a:prstGeom prst="straightConnector1">
            <a:avLst/>
          </a:prstGeom>
          <a:noFill/>
          <a:ln cap="flat" cmpd="sng" w="9525">
            <a:solidFill>
              <a:schemeClr val="dk2"/>
            </a:solidFill>
            <a:prstDash val="solid"/>
            <a:miter lim="8000"/>
            <a:headEnd len="sm" w="sm" type="none"/>
            <a:tailEnd len="sm" w="sm" type="none"/>
          </a:ln>
        </p:spPr>
      </p:cxnSp>
      <p:sp>
        <p:nvSpPr>
          <p:cNvPr id="490" name="Google Shape;490;g3ea9795d66c_0_1569"/>
          <p:cNvSpPr/>
          <p:nvPr/>
        </p:nvSpPr>
        <p:spPr>
          <a:xfrm>
            <a:off x="5055339" y="5535665"/>
            <a:ext cx="82972" cy="183083"/>
          </a:xfrm>
          <a:custGeom>
            <a:rect b="b" l="l" r="r" t="t"/>
            <a:pathLst>
              <a:path extrusionOk="0" h="88" w="44">
                <a:moveTo>
                  <a:pt x="44" y="88"/>
                </a:moveTo>
                <a:cubicBezTo>
                  <a:pt x="20" y="88"/>
                  <a:pt x="0" y="68"/>
                  <a:pt x="0" y="44"/>
                </a:cubicBezTo>
                <a:cubicBezTo>
                  <a:pt x="0" y="20"/>
                  <a:pt x="20" y="0"/>
                  <a:pt x="44" y="0"/>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491" name="Google Shape;491;g3ea9795d66c_0_1569"/>
          <p:cNvCxnSpPr/>
          <p:nvPr/>
        </p:nvCxnSpPr>
        <p:spPr>
          <a:xfrm>
            <a:off x="5252651" y="5853008"/>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492" name="Google Shape;492;g3ea9795d66c_0_1569"/>
          <p:cNvCxnSpPr/>
          <p:nvPr/>
        </p:nvCxnSpPr>
        <p:spPr>
          <a:xfrm>
            <a:off x="5252651" y="5886296"/>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493" name="Google Shape;493;g3ea9795d66c_0_1569"/>
          <p:cNvCxnSpPr/>
          <p:nvPr/>
        </p:nvCxnSpPr>
        <p:spPr>
          <a:xfrm>
            <a:off x="5252651" y="5919584"/>
            <a:ext cx="159900" cy="0"/>
          </a:xfrm>
          <a:prstGeom prst="straightConnector1">
            <a:avLst/>
          </a:prstGeom>
          <a:noFill/>
          <a:ln cap="flat" cmpd="sng" w="9525">
            <a:solidFill>
              <a:schemeClr val="dk2"/>
            </a:solidFill>
            <a:prstDash val="solid"/>
            <a:miter lim="8000"/>
            <a:headEnd len="sm" w="sm" type="none"/>
            <a:tailEnd len="sm" w="sm" type="none"/>
          </a:ln>
        </p:spPr>
      </p:cxnSp>
      <p:cxnSp>
        <p:nvCxnSpPr>
          <p:cNvPr id="494" name="Google Shape;494;g3ea9795d66c_0_1569"/>
          <p:cNvCxnSpPr/>
          <p:nvPr/>
        </p:nvCxnSpPr>
        <p:spPr>
          <a:xfrm>
            <a:off x="5245568" y="5952871"/>
            <a:ext cx="167100" cy="0"/>
          </a:xfrm>
          <a:prstGeom prst="straightConnector1">
            <a:avLst/>
          </a:prstGeom>
          <a:noFill/>
          <a:ln cap="flat" cmpd="sng" w="9525">
            <a:solidFill>
              <a:schemeClr val="dk2"/>
            </a:solidFill>
            <a:prstDash val="solid"/>
            <a:miter lim="8000"/>
            <a:headEnd len="sm" w="sm" type="none"/>
            <a:tailEnd len="sm" w="sm" type="none"/>
          </a:ln>
        </p:spPr>
      </p:cxnSp>
      <p:sp>
        <p:nvSpPr>
          <p:cNvPr id="495" name="Google Shape;495;g3ea9795d66c_0_1569"/>
          <p:cNvSpPr/>
          <p:nvPr/>
        </p:nvSpPr>
        <p:spPr>
          <a:xfrm>
            <a:off x="5298184" y="5952871"/>
            <a:ext cx="46545" cy="33288"/>
          </a:xfrm>
          <a:custGeom>
            <a:rect b="b" l="l" r="r" t="t"/>
            <a:pathLst>
              <a:path extrusionOk="0" h="30" w="46">
                <a:moveTo>
                  <a:pt x="46" y="0"/>
                </a:moveTo>
                <a:lnTo>
                  <a:pt x="46" y="30"/>
                </a:lnTo>
                <a:lnTo>
                  <a:pt x="0" y="30"/>
                </a:lnTo>
                <a:lnTo>
                  <a:pt x="0" y="0"/>
                </a:ln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6" name="Google Shape;496;g3ea9795d66c_0_1569"/>
          <p:cNvSpPr/>
          <p:nvPr/>
        </p:nvSpPr>
        <p:spPr>
          <a:xfrm>
            <a:off x="5176762" y="5469090"/>
            <a:ext cx="289390" cy="483781"/>
          </a:xfrm>
          <a:custGeom>
            <a:rect b="b" l="l" r="r" t="t"/>
            <a:pathLst>
              <a:path extrusionOk="0" h="232" w="152">
                <a:moveTo>
                  <a:pt x="112" y="232"/>
                </a:moveTo>
                <a:cubicBezTo>
                  <a:pt x="112" y="144"/>
                  <a:pt x="112" y="144"/>
                  <a:pt x="112" y="144"/>
                </a:cubicBezTo>
                <a:cubicBezTo>
                  <a:pt x="136" y="131"/>
                  <a:pt x="152" y="105"/>
                  <a:pt x="152" y="76"/>
                </a:cubicBezTo>
                <a:cubicBezTo>
                  <a:pt x="152" y="34"/>
                  <a:pt x="118" y="0"/>
                  <a:pt x="76" y="0"/>
                </a:cubicBezTo>
                <a:cubicBezTo>
                  <a:pt x="34" y="0"/>
                  <a:pt x="0" y="34"/>
                  <a:pt x="0" y="76"/>
                </a:cubicBezTo>
                <a:cubicBezTo>
                  <a:pt x="0" y="105"/>
                  <a:pt x="16" y="131"/>
                  <a:pt x="40" y="144"/>
                </a:cubicBezTo>
                <a:cubicBezTo>
                  <a:pt x="40" y="232"/>
                  <a:pt x="40" y="232"/>
                  <a:pt x="40" y="232"/>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497" name="Google Shape;497;g3ea9795d66c_0_1569"/>
          <p:cNvCxnSpPr/>
          <p:nvPr/>
        </p:nvCxnSpPr>
        <p:spPr>
          <a:xfrm rot="10800000">
            <a:off x="5298184" y="5769909"/>
            <a:ext cx="0" cy="83100"/>
          </a:xfrm>
          <a:prstGeom prst="straightConnector1">
            <a:avLst/>
          </a:prstGeom>
          <a:noFill/>
          <a:ln cap="flat" cmpd="sng" w="9525">
            <a:solidFill>
              <a:schemeClr val="dk2"/>
            </a:solidFill>
            <a:prstDash val="solid"/>
            <a:miter lim="8000"/>
            <a:headEnd len="sm" w="sm" type="none"/>
            <a:tailEnd len="sm" w="sm" type="none"/>
          </a:ln>
        </p:spPr>
      </p:cxnSp>
      <p:cxnSp>
        <p:nvCxnSpPr>
          <p:cNvPr id="498" name="Google Shape;498;g3ea9795d66c_0_1569"/>
          <p:cNvCxnSpPr/>
          <p:nvPr/>
        </p:nvCxnSpPr>
        <p:spPr>
          <a:xfrm rot="10800000">
            <a:off x="5344730" y="5769909"/>
            <a:ext cx="0" cy="83100"/>
          </a:xfrm>
          <a:prstGeom prst="straightConnector1">
            <a:avLst/>
          </a:prstGeom>
          <a:noFill/>
          <a:ln cap="flat" cmpd="sng" w="9525">
            <a:solidFill>
              <a:schemeClr val="dk2"/>
            </a:solidFill>
            <a:prstDash val="solid"/>
            <a:miter lim="8000"/>
            <a:headEnd len="sm" w="sm" type="none"/>
            <a:tailEnd len="sm" w="sm" type="none"/>
          </a:ln>
        </p:spPr>
      </p:cxnSp>
      <p:sp>
        <p:nvSpPr>
          <p:cNvPr id="499" name="Google Shape;499;g3ea9795d66c_0_1569"/>
          <p:cNvSpPr/>
          <p:nvPr/>
        </p:nvSpPr>
        <p:spPr>
          <a:xfrm>
            <a:off x="5321457" y="5535665"/>
            <a:ext cx="83984" cy="183083"/>
          </a:xfrm>
          <a:custGeom>
            <a:rect b="b" l="l" r="r" t="t"/>
            <a:pathLst>
              <a:path extrusionOk="0" h="88" w="44">
                <a:moveTo>
                  <a:pt x="0" y="0"/>
                </a:moveTo>
                <a:cubicBezTo>
                  <a:pt x="24" y="0"/>
                  <a:pt x="44" y="20"/>
                  <a:pt x="44" y="44"/>
                </a:cubicBezTo>
                <a:cubicBezTo>
                  <a:pt x="44" y="68"/>
                  <a:pt x="24" y="88"/>
                  <a:pt x="0" y="8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00" name="Google Shape;500;g3ea9795d66c_0_1569"/>
          <p:cNvCxnSpPr/>
          <p:nvPr/>
        </p:nvCxnSpPr>
        <p:spPr>
          <a:xfrm>
            <a:off x="5230390" y="5585597"/>
            <a:ext cx="0" cy="16500"/>
          </a:xfrm>
          <a:prstGeom prst="straightConnector1">
            <a:avLst/>
          </a:prstGeom>
          <a:noFill/>
          <a:ln cap="flat" cmpd="sng" w="9525">
            <a:solidFill>
              <a:schemeClr val="dk2"/>
            </a:solidFill>
            <a:prstDash val="solid"/>
            <a:miter lim="8000"/>
            <a:headEnd len="sm" w="sm" type="none"/>
            <a:tailEnd len="sm" w="sm" type="none"/>
          </a:ln>
        </p:spPr>
      </p:cxnSp>
      <p:cxnSp>
        <p:nvCxnSpPr>
          <p:cNvPr id="501" name="Google Shape;501;g3ea9795d66c_0_1569"/>
          <p:cNvCxnSpPr/>
          <p:nvPr/>
        </p:nvCxnSpPr>
        <p:spPr>
          <a:xfrm>
            <a:off x="5230390" y="5618885"/>
            <a:ext cx="0" cy="16500"/>
          </a:xfrm>
          <a:prstGeom prst="straightConnector1">
            <a:avLst/>
          </a:prstGeom>
          <a:noFill/>
          <a:ln cap="flat" cmpd="sng" w="9525">
            <a:solidFill>
              <a:schemeClr val="dk2"/>
            </a:solidFill>
            <a:prstDash val="solid"/>
            <a:miter lim="8000"/>
            <a:headEnd len="sm" w="sm" type="none"/>
            <a:tailEnd len="sm" w="sm" type="none"/>
          </a:ln>
        </p:spPr>
      </p:cxnSp>
      <p:cxnSp>
        <p:nvCxnSpPr>
          <p:cNvPr id="502" name="Google Shape;502;g3ea9795d66c_0_1569"/>
          <p:cNvCxnSpPr/>
          <p:nvPr/>
        </p:nvCxnSpPr>
        <p:spPr>
          <a:xfrm>
            <a:off x="5230390" y="5652173"/>
            <a:ext cx="0" cy="16500"/>
          </a:xfrm>
          <a:prstGeom prst="straightConnector1">
            <a:avLst/>
          </a:prstGeom>
          <a:noFill/>
          <a:ln cap="flat" cmpd="sng" w="9525">
            <a:solidFill>
              <a:schemeClr val="dk2"/>
            </a:solidFill>
            <a:prstDash val="solid"/>
            <a:miter lim="8000"/>
            <a:headEnd len="sm" w="sm" type="none"/>
            <a:tailEnd len="sm" w="sm" type="none"/>
          </a:ln>
        </p:spPr>
      </p:cxnSp>
      <p:sp>
        <p:nvSpPr>
          <p:cNvPr id="503" name="Google Shape;503;g3ea9795d66c_0_1569"/>
          <p:cNvSpPr/>
          <p:nvPr/>
        </p:nvSpPr>
        <p:spPr>
          <a:xfrm>
            <a:off x="5992368" y="4069196"/>
            <a:ext cx="264000" cy="2925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4" name="Google Shape;504;g3ea9795d66c_0_1569"/>
          <p:cNvSpPr/>
          <p:nvPr/>
        </p:nvSpPr>
        <p:spPr>
          <a:xfrm>
            <a:off x="6097036" y="4154426"/>
            <a:ext cx="55902" cy="121946"/>
          </a:xfrm>
          <a:custGeom>
            <a:rect b="b" l="l" r="r" t="t"/>
            <a:pathLst>
              <a:path extrusionOk="0" h="64" w="32">
                <a:moveTo>
                  <a:pt x="32" y="16"/>
                </a:moveTo>
                <a:cubicBezTo>
                  <a:pt x="32" y="7"/>
                  <a:pt x="25" y="0"/>
                  <a:pt x="16" y="0"/>
                </a:cubicBezTo>
                <a:cubicBezTo>
                  <a:pt x="7" y="0"/>
                  <a:pt x="0" y="7"/>
                  <a:pt x="0" y="16"/>
                </a:cubicBezTo>
                <a:cubicBezTo>
                  <a:pt x="0" y="25"/>
                  <a:pt x="8" y="28"/>
                  <a:pt x="16" y="32"/>
                </a:cubicBezTo>
                <a:cubicBezTo>
                  <a:pt x="24" y="36"/>
                  <a:pt x="32" y="39"/>
                  <a:pt x="32" y="48"/>
                </a:cubicBezTo>
                <a:cubicBezTo>
                  <a:pt x="32" y="57"/>
                  <a:pt x="25" y="64"/>
                  <a:pt x="16" y="64"/>
                </a:cubicBezTo>
                <a:cubicBezTo>
                  <a:pt x="7" y="64"/>
                  <a:pt x="0" y="57"/>
                  <a:pt x="0" y="4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05" name="Google Shape;505;g3ea9795d66c_0_1569"/>
          <p:cNvCxnSpPr/>
          <p:nvPr/>
        </p:nvCxnSpPr>
        <p:spPr>
          <a:xfrm rot="10800000">
            <a:off x="6124392" y="4130726"/>
            <a:ext cx="0" cy="23700"/>
          </a:xfrm>
          <a:prstGeom prst="straightConnector1">
            <a:avLst/>
          </a:prstGeom>
          <a:noFill/>
          <a:ln cap="flat" cmpd="sng" w="9525">
            <a:solidFill>
              <a:schemeClr val="dk2"/>
            </a:solidFill>
            <a:prstDash val="solid"/>
            <a:miter lim="8000"/>
            <a:headEnd len="sm" w="sm" type="none"/>
            <a:tailEnd len="sm" w="sm" type="none"/>
          </a:ln>
        </p:spPr>
      </p:cxnSp>
      <p:cxnSp>
        <p:nvCxnSpPr>
          <p:cNvPr id="506" name="Google Shape;506;g3ea9795d66c_0_1569"/>
          <p:cNvCxnSpPr/>
          <p:nvPr/>
        </p:nvCxnSpPr>
        <p:spPr>
          <a:xfrm>
            <a:off x="6124392" y="4276372"/>
            <a:ext cx="0" cy="23700"/>
          </a:xfrm>
          <a:prstGeom prst="straightConnector1">
            <a:avLst/>
          </a:prstGeom>
          <a:noFill/>
          <a:ln cap="flat" cmpd="sng" w="9525">
            <a:solidFill>
              <a:schemeClr val="dk2"/>
            </a:solidFill>
            <a:prstDash val="solid"/>
            <a:miter lim="8000"/>
            <a:headEnd len="sm" w="sm" type="none"/>
            <a:tailEnd len="sm" w="sm" type="none"/>
          </a:ln>
        </p:spPr>
      </p:cxnSp>
      <p:sp>
        <p:nvSpPr>
          <p:cNvPr id="507" name="Google Shape;507;g3ea9795d66c_0_1569"/>
          <p:cNvSpPr/>
          <p:nvPr/>
        </p:nvSpPr>
        <p:spPr>
          <a:xfrm>
            <a:off x="5909110" y="4222611"/>
            <a:ext cx="153433" cy="276672"/>
          </a:xfrm>
          <a:custGeom>
            <a:rect b="b" l="l" r="r" t="t"/>
            <a:pathLst>
              <a:path extrusionOk="0" h="144" w="88">
                <a:moveTo>
                  <a:pt x="52" y="96"/>
                </a:moveTo>
                <a:cubicBezTo>
                  <a:pt x="24" y="68"/>
                  <a:pt x="24" y="68"/>
                  <a:pt x="24" y="68"/>
                </a:cubicBezTo>
                <a:cubicBezTo>
                  <a:pt x="24" y="64"/>
                  <a:pt x="24" y="64"/>
                  <a:pt x="24" y="64"/>
                </a:cubicBezTo>
                <a:cubicBezTo>
                  <a:pt x="24" y="57"/>
                  <a:pt x="29" y="52"/>
                  <a:pt x="36" y="52"/>
                </a:cubicBezTo>
                <a:cubicBezTo>
                  <a:pt x="40" y="52"/>
                  <a:pt x="40" y="52"/>
                  <a:pt x="40" y="52"/>
                </a:cubicBezTo>
                <a:cubicBezTo>
                  <a:pt x="80" y="92"/>
                  <a:pt x="80" y="92"/>
                  <a:pt x="80" y="92"/>
                </a:cubicBezTo>
                <a:cubicBezTo>
                  <a:pt x="88" y="100"/>
                  <a:pt x="88" y="112"/>
                  <a:pt x="88" y="112"/>
                </a:cubicBezTo>
                <a:cubicBezTo>
                  <a:pt x="88" y="144"/>
                  <a:pt x="88" y="144"/>
                  <a:pt x="88" y="144"/>
                </a:cubicBezTo>
                <a:cubicBezTo>
                  <a:pt x="44" y="144"/>
                  <a:pt x="44" y="144"/>
                  <a:pt x="44" y="144"/>
                </a:cubicBezTo>
                <a:cubicBezTo>
                  <a:pt x="44" y="136"/>
                  <a:pt x="44" y="136"/>
                  <a:pt x="44" y="136"/>
                </a:cubicBezTo>
                <a:cubicBezTo>
                  <a:pt x="44" y="136"/>
                  <a:pt x="44" y="128"/>
                  <a:pt x="36" y="120"/>
                </a:cubicBezTo>
                <a:cubicBezTo>
                  <a:pt x="8" y="92"/>
                  <a:pt x="8" y="92"/>
                  <a:pt x="8" y="92"/>
                </a:cubicBezTo>
                <a:cubicBezTo>
                  <a:pt x="0" y="84"/>
                  <a:pt x="0" y="76"/>
                  <a:pt x="0" y="76"/>
                </a:cubicBezTo>
                <a:cubicBezTo>
                  <a:pt x="0" y="12"/>
                  <a:pt x="0" y="12"/>
                  <a:pt x="0" y="12"/>
                </a:cubicBezTo>
                <a:cubicBezTo>
                  <a:pt x="0" y="5"/>
                  <a:pt x="5" y="0"/>
                  <a:pt x="12" y="0"/>
                </a:cubicBezTo>
                <a:cubicBezTo>
                  <a:pt x="19" y="0"/>
                  <a:pt x="24" y="5"/>
                  <a:pt x="24" y="12"/>
                </a:cubicBezTo>
                <a:cubicBezTo>
                  <a:pt x="24" y="44"/>
                  <a:pt x="24" y="44"/>
                  <a:pt x="24" y="44"/>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8" name="Google Shape;508;g3ea9795d66c_0_1569"/>
          <p:cNvSpPr/>
          <p:nvPr/>
        </p:nvSpPr>
        <p:spPr>
          <a:xfrm>
            <a:off x="6187430" y="4222611"/>
            <a:ext cx="152244" cy="276672"/>
          </a:xfrm>
          <a:custGeom>
            <a:rect b="b" l="l" r="r" t="t"/>
            <a:pathLst>
              <a:path extrusionOk="0" h="144" w="88">
                <a:moveTo>
                  <a:pt x="36" y="96"/>
                </a:moveTo>
                <a:cubicBezTo>
                  <a:pt x="64" y="68"/>
                  <a:pt x="64" y="68"/>
                  <a:pt x="64" y="68"/>
                </a:cubicBezTo>
                <a:cubicBezTo>
                  <a:pt x="64" y="64"/>
                  <a:pt x="64" y="64"/>
                  <a:pt x="64" y="64"/>
                </a:cubicBezTo>
                <a:cubicBezTo>
                  <a:pt x="64" y="57"/>
                  <a:pt x="59" y="52"/>
                  <a:pt x="52" y="52"/>
                </a:cubicBezTo>
                <a:cubicBezTo>
                  <a:pt x="48" y="52"/>
                  <a:pt x="48" y="52"/>
                  <a:pt x="48" y="52"/>
                </a:cubicBezTo>
                <a:cubicBezTo>
                  <a:pt x="8" y="92"/>
                  <a:pt x="8" y="92"/>
                  <a:pt x="8" y="92"/>
                </a:cubicBezTo>
                <a:cubicBezTo>
                  <a:pt x="0" y="100"/>
                  <a:pt x="0" y="112"/>
                  <a:pt x="0" y="112"/>
                </a:cubicBezTo>
                <a:cubicBezTo>
                  <a:pt x="0" y="144"/>
                  <a:pt x="0" y="144"/>
                  <a:pt x="0" y="144"/>
                </a:cubicBezTo>
                <a:cubicBezTo>
                  <a:pt x="44" y="144"/>
                  <a:pt x="44" y="144"/>
                  <a:pt x="44" y="144"/>
                </a:cubicBezTo>
                <a:cubicBezTo>
                  <a:pt x="44" y="136"/>
                  <a:pt x="44" y="136"/>
                  <a:pt x="44" y="136"/>
                </a:cubicBezTo>
                <a:cubicBezTo>
                  <a:pt x="44" y="136"/>
                  <a:pt x="44" y="128"/>
                  <a:pt x="52" y="120"/>
                </a:cubicBezTo>
                <a:cubicBezTo>
                  <a:pt x="80" y="92"/>
                  <a:pt x="80" y="92"/>
                  <a:pt x="80" y="92"/>
                </a:cubicBezTo>
                <a:cubicBezTo>
                  <a:pt x="88" y="84"/>
                  <a:pt x="88" y="76"/>
                  <a:pt x="88" y="76"/>
                </a:cubicBezTo>
                <a:cubicBezTo>
                  <a:pt x="88" y="12"/>
                  <a:pt x="88" y="12"/>
                  <a:pt x="88" y="12"/>
                </a:cubicBezTo>
                <a:cubicBezTo>
                  <a:pt x="88" y="5"/>
                  <a:pt x="83" y="0"/>
                  <a:pt x="76" y="0"/>
                </a:cubicBezTo>
                <a:cubicBezTo>
                  <a:pt x="69" y="0"/>
                  <a:pt x="64" y="5"/>
                  <a:pt x="64" y="12"/>
                </a:cubicBezTo>
                <a:cubicBezTo>
                  <a:pt x="64" y="44"/>
                  <a:pt x="64" y="44"/>
                  <a:pt x="64" y="44"/>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9" name="Google Shape;509;g3ea9795d66c_0_1569"/>
          <p:cNvSpPr/>
          <p:nvPr/>
        </p:nvSpPr>
        <p:spPr>
          <a:xfrm>
            <a:off x="6173158" y="4499283"/>
            <a:ext cx="104667" cy="53761"/>
          </a:xfrm>
          <a:custGeom>
            <a:rect b="b" l="l" r="r" t="t"/>
            <a:pathLst>
              <a:path extrusionOk="0" h="28" w="60">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0" name="Google Shape;510;g3ea9795d66c_0_1569"/>
          <p:cNvSpPr/>
          <p:nvPr/>
        </p:nvSpPr>
        <p:spPr>
          <a:xfrm>
            <a:off x="5972149" y="4499283"/>
            <a:ext cx="103478" cy="53761"/>
          </a:xfrm>
          <a:custGeom>
            <a:rect b="b" l="l" r="r" t="t"/>
            <a:pathLst>
              <a:path extrusionOk="0" h="28" w="60">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11" name="Google Shape;511;g3ea9795d66c_0_1569"/>
          <p:cNvCxnSpPr/>
          <p:nvPr/>
        </p:nvCxnSpPr>
        <p:spPr>
          <a:xfrm>
            <a:off x="6055407" y="4216055"/>
            <a:ext cx="14400" cy="0"/>
          </a:xfrm>
          <a:prstGeom prst="straightConnector1">
            <a:avLst/>
          </a:prstGeom>
          <a:noFill/>
          <a:ln cap="flat" cmpd="sng" w="9525">
            <a:solidFill>
              <a:schemeClr val="dk2"/>
            </a:solidFill>
            <a:prstDash val="solid"/>
            <a:miter lim="8000"/>
            <a:headEnd len="sm" w="sm" type="none"/>
            <a:tailEnd len="sm" w="sm" type="none"/>
          </a:ln>
        </p:spPr>
      </p:cxnSp>
      <p:cxnSp>
        <p:nvCxnSpPr>
          <p:cNvPr id="512" name="Google Shape;512;g3ea9795d66c_0_1569"/>
          <p:cNvCxnSpPr/>
          <p:nvPr/>
        </p:nvCxnSpPr>
        <p:spPr>
          <a:xfrm>
            <a:off x="6180294" y="4216055"/>
            <a:ext cx="14400" cy="0"/>
          </a:xfrm>
          <a:prstGeom prst="straightConnector1">
            <a:avLst/>
          </a:prstGeom>
          <a:noFill/>
          <a:ln cap="flat" cmpd="sng" w="9525">
            <a:solidFill>
              <a:schemeClr val="dk2"/>
            </a:solidFill>
            <a:prstDash val="solid"/>
            <a:miter lim="8000"/>
            <a:headEnd len="sm" w="sm" type="none"/>
            <a:tailEnd len="sm" w="sm" type="none"/>
          </a:ln>
        </p:spPr>
      </p:cxnSp>
      <p:sp>
        <p:nvSpPr>
          <p:cNvPr id="513" name="Google Shape;513;g3ea9795d66c_0_1569"/>
          <p:cNvSpPr/>
          <p:nvPr/>
        </p:nvSpPr>
        <p:spPr>
          <a:xfrm>
            <a:off x="6020914" y="4100666"/>
            <a:ext cx="208200" cy="2295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14" name="Google Shape;514;g3ea9795d66c_0_1569"/>
          <p:cNvGrpSpPr/>
          <p:nvPr/>
        </p:nvGrpSpPr>
        <p:grpSpPr>
          <a:xfrm>
            <a:off x="6074785" y="3340510"/>
            <a:ext cx="548619" cy="548746"/>
            <a:chOff x="4322788" y="2700263"/>
            <a:chExt cx="763562" cy="763738"/>
          </a:xfrm>
        </p:grpSpPr>
        <p:sp>
          <p:nvSpPr>
            <p:cNvPr id="515" name="Google Shape;515;g3ea9795d66c_0_1569"/>
            <p:cNvSpPr/>
            <p:nvPr/>
          </p:nvSpPr>
          <p:spPr>
            <a:xfrm>
              <a:off x="4668838" y="3009901"/>
              <a:ext cx="71437" cy="144463"/>
            </a:xfrm>
            <a:custGeom>
              <a:rect b="b" l="l" r="r" t="t"/>
              <a:pathLst>
                <a:path extrusionOk="0" h="48" w="24">
                  <a:moveTo>
                    <a:pt x="0" y="36"/>
                  </a:moveTo>
                  <a:cubicBezTo>
                    <a:pt x="0" y="43"/>
                    <a:pt x="5" y="48"/>
                    <a:pt x="12" y="48"/>
                  </a:cubicBezTo>
                  <a:cubicBezTo>
                    <a:pt x="19" y="48"/>
                    <a:pt x="24" y="43"/>
                    <a:pt x="24" y="36"/>
                  </a:cubicBezTo>
                  <a:cubicBezTo>
                    <a:pt x="24" y="29"/>
                    <a:pt x="12" y="24"/>
                    <a:pt x="12" y="24"/>
                  </a:cubicBezTo>
                  <a:cubicBezTo>
                    <a:pt x="12" y="24"/>
                    <a:pt x="0" y="19"/>
                    <a:pt x="0" y="12"/>
                  </a:cubicBezTo>
                  <a:cubicBezTo>
                    <a:pt x="0" y="5"/>
                    <a:pt x="5" y="0"/>
                    <a:pt x="12" y="0"/>
                  </a:cubicBezTo>
                  <a:cubicBezTo>
                    <a:pt x="19" y="0"/>
                    <a:pt x="24" y="5"/>
                    <a:pt x="24" y="12"/>
                  </a:cubicBezTo>
                </a:path>
              </a:pathLst>
            </a:cu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16" name="Google Shape;516;g3ea9795d66c_0_1569"/>
            <p:cNvCxnSpPr/>
            <p:nvPr/>
          </p:nvCxnSpPr>
          <p:spPr>
            <a:xfrm rot="10800000">
              <a:off x="4705350" y="2975101"/>
              <a:ext cx="0" cy="34800"/>
            </a:xfrm>
            <a:prstGeom prst="straightConnector1">
              <a:avLst/>
            </a:prstGeom>
            <a:noFill/>
            <a:ln cap="flat" cmpd="sng" w="9525">
              <a:solidFill>
                <a:schemeClr val="dk2"/>
              </a:solidFill>
              <a:prstDash val="solid"/>
              <a:miter lim="8000"/>
              <a:headEnd len="sm" w="sm" type="none"/>
              <a:tailEnd len="sm" w="sm" type="none"/>
            </a:ln>
          </p:spPr>
        </p:cxnSp>
        <p:cxnSp>
          <p:nvCxnSpPr>
            <p:cNvPr id="517" name="Google Shape;517;g3ea9795d66c_0_1569"/>
            <p:cNvCxnSpPr/>
            <p:nvPr/>
          </p:nvCxnSpPr>
          <p:spPr>
            <a:xfrm>
              <a:off x="4705350" y="3154363"/>
              <a:ext cx="0" cy="34800"/>
            </a:xfrm>
            <a:prstGeom prst="straightConnector1">
              <a:avLst/>
            </a:prstGeom>
            <a:noFill/>
            <a:ln cap="flat" cmpd="sng" w="9525">
              <a:solidFill>
                <a:schemeClr val="dk2"/>
              </a:solidFill>
              <a:prstDash val="solid"/>
              <a:miter lim="8000"/>
              <a:headEnd len="sm" w="sm" type="none"/>
              <a:tailEnd len="sm" w="sm" type="none"/>
            </a:ln>
          </p:spPr>
        </p:cxnSp>
        <p:sp>
          <p:nvSpPr>
            <p:cNvPr id="518" name="Google Shape;518;g3ea9795d66c_0_1569"/>
            <p:cNvSpPr/>
            <p:nvPr/>
          </p:nvSpPr>
          <p:spPr>
            <a:xfrm>
              <a:off x="4513263" y="2890838"/>
              <a:ext cx="382500" cy="3825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9" name="Google Shape;519;g3ea9795d66c_0_1569"/>
            <p:cNvSpPr/>
            <p:nvPr/>
          </p:nvSpPr>
          <p:spPr>
            <a:xfrm>
              <a:off x="4465638" y="2843213"/>
              <a:ext cx="477900" cy="4779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0" name="Google Shape;520;g3ea9795d66c_0_1569"/>
            <p:cNvSpPr/>
            <p:nvPr/>
          </p:nvSpPr>
          <p:spPr>
            <a:xfrm>
              <a:off x="4418013" y="2795588"/>
              <a:ext cx="573000" cy="5730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1" name="Google Shape;521;g3ea9795d66c_0_1569"/>
            <p:cNvSpPr/>
            <p:nvPr/>
          </p:nvSpPr>
          <p:spPr>
            <a:xfrm>
              <a:off x="4370388" y="2747963"/>
              <a:ext cx="668400" cy="668400"/>
            </a:xfrm>
            <a:prstGeom prst="ellipse">
              <a:avLst/>
            </a:prstGeom>
            <a:noFill/>
            <a:ln cap="flat" cmpd="sng" w="9525">
              <a:solidFill>
                <a:schemeClr val="dk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22" name="Google Shape;522;g3ea9795d66c_0_1569"/>
            <p:cNvCxnSpPr/>
            <p:nvPr/>
          </p:nvCxnSpPr>
          <p:spPr>
            <a:xfrm rot="10800000">
              <a:off x="4835550" y="3081338"/>
              <a:ext cx="250800" cy="0"/>
            </a:xfrm>
            <a:prstGeom prst="straightConnector1">
              <a:avLst/>
            </a:prstGeom>
            <a:noFill/>
            <a:ln cap="flat" cmpd="sng" w="9525">
              <a:solidFill>
                <a:schemeClr val="dk2"/>
              </a:solidFill>
              <a:prstDash val="solid"/>
              <a:miter lim="8000"/>
              <a:headEnd len="sm" w="sm" type="none"/>
              <a:tailEnd len="sm" w="sm" type="none"/>
            </a:ln>
          </p:spPr>
        </p:cxnSp>
        <p:cxnSp>
          <p:nvCxnSpPr>
            <p:cNvPr id="523" name="Google Shape;523;g3ea9795d66c_0_1569"/>
            <p:cNvCxnSpPr/>
            <p:nvPr/>
          </p:nvCxnSpPr>
          <p:spPr>
            <a:xfrm>
              <a:off x="4705350" y="3225801"/>
              <a:ext cx="0" cy="238200"/>
            </a:xfrm>
            <a:prstGeom prst="straightConnector1">
              <a:avLst/>
            </a:prstGeom>
            <a:noFill/>
            <a:ln cap="flat" cmpd="sng" w="9525">
              <a:solidFill>
                <a:schemeClr val="dk2"/>
              </a:solidFill>
              <a:prstDash val="solid"/>
              <a:miter lim="8000"/>
              <a:headEnd len="sm" w="sm" type="none"/>
              <a:tailEnd len="sm" w="sm" type="none"/>
            </a:ln>
          </p:spPr>
        </p:cxnSp>
        <p:cxnSp>
          <p:nvCxnSpPr>
            <p:cNvPr id="524" name="Google Shape;524;g3ea9795d66c_0_1569"/>
            <p:cNvCxnSpPr/>
            <p:nvPr/>
          </p:nvCxnSpPr>
          <p:spPr>
            <a:xfrm rot="10800000">
              <a:off x="4322788" y="3081338"/>
              <a:ext cx="250800" cy="0"/>
            </a:xfrm>
            <a:prstGeom prst="straightConnector1">
              <a:avLst/>
            </a:prstGeom>
            <a:noFill/>
            <a:ln cap="flat" cmpd="sng" w="9525">
              <a:solidFill>
                <a:schemeClr val="dk2"/>
              </a:solidFill>
              <a:prstDash val="solid"/>
              <a:miter lim="8000"/>
              <a:headEnd len="sm" w="sm" type="none"/>
              <a:tailEnd len="sm" w="sm" type="none"/>
            </a:ln>
          </p:spPr>
        </p:cxnSp>
        <p:cxnSp>
          <p:nvCxnSpPr>
            <p:cNvPr id="525" name="Google Shape;525;g3ea9795d66c_0_1569"/>
            <p:cNvCxnSpPr/>
            <p:nvPr/>
          </p:nvCxnSpPr>
          <p:spPr>
            <a:xfrm rot="10800000">
              <a:off x="4705350" y="2700263"/>
              <a:ext cx="0" cy="238200"/>
            </a:xfrm>
            <a:prstGeom prst="straightConnector1">
              <a:avLst/>
            </a:prstGeom>
            <a:noFill/>
            <a:ln cap="flat" cmpd="sng" w="9525">
              <a:solidFill>
                <a:schemeClr val="dk2"/>
              </a:solidFill>
              <a:prstDash val="solid"/>
              <a:miter lim="8000"/>
              <a:headEnd len="sm" w="sm" type="none"/>
              <a:tailEnd len="sm" w="sm" type="none"/>
            </a:ln>
          </p:spPr>
        </p:cxnSp>
        <p:cxnSp>
          <p:nvCxnSpPr>
            <p:cNvPr id="526" name="Google Shape;526;g3ea9795d66c_0_1569"/>
            <p:cNvCxnSpPr/>
            <p:nvPr/>
          </p:nvCxnSpPr>
          <p:spPr>
            <a:xfrm>
              <a:off x="4597400" y="3081338"/>
              <a:ext cx="23700" cy="0"/>
            </a:xfrm>
            <a:prstGeom prst="straightConnector1">
              <a:avLst/>
            </a:prstGeom>
            <a:noFill/>
            <a:ln cap="flat" cmpd="sng" w="9525">
              <a:solidFill>
                <a:schemeClr val="dk2"/>
              </a:solidFill>
              <a:prstDash val="solid"/>
              <a:miter lim="8000"/>
              <a:headEnd len="sm" w="sm" type="none"/>
              <a:tailEnd len="sm" w="sm" type="none"/>
            </a:ln>
          </p:spPr>
        </p:cxnSp>
        <p:cxnSp>
          <p:nvCxnSpPr>
            <p:cNvPr id="527" name="Google Shape;527;g3ea9795d66c_0_1569"/>
            <p:cNvCxnSpPr/>
            <p:nvPr/>
          </p:nvCxnSpPr>
          <p:spPr>
            <a:xfrm rot="10800000">
              <a:off x="4788012" y="3081338"/>
              <a:ext cx="23700" cy="0"/>
            </a:xfrm>
            <a:prstGeom prst="straightConnector1">
              <a:avLst/>
            </a:prstGeom>
            <a:noFill/>
            <a:ln cap="flat" cmpd="sng" w="9525">
              <a:solidFill>
                <a:schemeClr val="dk2"/>
              </a:solidFill>
              <a:prstDash val="solid"/>
              <a:miter lim="8000"/>
              <a:headEnd len="sm" w="sm" type="none"/>
              <a:tailEnd len="sm" w="sm" type="none"/>
            </a:ln>
          </p:spPr>
        </p:cxnSp>
      </p:grpSp>
      <p:pic>
        <p:nvPicPr>
          <p:cNvPr id="528" name="Google Shape;528;g3ea9795d66c_0_1569"/>
          <p:cNvPicPr preferRelativeResize="0"/>
          <p:nvPr/>
        </p:nvPicPr>
        <p:blipFill rotWithShape="1">
          <a:blip r:embed="rId3">
            <a:alphaModFix/>
          </a:blip>
          <a:srcRect b="0" l="0" r="0" t="0"/>
          <a:stretch/>
        </p:blipFill>
        <p:spPr>
          <a:xfrm>
            <a:off x="5509954" y="1951117"/>
            <a:ext cx="548650" cy="548650"/>
          </a:xfrm>
          <a:prstGeom prst="rect">
            <a:avLst/>
          </a:prstGeom>
          <a:noFill/>
          <a:ln>
            <a:noFill/>
          </a:ln>
        </p:spPr>
      </p:pic>
      <p:pic>
        <p:nvPicPr>
          <p:cNvPr id="529" name="Google Shape;529;g3ea9795d66c_0_1569"/>
          <p:cNvPicPr preferRelativeResize="0"/>
          <p:nvPr/>
        </p:nvPicPr>
        <p:blipFill rotWithShape="1">
          <a:blip r:embed="rId4">
            <a:alphaModFix/>
          </a:blip>
          <a:srcRect b="0" l="0" r="0" t="0"/>
          <a:stretch/>
        </p:blipFill>
        <p:spPr>
          <a:xfrm>
            <a:off x="5577507" y="4809563"/>
            <a:ext cx="448561" cy="557850"/>
          </a:xfrm>
          <a:prstGeom prst="rect">
            <a:avLst/>
          </a:prstGeom>
          <a:noFill/>
          <a:ln>
            <a:noFill/>
          </a:ln>
        </p:spPr>
      </p:pic>
      <p:sp>
        <p:nvSpPr>
          <p:cNvPr id="530" name="Google Shape;530;g3ea9795d66c_0_1569"/>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531" name="Google Shape;531;g3ea9795d66c_0_1569"/>
          <p:cNvPicPr preferRelativeResize="0"/>
          <p:nvPr/>
        </p:nvPicPr>
        <p:blipFill>
          <a:blip r:embed="rId5">
            <a:alphaModFix/>
          </a:blip>
          <a:stretch>
            <a:fillRect/>
          </a:stretch>
        </p:blipFill>
        <p:spPr>
          <a:xfrm>
            <a:off x="10853021" y="6197505"/>
            <a:ext cx="526400" cy="52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3ea9795d66c_0_1399"/>
          <p:cNvSpPr txBox="1"/>
          <p:nvPr>
            <p:ph type="title"/>
          </p:nvPr>
        </p:nvSpPr>
        <p:spPr>
          <a:xfrm>
            <a:off x="457200" y="177803"/>
            <a:ext cx="11531700" cy="82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a:buNone/>
            </a:pPr>
            <a:r>
              <a:rPr lang="en-US" sz="2800"/>
              <a:t>Example of Flywheel in Action </a:t>
            </a:r>
            <a:endParaRPr sz="2800"/>
          </a:p>
        </p:txBody>
      </p:sp>
      <p:sp>
        <p:nvSpPr>
          <p:cNvPr id="537" name="Google Shape;537;g3ea9795d66c_0_1399"/>
          <p:cNvSpPr txBox="1"/>
          <p:nvPr>
            <p:ph idx="12" type="sldNum"/>
          </p:nvPr>
        </p:nvSpPr>
        <p:spPr>
          <a:xfrm>
            <a:off x="9093849" y="6340475"/>
            <a:ext cx="2844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050"/>
              <a:buFont typeface="Arial"/>
              <a:buNone/>
            </a:pPr>
            <a:fld id="{00000000-1234-1234-1234-123412341234}" type="slidenum">
              <a:rPr lang="en-US"/>
              <a:t>‹#›</a:t>
            </a:fld>
            <a:endParaRPr/>
          </a:p>
        </p:txBody>
      </p:sp>
      <p:sp>
        <p:nvSpPr>
          <p:cNvPr id="538" name="Google Shape;538;g3ea9795d66c_0_1399"/>
          <p:cNvSpPr/>
          <p:nvPr/>
        </p:nvSpPr>
        <p:spPr>
          <a:xfrm>
            <a:off x="2070052" y="2801660"/>
            <a:ext cx="1535400" cy="1531800"/>
          </a:xfrm>
          <a:prstGeom prst="ellipse">
            <a:avLst/>
          </a:prstGeom>
          <a:noFill/>
          <a:ln cap="flat" cmpd="sng" w="25400">
            <a:solidFill>
              <a:srgbClr val="7F7F7F"/>
            </a:solidFill>
            <a:prstDash val="solid"/>
            <a:round/>
            <a:headEnd len="sm" w="sm" type="none"/>
            <a:tailEnd len="sm" w="sm" type="none"/>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9" name="Google Shape;539;g3ea9795d66c_0_1399"/>
          <p:cNvSpPr/>
          <p:nvPr/>
        </p:nvSpPr>
        <p:spPr>
          <a:xfrm>
            <a:off x="2076145" y="2807491"/>
            <a:ext cx="767551" cy="1531588"/>
          </a:xfrm>
          <a:custGeom>
            <a:rect b="b" l="l" r="r" t="t"/>
            <a:pathLst>
              <a:path extrusionOk="0" h="1405127" w="702564">
                <a:moveTo>
                  <a:pt x="702564" y="1405128"/>
                </a:moveTo>
                <a:cubicBezTo>
                  <a:pt x="314516" y="1405128"/>
                  <a:pt x="0" y="1090517"/>
                  <a:pt x="0" y="702564"/>
                </a:cubicBezTo>
                <a:cubicBezTo>
                  <a:pt x="0" y="314611"/>
                  <a:pt x="314611" y="0"/>
                  <a:pt x="702564" y="0"/>
                </a:cubicBezTo>
              </a:path>
            </a:pathLst>
          </a:custGeom>
          <a:noFill/>
          <a:ln cap="flat" cmpd="sng" w="95250">
            <a:solidFill>
              <a:srgbClr val="8DB0E3"/>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40" name="Google Shape;540;g3ea9795d66c_0_1399"/>
          <p:cNvSpPr/>
          <p:nvPr/>
        </p:nvSpPr>
        <p:spPr>
          <a:xfrm>
            <a:off x="5024719" y="2676965"/>
            <a:ext cx="1796405" cy="1792292"/>
          </a:xfrm>
          <a:custGeom>
            <a:rect b="b" l="l" r="r" t="t"/>
            <a:pathLst>
              <a:path extrusionOk="0" h="1644305" w="1644307">
                <a:moveTo>
                  <a:pt x="800962" y="1644306"/>
                </a:moveTo>
                <a:cubicBezTo>
                  <a:pt x="794390" y="1644306"/>
                  <a:pt x="789151" y="1638781"/>
                  <a:pt x="789342" y="1632209"/>
                </a:cubicBezTo>
                <a:lnTo>
                  <a:pt x="789342" y="1632209"/>
                </a:lnTo>
                <a:cubicBezTo>
                  <a:pt x="789342" y="1625637"/>
                  <a:pt x="794866" y="1620398"/>
                  <a:pt x="801534" y="1620493"/>
                </a:cubicBezTo>
                <a:lnTo>
                  <a:pt x="801534" y="1620493"/>
                </a:lnTo>
                <a:cubicBezTo>
                  <a:pt x="808011" y="1620684"/>
                  <a:pt x="813250" y="1626113"/>
                  <a:pt x="813154" y="1632685"/>
                </a:cubicBezTo>
                <a:lnTo>
                  <a:pt x="813154" y="1632685"/>
                </a:lnTo>
                <a:cubicBezTo>
                  <a:pt x="812964" y="1639162"/>
                  <a:pt x="807630" y="1644306"/>
                  <a:pt x="801248" y="1644306"/>
                </a:cubicBezTo>
                <a:lnTo>
                  <a:pt x="800962" y="1644306"/>
                </a:lnTo>
                <a:close/>
                <a:moveTo>
                  <a:pt x="856303" y="1632114"/>
                </a:moveTo>
                <a:cubicBezTo>
                  <a:pt x="855922" y="1625542"/>
                  <a:pt x="860970" y="1619922"/>
                  <a:pt x="867542" y="1619541"/>
                </a:cubicBezTo>
                <a:lnTo>
                  <a:pt x="867542" y="1619541"/>
                </a:lnTo>
                <a:cubicBezTo>
                  <a:pt x="874114" y="1619160"/>
                  <a:pt x="879734" y="1624208"/>
                  <a:pt x="880115" y="1630780"/>
                </a:cubicBezTo>
                <a:lnTo>
                  <a:pt x="880115" y="1630780"/>
                </a:lnTo>
                <a:cubicBezTo>
                  <a:pt x="880496" y="1637353"/>
                  <a:pt x="875448" y="1642972"/>
                  <a:pt x="868876" y="1643353"/>
                </a:cubicBezTo>
                <a:lnTo>
                  <a:pt x="868209" y="1643353"/>
                </a:lnTo>
                <a:cubicBezTo>
                  <a:pt x="861922" y="1643353"/>
                  <a:pt x="856684" y="1638400"/>
                  <a:pt x="856303" y="1632114"/>
                </a:cubicBezTo>
                <a:close/>
                <a:moveTo>
                  <a:pt x="733144" y="1639829"/>
                </a:moveTo>
                <a:cubicBezTo>
                  <a:pt x="726572" y="1639162"/>
                  <a:pt x="721905" y="1633257"/>
                  <a:pt x="722572" y="1626685"/>
                </a:cubicBezTo>
                <a:lnTo>
                  <a:pt x="722572" y="1626685"/>
                </a:lnTo>
                <a:cubicBezTo>
                  <a:pt x="723238" y="1620208"/>
                  <a:pt x="729144" y="1615445"/>
                  <a:pt x="735716" y="1616112"/>
                </a:cubicBezTo>
                <a:lnTo>
                  <a:pt x="735716" y="1616112"/>
                </a:lnTo>
                <a:cubicBezTo>
                  <a:pt x="742193" y="1616874"/>
                  <a:pt x="746956" y="1622684"/>
                  <a:pt x="746289" y="1629256"/>
                </a:cubicBezTo>
                <a:lnTo>
                  <a:pt x="746289" y="1629256"/>
                </a:lnTo>
                <a:cubicBezTo>
                  <a:pt x="745622" y="1635352"/>
                  <a:pt x="740479" y="1639924"/>
                  <a:pt x="734478" y="1639924"/>
                </a:cubicBezTo>
                <a:lnTo>
                  <a:pt x="734478" y="1639924"/>
                </a:lnTo>
                <a:cubicBezTo>
                  <a:pt x="734478" y="1639924"/>
                  <a:pt x="733526" y="1639924"/>
                  <a:pt x="733144" y="1639924"/>
                </a:cubicBezTo>
                <a:close/>
                <a:moveTo>
                  <a:pt x="923073" y="1626589"/>
                </a:moveTo>
                <a:cubicBezTo>
                  <a:pt x="922120" y="1620112"/>
                  <a:pt x="926692" y="1614016"/>
                  <a:pt x="933264" y="1613159"/>
                </a:cubicBezTo>
                <a:lnTo>
                  <a:pt x="933264" y="1613159"/>
                </a:lnTo>
                <a:cubicBezTo>
                  <a:pt x="939742" y="1612302"/>
                  <a:pt x="945742" y="1616779"/>
                  <a:pt x="946600" y="1623351"/>
                </a:cubicBezTo>
                <a:lnTo>
                  <a:pt x="946600" y="1623351"/>
                </a:lnTo>
                <a:cubicBezTo>
                  <a:pt x="947552" y="1629828"/>
                  <a:pt x="942980" y="1635829"/>
                  <a:pt x="936503" y="1636781"/>
                </a:cubicBezTo>
                <a:lnTo>
                  <a:pt x="936503" y="1636781"/>
                </a:lnTo>
                <a:cubicBezTo>
                  <a:pt x="935932" y="1636781"/>
                  <a:pt x="935360" y="1636876"/>
                  <a:pt x="934789" y="1636876"/>
                </a:cubicBezTo>
                <a:lnTo>
                  <a:pt x="934789" y="1636876"/>
                </a:lnTo>
                <a:cubicBezTo>
                  <a:pt x="928978" y="1636876"/>
                  <a:pt x="923930" y="1632495"/>
                  <a:pt x="923073" y="1626589"/>
                </a:cubicBezTo>
                <a:close/>
                <a:moveTo>
                  <a:pt x="665898" y="1629733"/>
                </a:moveTo>
                <a:cubicBezTo>
                  <a:pt x="659516" y="1628494"/>
                  <a:pt x="655230" y="1622303"/>
                  <a:pt x="656468" y="1615826"/>
                </a:cubicBezTo>
                <a:lnTo>
                  <a:pt x="656468" y="1615826"/>
                </a:lnTo>
                <a:cubicBezTo>
                  <a:pt x="657706" y="1609349"/>
                  <a:pt x="663993" y="1605158"/>
                  <a:pt x="670470" y="1606396"/>
                </a:cubicBezTo>
                <a:lnTo>
                  <a:pt x="670470" y="1606396"/>
                </a:lnTo>
                <a:cubicBezTo>
                  <a:pt x="676852" y="1607635"/>
                  <a:pt x="681138" y="1613826"/>
                  <a:pt x="679900" y="1620303"/>
                </a:cubicBezTo>
                <a:lnTo>
                  <a:pt x="679900" y="1620303"/>
                </a:lnTo>
                <a:cubicBezTo>
                  <a:pt x="678757" y="1626018"/>
                  <a:pt x="673804" y="1630018"/>
                  <a:pt x="668184" y="1630018"/>
                </a:cubicBezTo>
                <a:lnTo>
                  <a:pt x="668184" y="1630018"/>
                </a:lnTo>
                <a:cubicBezTo>
                  <a:pt x="667422" y="1630018"/>
                  <a:pt x="666660" y="1630018"/>
                  <a:pt x="665898" y="1629733"/>
                </a:cubicBezTo>
                <a:close/>
                <a:moveTo>
                  <a:pt x="989081" y="1615540"/>
                </a:moveTo>
                <a:cubicBezTo>
                  <a:pt x="987652" y="1609159"/>
                  <a:pt x="991653" y="1602777"/>
                  <a:pt x="998130" y="1601348"/>
                </a:cubicBezTo>
                <a:lnTo>
                  <a:pt x="998130" y="1601348"/>
                </a:lnTo>
                <a:cubicBezTo>
                  <a:pt x="1004512" y="1599919"/>
                  <a:pt x="1010893" y="1603920"/>
                  <a:pt x="1012322" y="1610397"/>
                </a:cubicBezTo>
                <a:lnTo>
                  <a:pt x="1012322" y="1610397"/>
                </a:lnTo>
                <a:cubicBezTo>
                  <a:pt x="1013751" y="1616779"/>
                  <a:pt x="1009751" y="1623160"/>
                  <a:pt x="1003369" y="1624589"/>
                </a:cubicBezTo>
                <a:lnTo>
                  <a:pt x="1003369" y="1624589"/>
                </a:lnTo>
                <a:cubicBezTo>
                  <a:pt x="1002416" y="1624779"/>
                  <a:pt x="1001559" y="1624875"/>
                  <a:pt x="1000702" y="1624875"/>
                </a:cubicBezTo>
                <a:lnTo>
                  <a:pt x="1000702" y="1624875"/>
                </a:lnTo>
                <a:cubicBezTo>
                  <a:pt x="995272" y="1624875"/>
                  <a:pt x="990319" y="1621160"/>
                  <a:pt x="989081" y="1615540"/>
                </a:cubicBezTo>
                <a:close/>
                <a:moveTo>
                  <a:pt x="599794" y="1614207"/>
                </a:moveTo>
                <a:cubicBezTo>
                  <a:pt x="593508" y="1612397"/>
                  <a:pt x="589793" y="1605825"/>
                  <a:pt x="591508" y="1599538"/>
                </a:cubicBezTo>
                <a:lnTo>
                  <a:pt x="591508" y="1599538"/>
                </a:lnTo>
                <a:cubicBezTo>
                  <a:pt x="593317" y="1593157"/>
                  <a:pt x="599889" y="1589442"/>
                  <a:pt x="606176" y="1591252"/>
                </a:cubicBezTo>
                <a:lnTo>
                  <a:pt x="606176" y="1591252"/>
                </a:lnTo>
                <a:cubicBezTo>
                  <a:pt x="612558" y="1593061"/>
                  <a:pt x="616177" y="1599538"/>
                  <a:pt x="614463" y="1605920"/>
                </a:cubicBezTo>
                <a:lnTo>
                  <a:pt x="614463" y="1605920"/>
                </a:lnTo>
                <a:cubicBezTo>
                  <a:pt x="613034" y="1611159"/>
                  <a:pt x="608176" y="1614588"/>
                  <a:pt x="603033" y="1614588"/>
                </a:cubicBezTo>
                <a:lnTo>
                  <a:pt x="603033" y="1614588"/>
                </a:lnTo>
                <a:cubicBezTo>
                  <a:pt x="601890" y="1614588"/>
                  <a:pt x="600842" y="1614588"/>
                  <a:pt x="599794" y="1614207"/>
                </a:cubicBezTo>
                <a:close/>
                <a:moveTo>
                  <a:pt x="1054042" y="1599157"/>
                </a:moveTo>
                <a:cubicBezTo>
                  <a:pt x="1052041" y="1592871"/>
                  <a:pt x="1055566" y="1586203"/>
                  <a:pt x="1061852" y="1584203"/>
                </a:cubicBezTo>
                <a:lnTo>
                  <a:pt x="1061852" y="1584203"/>
                </a:lnTo>
                <a:cubicBezTo>
                  <a:pt x="1068139" y="1582203"/>
                  <a:pt x="1074806" y="1585727"/>
                  <a:pt x="1076806" y="1592014"/>
                </a:cubicBezTo>
                <a:lnTo>
                  <a:pt x="1076806" y="1592014"/>
                </a:lnTo>
                <a:cubicBezTo>
                  <a:pt x="1078711" y="1598300"/>
                  <a:pt x="1075282" y="1604968"/>
                  <a:pt x="1068996" y="1606968"/>
                </a:cubicBezTo>
                <a:lnTo>
                  <a:pt x="1068996" y="1606968"/>
                </a:lnTo>
                <a:cubicBezTo>
                  <a:pt x="1067758" y="1607349"/>
                  <a:pt x="1066615" y="1607444"/>
                  <a:pt x="1065377" y="1607444"/>
                </a:cubicBezTo>
                <a:lnTo>
                  <a:pt x="1065377" y="1607444"/>
                </a:lnTo>
                <a:cubicBezTo>
                  <a:pt x="1060328" y="1607444"/>
                  <a:pt x="1055661" y="1604206"/>
                  <a:pt x="1054042" y="1599157"/>
                </a:cubicBezTo>
                <a:close/>
                <a:moveTo>
                  <a:pt x="535215" y="1593157"/>
                </a:moveTo>
                <a:lnTo>
                  <a:pt x="535215" y="1593157"/>
                </a:lnTo>
                <a:cubicBezTo>
                  <a:pt x="529119" y="1590871"/>
                  <a:pt x="525976" y="1584013"/>
                  <a:pt x="528262" y="1577821"/>
                </a:cubicBezTo>
                <a:lnTo>
                  <a:pt x="528262" y="1577821"/>
                </a:lnTo>
                <a:cubicBezTo>
                  <a:pt x="530547" y="1571630"/>
                  <a:pt x="537406" y="1568487"/>
                  <a:pt x="543597" y="1570868"/>
                </a:cubicBezTo>
                <a:lnTo>
                  <a:pt x="543597" y="1570868"/>
                </a:lnTo>
                <a:cubicBezTo>
                  <a:pt x="549693" y="1573154"/>
                  <a:pt x="552836" y="1580012"/>
                  <a:pt x="550550" y="1586108"/>
                </a:cubicBezTo>
                <a:lnTo>
                  <a:pt x="550550" y="1586108"/>
                </a:lnTo>
                <a:cubicBezTo>
                  <a:pt x="548740" y="1590966"/>
                  <a:pt x="544264" y="1593919"/>
                  <a:pt x="539406" y="1593919"/>
                </a:cubicBezTo>
                <a:lnTo>
                  <a:pt x="539406" y="1593919"/>
                </a:lnTo>
                <a:cubicBezTo>
                  <a:pt x="538072" y="1593919"/>
                  <a:pt x="536644" y="1593633"/>
                  <a:pt x="535310" y="1593157"/>
                </a:cubicBezTo>
                <a:close/>
                <a:moveTo>
                  <a:pt x="1117383" y="1577345"/>
                </a:moveTo>
                <a:cubicBezTo>
                  <a:pt x="1114811" y="1571249"/>
                  <a:pt x="1117764" y="1564296"/>
                  <a:pt x="1123860" y="1561819"/>
                </a:cubicBezTo>
                <a:lnTo>
                  <a:pt x="1123860" y="1561819"/>
                </a:lnTo>
                <a:cubicBezTo>
                  <a:pt x="1129956" y="1559343"/>
                  <a:pt x="1136909" y="1562296"/>
                  <a:pt x="1139386" y="1568392"/>
                </a:cubicBezTo>
                <a:lnTo>
                  <a:pt x="1139386" y="1568392"/>
                </a:lnTo>
                <a:cubicBezTo>
                  <a:pt x="1141862" y="1574488"/>
                  <a:pt x="1139005" y="1581346"/>
                  <a:pt x="1132909" y="1583917"/>
                </a:cubicBezTo>
                <a:lnTo>
                  <a:pt x="1132909" y="1583917"/>
                </a:lnTo>
                <a:cubicBezTo>
                  <a:pt x="1131385" y="1584489"/>
                  <a:pt x="1129861" y="1584775"/>
                  <a:pt x="1128337" y="1584775"/>
                </a:cubicBezTo>
                <a:lnTo>
                  <a:pt x="1128337" y="1584775"/>
                </a:lnTo>
                <a:cubicBezTo>
                  <a:pt x="1123669" y="1584775"/>
                  <a:pt x="1119193" y="1582012"/>
                  <a:pt x="1117383" y="1577345"/>
                </a:cubicBezTo>
                <a:close/>
                <a:moveTo>
                  <a:pt x="472445" y="1566772"/>
                </a:moveTo>
                <a:cubicBezTo>
                  <a:pt x="466539" y="1564010"/>
                  <a:pt x="463968" y="1556866"/>
                  <a:pt x="466730" y="1550961"/>
                </a:cubicBezTo>
                <a:lnTo>
                  <a:pt x="466730" y="1550961"/>
                </a:lnTo>
                <a:cubicBezTo>
                  <a:pt x="469588" y="1544960"/>
                  <a:pt x="476636" y="1542484"/>
                  <a:pt x="482637" y="1545246"/>
                </a:cubicBezTo>
                <a:lnTo>
                  <a:pt x="482637" y="1545246"/>
                </a:lnTo>
                <a:cubicBezTo>
                  <a:pt x="488542" y="1548008"/>
                  <a:pt x="491114" y="1555152"/>
                  <a:pt x="488352" y="1561057"/>
                </a:cubicBezTo>
                <a:lnTo>
                  <a:pt x="488352" y="1561057"/>
                </a:lnTo>
                <a:cubicBezTo>
                  <a:pt x="486256" y="1565344"/>
                  <a:pt x="481970" y="1567915"/>
                  <a:pt x="477493" y="1567915"/>
                </a:cubicBezTo>
                <a:lnTo>
                  <a:pt x="477493" y="1567915"/>
                </a:lnTo>
                <a:cubicBezTo>
                  <a:pt x="475874" y="1567915"/>
                  <a:pt x="474064" y="1567534"/>
                  <a:pt x="472445" y="1566772"/>
                </a:cubicBezTo>
                <a:close/>
                <a:moveTo>
                  <a:pt x="1178629" y="1550389"/>
                </a:moveTo>
                <a:cubicBezTo>
                  <a:pt x="1175676" y="1544484"/>
                  <a:pt x="1177962" y="1537340"/>
                  <a:pt x="1183868" y="1534387"/>
                </a:cubicBezTo>
                <a:lnTo>
                  <a:pt x="1183868" y="1534387"/>
                </a:lnTo>
                <a:cubicBezTo>
                  <a:pt x="1189678" y="1531339"/>
                  <a:pt x="1196821" y="1533721"/>
                  <a:pt x="1199869" y="1539626"/>
                </a:cubicBezTo>
                <a:lnTo>
                  <a:pt x="1199869" y="1539626"/>
                </a:lnTo>
                <a:cubicBezTo>
                  <a:pt x="1202822" y="1545436"/>
                  <a:pt x="1200536" y="1552580"/>
                  <a:pt x="1194631" y="1555628"/>
                </a:cubicBezTo>
                <a:lnTo>
                  <a:pt x="1194631" y="1555628"/>
                </a:lnTo>
                <a:cubicBezTo>
                  <a:pt x="1192916" y="1556485"/>
                  <a:pt x="1191106" y="1556866"/>
                  <a:pt x="1189297" y="1556866"/>
                </a:cubicBezTo>
                <a:lnTo>
                  <a:pt x="1189297" y="1556866"/>
                </a:lnTo>
                <a:cubicBezTo>
                  <a:pt x="1184915" y="1556866"/>
                  <a:pt x="1180724" y="1554485"/>
                  <a:pt x="1178629" y="1550389"/>
                </a:cubicBezTo>
                <a:close/>
                <a:moveTo>
                  <a:pt x="412152" y="1535340"/>
                </a:moveTo>
                <a:cubicBezTo>
                  <a:pt x="406532" y="1532006"/>
                  <a:pt x="404532" y="1524767"/>
                  <a:pt x="407866" y="1519052"/>
                </a:cubicBezTo>
                <a:lnTo>
                  <a:pt x="407866" y="1519052"/>
                </a:lnTo>
                <a:cubicBezTo>
                  <a:pt x="411104" y="1513337"/>
                  <a:pt x="418343" y="1511432"/>
                  <a:pt x="424058" y="1514671"/>
                </a:cubicBezTo>
                <a:lnTo>
                  <a:pt x="424058" y="1514671"/>
                </a:lnTo>
                <a:cubicBezTo>
                  <a:pt x="429773" y="1518004"/>
                  <a:pt x="431773" y="1525243"/>
                  <a:pt x="428439" y="1530958"/>
                </a:cubicBezTo>
                <a:lnTo>
                  <a:pt x="428439" y="1530958"/>
                </a:lnTo>
                <a:cubicBezTo>
                  <a:pt x="426249" y="1534768"/>
                  <a:pt x="422248" y="1536864"/>
                  <a:pt x="418153" y="1536864"/>
                </a:cubicBezTo>
                <a:lnTo>
                  <a:pt x="418153" y="1536864"/>
                </a:lnTo>
                <a:cubicBezTo>
                  <a:pt x="416152" y="1536864"/>
                  <a:pt x="414057" y="1536388"/>
                  <a:pt x="412152" y="1535340"/>
                </a:cubicBezTo>
                <a:close/>
                <a:moveTo>
                  <a:pt x="1237493" y="1518481"/>
                </a:moveTo>
                <a:cubicBezTo>
                  <a:pt x="1233969" y="1512861"/>
                  <a:pt x="1235779" y="1505527"/>
                  <a:pt x="1241303" y="1502098"/>
                </a:cubicBezTo>
                <a:lnTo>
                  <a:pt x="1241303" y="1502098"/>
                </a:lnTo>
                <a:cubicBezTo>
                  <a:pt x="1246923" y="1498573"/>
                  <a:pt x="1254257" y="1500288"/>
                  <a:pt x="1257686" y="1505908"/>
                </a:cubicBezTo>
                <a:lnTo>
                  <a:pt x="1257686" y="1505908"/>
                </a:lnTo>
                <a:cubicBezTo>
                  <a:pt x="1261210" y="1511527"/>
                  <a:pt x="1259496" y="1518862"/>
                  <a:pt x="1253876" y="1522291"/>
                </a:cubicBezTo>
                <a:lnTo>
                  <a:pt x="1253876" y="1522291"/>
                </a:lnTo>
                <a:cubicBezTo>
                  <a:pt x="1251876" y="1523529"/>
                  <a:pt x="1249780" y="1524100"/>
                  <a:pt x="1247590" y="1524100"/>
                </a:cubicBezTo>
                <a:lnTo>
                  <a:pt x="1247590" y="1524100"/>
                </a:lnTo>
                <a:cubicBezTo>
                  <a:pt x="1243589" y="1524100"/>
                  <a:pt x="1239684" y="1522100"/>
                  <a:pt x="1237493" y="1518481"/>
                </a:cubicBezTo>
                <a:close/>
                <a:moveTo>
                  <a:pt x="354716" y="1498954"/>
                </a:moveTo>
                <a:cubicBezTo>
                  <a:pt x="349382" y="1495240"/>
                  <a:pt x="347953" y="1487810"/>
                  <a:pt x="351763" y="1482381"/>
                </a:cubicBezTo>
                <a:lnTo>
                  <a:pt x="351763" y="1482381"/>
                </a:lnTo>
                <a:cubicBezTo>
                  <a:pt x="355478" y="1477047"/>
                  <a:pt x="362908" y="1475618"/>
                  <a:pt x="368337" y="1479428"/>
                </a:cubicBezTo>
                <a:lnTo>
                  <a:pt x="368337" y="1479428"/>
                </a:lnTo>
                <a:cubicBezTo>
                  <a:pt x="373671" y="1483143"/>
                  <a:pt x="375004" y="1490572"/>
                  <a:pt x="371289" y="1496002"/>
                </a:cubicBezTo>
                <a:lnTo>
                  <a:pt x="371289" y="1496002"/>
                </a:lnTo>
                <a:cubicBezTo>
                  <a:pt x="369004" y="1499335"/>
                  <a:pt x="365289" y="1501050"/>
                  <a:pt x="361479" y="1501050"/>
                </a:cubicBezTo>
                <a:lnTo>
                  <a:pt x="361479" y="1501050"/>
                </a:lnTo>
                <a:cubicBezTo>
                  <a:pt x="359193" y="1501050"/>
                  <a:pt x="356812" y="1500383"/>
                  <a:pt x="354716" y="1498954"/>
                </a:cubicBezTo>
                <a:close/>
                <a:moveTo>
                  <a:pt x="1293500" y="1481714"/>
                </a:moveTo>
                <a:cubicBezTo>
                  <a:pt x="1289595" y="1476475"/>
                  <a:pt x="1290738" y="1468951"/>
                  <a:pt x="1295977" y="1465045"/>
                </a:cubicBezTo>
                <a:lnTo>
                  <a:pt x="1295977" y="1465045"/>
                </a:lnTo>
                <a:cubicBezTo>
                  <a:pt x="1301311" y="1461140"/>
                  <a:pt x="1308740" y="1462283"/>
                  <a:pt x="1312645" y="1467617"/>
                </a:cubicBezTo>
                <a:lnTo>
                  <a:pt x="1312645" y="1467617"/>
                </a:lnTo>
                <a:cubicBezTo>
                  <a:pt x="1316551" y="1472856"/>
                  <a:pt x="1315408" y="1480381"/>
                  <a:pt x="1310169" y="1484286"/>
                </a:cubicBezTo>
                <a:lnTo>
                  <a:pt x="1310169" y="1484286"/>
                </a:lnTo>
                <a:cubicBezTo>
                  <a:pt x="1307978" y="1485810"/>
                  <a:pt x="1305502" y="1486572"/>
                  <a:pt x="1303120" y="1486572"/>
                </a:cubicBezTo>
                <a:lnTo>
                  <a:pt x="1303120" y="1486572"/>
                </a:lnTo>
                <a:cubicBezTo>
                  <a:pt x="1299406" y="1486572"/>
                  <a:pt x="1295786" y="1484857"/>
                  <a:pt x="1293500" y="1481714"/>
                </a:cubicBezTo>
                <a:close/>
                <a:moveTo>
                  <a:pt x="300519" y="1457997"/>
                </a:moveTo>
                <a:lnTo>
                  <a:pt x="300519" y="1457997"/>
                </a:lnTo>
                <a:cubicBezTo>
                  <a:pt x="295375" y="1453806"/>
                  <a:pt x="294709" y="1446376"/>
                  <a:pt x="298804" y="1441233"/>
                </a:cubicBezTo>
                <a:lnTo>
                  <a:pt x="298804" y="1441233"/>
                </a:lnTo>
                <a:cubicBezTo>
                  <a:pt x="302995" y="1436185"/>
                  <a:pt x="310520" y="1435423"/>
                  <a:pt x="315568" y="1439614"/>
                </a:cubicBezTo>
                <a:lnTo>
                  <a:pt x="315568" y="1439614"/>
                </a:lnTo>
                <a:cubicBezTo>
                  <a:pt x="320617" y="1443805"/>
                  <a:pt x="321379" y="1451329"/>
                  <a:pt x="317188" y="1456378"/>
                </a:cubicBezTo>
                <a:lnTo>
                  <a:pt x="317188" y="1456378"/>
                </a:lnTo>
                <a:cubicBezTo>
                  <a:pt x="314806" y="1459235"/>
                  <a:pt x="311377" y="1460759"/>
                  <a:pt x="307948" y="1460759"/>
                </a:cubicBezTo>
                <a:lnTo>
                  <a:pt x="307948" y="1460759"/>
                </a:lnTo>
                <a:cubicBezTo>
                  <a:pt x="305281" y="1460759"/>
                  <a:pt x="302614" y="1459807"/>
                  <a:pt x="300424" y="1457997"/>
                </a:cubicBezTo>
                <a:close/>
                <a:moveTo>
                  <a:pt x="1346364" y="1440566"/>
                </a:moveTo>
                <a:cubicBezTo>
                  <a:pt x="1341982" y="1435613"/>
                  <a:pt x="1342459" y="1428088"/>
                  <a:pt x="1347412" y="1423707"/>
                </a:cubicBezTo>
                <a:lnTo>
                  <a:pt x="1347412" y="1423707"/>
                </a:lnTo>
                <a:cubicBezTo>
                  <a:pt x="1352365" y="1419421"/>
                  <a:pt x="1359889" y="1419897"/>
                  <a:pt x="1364271" y="1424850"/>
                </a:cubicBezTo>
                <a:lnTo>
                  <a:pt x="1364271" y="1424850"/>
                </a:lnTo>
                <a:cubicBezTo>
                  <a:pt x="1368557" y="1429803"/>
                  <a:pt x="1368081" y="1437328"/>
                  <a:pt x="1363128" y="1441709"/>
                </a:cubicBezTo>
                <a:lnTo>
                  <a:pt x="1363128" y="1441709"/>
                </a:lnTo>
                <a:cubicBezTo>
                  <a:pt x="1360842" y="1443614"/>
                  <a:pt x="1358080" y="1444567"/>
                  <a:pt x="1355318" y="1444567"/>
                </a:cubicBezTo>
                <a:lnTo>
                  <a:pt x="1355318" y="1444567"/>
                </a:lnTo>
                <a:cubicBezTo>
                  <a:pt x="1351984" y="1444567"/>
                  <a:pt x="1348650" y="1443233"/>
                  <a:pt x="1346364" y="1440566"/>
                </a:cubicBezTo>
                <a:close/>
                <a:moveTo>
                  <a:pt x="249751" y="1412753"/>
                </a:moveTo>
                <a:cubicBezTo>
                  <a:pt x="245083" y="1408181"/>
                  <a:pt x="244988" y="1400656"/>
                  <a:pt x="249560" y="1395894"/>
                </a:cubicBezTo>
                <a:lnTo>
                  <a:pt x="249560" y="1395894"/>
                </a:lnTo>
                <a:cubicBezTo>
                  <a:pt x="254132" y="1391227"/>
                  <a:pt x="261657" y="1391131"/>
                  <a:pt x="266419" y="1395703"/>
                </a:cubicBezTo>
                <a:lnTo>
                  <a:pt x="266419" y="1395703"/>
                </a:lnTo>
                <a:cubicBezTo>
                  <a:pt x="271087" y="1400275"/>
                  <a:pt x="271182" y="1407800"/>
                  <a:pt x="266610" y="1412467"/>
                </a:cubicBezTo>
                <a:lnTo>
                  <a:pt x="266610" y="1412467"/>
                </a:lnTo>
                <a:cubicBezTo>
                  <a:pt x="264324" y="1414944"/>
                  <a:pt x="261180" y="1416087"/>
                  <a:pt x="258037" y="1416087"/>
                </a:cubicBezTo>
                <a:lnTo>
                  <a:pt x="258037" y="1416087"/>
                </a:lnTo>
                <a:cubicBezTo>
                  <a:pt x="255085" y="1416087"/>
                  <a:pt x="252132" y="1415039"/>
                  <a:pt x="249751" y="1412753"/>
                </a:cubicBezTo>
                <a:close/>
                <a:moveTo>
                  <a:pt x="1395608" y="1395132"/>
                </a:moveTo>
                <a:cubicBezTo>
                  <a:pt x="1390846" y="1390560"/>
                  <a:pt x="1390751" y="1383035"/>
                  <a:pt x="1395322" y="1378368"/>
                </a:cubicBezTo>
                <a:lnTo>
                  <a:pt x="1395322" y="1378368"/>
                </a:lnTo>
                <a:cubicBezTo>
                  <a:pt x="1399894" y="1373605"/>
                  <a:pt x="1407419" y="1373510"/>
                  <a:pt x="1412182" y="1378082"/>
                </a:cubicBezTo>
                <a:lnTo>
                  <a:pt x="1412182" y="1378082"/>
                </a:lnTo>
                <a:cubicBezTo>
                  <a:pt x="1416849" y="1382654"/>
                  <a:pt x="1416944" y="1390179"/>
                  <a:pt x="1412372" y="1394846"/>
                </a:cubicBezTo>
                <a:lnTo>
                  <a:pt x="1412468" y="1394846"/>
                </a:lnTo>
                <a:cubicBezTo>
                  <a:pt x="1410086" y="1397323"/>
                  <a:pt x="1406943" y="1398561"/>
                  <a:pt x="1403895" y="1398561"/>
                </a:cubicBezTo>
                <a:lnTo>
                  <a:pt x="1403895" y="1398561"/>
                </a:lnTo>
                <a:cubicBezTo>
                  <a:pt x="1400847" y="1398561"/>
                  <a:pt x="1397894" y="1397418"/>
                  <a:pt x="1395608" y="1395132"/>
                </a:cubicBezTo>
                <a:close/>
                <a:moveTo>
                  <a:pt x="202983" y="1363509"/>
                </a:moveTo>
                <a:lnTo>
                  <a:pt x="202983" y="1363509"/>
                </a:lnTo>
                <a:cubicBezTo>
                  <a:pt x="198697" y="1358556"/>
                  <a:pt x="199173" y="1351031"/>
                  <a:pt x="204126" y="1346650"/>
                </a:cubicBezTo>
                <a:lnTo>
                  <a:pt x="204126" y="1346650"/>
                </a:lnTo>
                <a:cubicBezTo>
                  <a:pt x="209079" y="1342363"/>
                  <a:pt x="216604" y="1342840"/>
                  <a:pt x="220890" y="1347793"/>
                </a:cubicBezTo>
                <a:lnTo>
                  <a:pt x="220890" y="1347793"/>
                </a:lnTo>
                <a:cubicBezTo>
                  <a:pt x="225271" y="1352746"/>
                  <a:pt x="224700" y="1360270"/>
                  <a:pt x="219747" y="1364652"/>
                </a:cubicBezTo>
                <a:lnTo>
                  <a:pt x="219747" y="1364652"/>
                </a:lnTo>
                <a:cubicBezTo>
                  <a:pt x="217556" y="1366557"/>
                  <a:pt x="214794" y="1367509"/>
                  <a:pt x="211936" y="1367509"/>
                </a:cubicBezTo>
                <a:lnTo>
                  <a:pt x="211936" y="1367509"/>
                </a:lnTo>
                <a:cubicBezTo>
                  <a:pt x="208603" y="1367509"/>
                  <a:pt x="205364" y="1366176"/>
                  <a:pt x="202983" y="1363509"/>
                </a:cubicBezTo>
                <a:close/>
                <a:moveTo>
                  <a:pt x="1440947" y="1345888"/>
                </a:moveTo>
                <a:cubicBezTo>
                  <a:pt x="1435899" y="1341697"/>
                  <a:pt x="1435137" y="1334172"/>
                  <a:pt x="1439328" y="1329124"/>
                </a:cubicBezTo>
                <a:lnTo>
                  <a:pt x="1439328" y="1329124"/>
                </a:lnTo>
                <a:cubicBezTo>
                  <a:pt x="1443519" y="1323980"/>
                  <a:pt x="1450948" y="1323313"/>
                  <a:pt x="1456092" y="1327504"/>
                </a:cubicBezTo>
                <a:lnTo>
                  <a:pt x="1456092" y="1327504"/>
                </a:lnTo>
                <a:cubicBezTo>
                  <a:pt x="1461140" y="1331600"/>
                  <a:pt x="1461902" y="1339125"/>
                  <a:pt x="1457711" y="1344268"/>
                </a:cubicBezTo>
                <a:lnTo>
                  <a:pt x="1457711" y="1344268"/>
                </a:lnTo>
                <a:cubicBezTo>
                  <a:pt x="1455330" y="1347126"/>
                  <a:pt x="1451901" y="1348555"/>
                  <a:pt x="1448472" y="1348555"/>
                </a:cubicBezTo>
                <a:lnTo>
                  <a:pt x="1448472" y="1348555"/>
                </a:lnTo>
                <a:cubicBezTo>
                  <a:pt x="1445805" y="1348555"/>
                  <a:pt x="1443138" y="1347697"/>
                  <a:pt x="1440947" y="1345888"/>
                </a:cubicBezTo>
                <a:close/>
                <a:moveTo>
                  <a:pt x="160406" y="1310550"/>
                </a:moveTo>
                <a:cubicBezTo>
                  <a:pt x="156501" y="1305216"/>
                  <a:pt x="157644" y="1297786"/>
                  <a:pt x="162883" y="1293881"/>
                </a:cubicBezTo>
                <a:lnTo>
                  <a:pt x="162883" y="1293881"/>
                </a:lnTo>
                <a:cubicBezTo>
                  <a:pt x="168121" y="1289976"/>
                  <a:pt x="175646" y="1291119"/>
                  <a:pt x="179551" y="1296358"/>
                </a:cubicBezTo>
                <a:lnTo>
                  <a:pt x="179551" y="1296358"/>
                </a:lnTo>
                <a:cubicBezTo>
                  <a:pt x="183457" y="1301692"/>
                  <a:pt x="182313" y="1309121"/>
                  <a:pt x="177075" y="1313026"/>
                </a:cubicBezTo>
                <a:lnTo>
                  <a:pt x="177075" y="1313026"/>
                </a:lnTo>
                <a:cubicBezTo>
                  <a:pt x="174884" y="1314646"/>
                  <a:pt x="172408" y="1315408"/>
                  <a:pt x="170026" y="1315408"/>
                </a:cubicBezTo>
                <a:lnTo>
                  <a:pt x="170026" y="1315408"/>
                </a:lnTo>
                <a:cubicBezTo>
                  <a:pt x="166312" y="1315408"/>
                  <a:pt x="162692" y="1313693"/>
                  <a:pt x="160406" y="1310550"/>
                </a:cubicBezTo>
                <a:close/>
                <a:moveTo>
                  <a:pt x="1482095" y="1293024"/>
                </a:moveTo>
                <a:cubicBezTo>
                  <a:pt x="1476666" y="1289214"/>
                  <a:pt x="1475428" y="1281880"/>
                  <a:pt x="1479143" y="1276450"/>
                </a:cubicBezTo>
                <a:lnTo>
                  <a:pt x="1479143" y="1276450"/>
                </a:lnTo>
                <a:cubicBezTo>
                  <a:pt x="1482857" y="1271021"/>
                  <a:pt x="1490287" y="1269688"/>
                  <a:pt x="1495716" y="1273402"/>
                </a:cubicBezTo>
                <a:lnTo>
                  <a:pt x="1495716" y="1273402"/>
                </a:lnTo>
                <a:cubicBezTo>
                  <a:pt x="1501145" y="1277212"/>
                  <a:pt x="1502479" y="1284547"/>
                  <a:pt x="1498669" y="1289976"/>
                </a:cubicBezTo>
                <a:lnTo>
                  <a:pt x="1498669" y="1289976"/>
                </a:lnTo>
                <a:cubicBezTo>
                  <a:pt x="1496383" y="1293310"/>
                  <a:pt x="1492668" y="1295119"/>
                  <a:pt x="1488953" y="1295119"/>
                </a:cubicBezTo>
                <a:lnTo>
                  <a:pt x="1488953" y="1295119"/>
                </a:lnTo>
                <a:cubicBezTo>
                  <a:pt x="1486572" y="1295119"/>
                  <a:pt x="1484191" y="1294453"/>
                  <a:pt x="1482095" y="1293024"/>
                </a:cubicBezTo>
                <a:close/>
                <a:moveTo>
                  <a:pt x="122306" y="1254257"/>
                </a:moveTo>
                <a:lnTo>
                  <a:pt x="122306" y="1254257"/>
                </a:lnTo>
                <a:cubicBezTo>
                  <a:pt x="118877" y="1248733"/>
                  <a:pt x="120592" y="1241398"/>
                  <a:pt x="126116" y="1237874"/>
                </a:cubicBezTo>
                <a:lnTo>
                  <a:pt x="126116" y="1237874"/>
                </a:lnTo>
                <a:cubicBezTo>
                  <a:pt x="131736" y="1234445"/>
                  <a:pt x="139070" y="1236160"/>
                  <a:pt x="142499" y="1241779"/>
                </a:cubicBezTo>
                <a:lnTo>
                  <a:pt x="142499" y="1241779"/>
                </a:lnTo>
                <a:cubicBezTo>
                  <a:pt x="145928" y="1247304"/>
                  <a:pt x="144213" y="1254733"/>
                  <a:pt x="138594" y="1258162"/>
                </a:cubicBezTo>
                <a:lnTo>
                  <a:pt x="138594" y="1258162"/>
                </a:lnTo>
                <a:cubicBezTo>
                  <a:pt x="136594" y="1259305"/>
                  <a:pt x="134498" y="1259877"/>
                  <a:pt x="132307" y="1259877"/>
                </a:cubicBezTo>
                <a:lnTo>
                  <a:pt x="132307" y="1259877"/>
                </a:lnTo>
                <a:cubicBezTo>
                  <a:pt x="128307" y="1259877"/>
                  <a:pt x="124402" y="1257877"/>
                  <a:pt x="122211" y="1254257"/>
                </a:cubicBezTo>
                <a:close/>
                <a:moveTo>
                  <a:pt x="1518766" y="1236922"/>
                </a:moveTo>
                <a:cubicBezTo>
                  <a:pt x="1513147" y="1233683"/>
                  <a:pt x="1511146" y="1226349"/>
                  <a:pt x="1514480" y="1220634"/>
                </a:cubicBezTo>
                <a:lnTo>
                  <a:pt x="1514480" y="1220634"/>
                </a:lnTo>
                <a:cubicBezTo>
                  <a:pt x="1517719" y="1215014"/>
                  <a:pt x="1524958" y="1213014"/>
                  <a:pt x="1530673" y="1216348"/>
                </a:cubicBezTo>
                <a:lnTo>
                  <a:pt x="1530673" y="1216348"/>
                </a:lnTo>
                <a:cubicBezTo>
                  <a:pt x="1536388" y="1219586"/>
                  <a:pt x="1538388" y="1226825"/>
                  <a:pt x="1535054" y="1232540"/>
                </a:cubicBezTo>
                <a:lnTo>
                  <a:pt x="1535054" y="1232540"/>
                </a:lnTo>
                <a:cubicBezTo>
                  <a:pt x="1532863" y="1236350"/>
                  <a:pt x="1528863" y="1238541"/>
                  <a:pt x="1524767" y="1238541"/>
                </a:cubicBezTo>
                <a:lnTo>
                  <a:pt x="1524767" y="1238541"/>
                </a:lnTo>
                <a:cubicBezTo>
                  <a:pt x="1522767" y="1238541"/>
                  <a:pt x="1520671" y="1237969"/>
                  <a:pt x="1518766" y="1236922"/>
                </a:cubicBezTo>
                <a:close/>
                <a:moveTo>
                  <a:pt x="88969" y="1195107"/>
                </a:moveTo>
                <a:lnTo>
                  <a:pt x="88969" y="1195107"/>
                </a:lnTo>
                <a:cubicBezTo>
                  <a:pt x="86016" y="1189201"/>
                  <a:pt x="88302" y="1182058"/>
                  <a:pt x="94207" y="1179105"/>
                </a:cubicBezTo>
                <a:lnTo>
                  <a:pt x="94207" y="1179105"/>
                </a:lnTo>
                <a:cubicBezTo>
                  <a:pt x="100018" y="1176057"/>
                  <a:pt x="107161" y="1178438"/>
                  <a:pt x="110209" y="1184248"/>
                </a:cubicBezTo>
                <a:lnTo>
                  <a:pt x="110209" y="1184248"/>
                </a:lnTo>
                <a:cubicBezTo>
                  <a:pt x="113162" y="1190154"/>
                  <a:pt x="110876" y="1197298"/>
                  <a:pt x="104971" y="1200250"/>
                </a:cubicBezTo>
                <a:lnTo>
                  <a:pt x="104971" y="1200250"/>
                </a:lnTo>
                <a:cubicBezTo>
                  <a:pt x="103256" y="1201108"/>
                  <a:pt x="101351" y="1201584"/>
                  <a:pt x="99541" y="1201584"/>
                </a:cubicBezTo>
                <a:lnTo>
                  <a:pt x="99541" y="1201584"/>
                </a:lnTo>
                <a:cubicBezTo>
                  <a:pt x="95255" y="1201584"/>
                  <a:pt x="91064" y="1199203"/>
                  <a:pt x="88969" y="1195107"/>
                </a:cubicBezTo>
                <a:close/>
                <a:moveTo>
                  <a:pt x="1550770" y="1178057"/>
                </a:moveTo>
                <a:cubicBezTo>
                  <a:pt x="1544770" y="1175200"/>
                  <a:pt x="1542198" y="1168151"/>
                  <a:pt x="1545055" y="1162150"/>
                </a:cubicBezTo>
                <a:lnTo>
                  <a:pt x="1545055" y="1162150"/>
                </a:lnTo>
                <a:cubicBezTo>
                  <a:pt x="1547818" y="1156245"/>
                  <a:pt x="1554866" y="1153673"/>
                  <a:pt x="1560867" y="1156435"/>
                </a:cubicBezTo>
                <a:lnTo>
                  <a:pt x="1560867" y="1156435"/>
                </a:lnTo>
                <a:cubicBezTo>
                  <a:pt x="1566772" y="1159293"/>
                  <a:pt x="1569344" y="1166341"/>
                  <a:pt x="1566582" y="1172342"/>
                </a:cubicBezTo>
                <a:lnTo>
                  <a:pt x="1566582" y="1172342"/>
                </a:lnTo>
                <a:cubicBezTo>
                  <a:pt x="1564582" y="1176628"/>
                  <a:pt x="1560200" y="1179105"/>
                  <a:pt x="1555819" y="1179105"/>
                </a:cubicBezTo>
                <a:lnTo>
                  <a:pt x="1555819" y="1179105"/>
                </a:lnTo>
                <a:cubicBezTo>
                  <a:pt x="1554104" y="1179105"/>
                  <a:pt x="1552390" y="1178819"/>
                  <a:pt x="1550770" y="1178057"/>
                </a:cubicBezTo>
                <a:close/>
                <a:moveTo>
                  <a:pt x="60679" y="1133290"/>
                </a:moveTo>
                <a:cubicBezTo>
                  <a:pt x="58108" y="1127194"/>
                  <a:pt x="61060" y="1120240"/>
                  <a:pt x="67156" y="1117764"/>
                </a:cubicBezTo>
                <a:lnTo>
                  <a:pt x="67156" y="1117764"/>
                </a:lnTo>
                <a:cubicBezTo>
                  <a:pt x="73252" y="1115287"/>
                  <a:pt x="80205" y="1118240"/>
                  <a:pt x="82682" y="1124336"/>
                </a:cubicBezTo>
                <a:lnTo>
                  <a:pt x="82682" y="1124336"/>
                </a:lnTo>
                <a:cubicBezTo>
                  <a:pt x="85159" y="1130432"/>
                  <a:pt x="82301" y="1137385"/>
                  <a:pt x="76205" y="1139862"/>
                </a:cubicBezTo>
                <a:lnTo>
                  <a:pt x="76205" y="1139862"/>
                </a:lnTo>
                <a:cubicBezTo>
                  <a:pt x="74681" y="1140433"/>
                  <a:pt x="73157" y="1140719"/>
                  <a:pt x="71633" y="1140719"/>
                </a:cubicBezTo>
                <a:lnTo>
                  <a:pt x="71633" y="1140719"/>
                </a:lnTo>
                <a:cubicBezTo>
                  <a:pt x="66966" y="1140719"/>
                  <a:pt x="62489" y="1137957"/>
                  <a:pt x="60679" y="1133290"/>
                </a:cubicBezTo>
                <a:close/>
                <a:moveTo>
                  <a:pt x="1577631" y="1116621"/>
                </a:moveTo>
                <a:cubicBezTo>
                  <a:pt x="1571535" y="1114335"/>
                  <a:pt x="1568392" y="1107477"/>
                  <a:pt x="1570678" y="1101286"/>
                </a:cubicBezTo>
                <a:lnTo>
                  <a:pt x="1570678" y="1101286"/>
                </a:lnTo>
                <a:cubicBezTo>
                  <a:pt x="1572964" y="1095190"/>
                  <a:pt x="1579822" y="1092046"/>
                  <a:pt x="1585918" y="1094332"/>
                </a:cubicBezTo>
                <a:lnTo>
                  <a:pt x="1585918" y="1094332"/>
                </a:lnTo>
                <a:cubicBezTo>
                  <a:pt x="1592109" y="1096618"/>
                  <a:pt x="1595252" y="1103476"/>
                  <a:pt x="1592966" y="1109668"/>
                </a:cubicBezTo>
                <a:lnTo>
                  <a:pt x="1592966" y="1109668"/>
                </a:lnTo>
                <a:cubicBezTo>
                  <a:pt x="1591156" y="1114430"/>
                  <a:pt x="1586585" y="1117383"/>
                  <a:pt x="1581822" y="1117383"/>
                </a:cubicBezTo>
                <a:lnTo>
                  <a:pt x="1581822" y="1117383"/>
                </a:lnTo>
                <a:cubicBezTo>
                  <a:pt x="1580393" y="1117383"/>
                  <a:pt x="1579060" y="1117097"/>
                  <a:pt x="1577631" y="1116621"/>
                </a:cubicBezTo>
                <a:close/>
                <a:moveTo>
                  <a:pt x="37534" y="1069472"/>
                </a:moveTo>
                <a:cubicBezTo>
                  <a:pt x="35533" y="1063186"/>
                  <a:pt x="39058" y="1056518"/>
                  <a:pt x="45344" y="1054518"/>
                </a:cubicBezTo>
                <a:lnTo>
                  <a:pt x="45344" y="1054518"/>
                </a:lnTo>
                <a:cubicBezTo>
                  <a:pt x="51630" y="1052518"/>
                  <a:pt x="58298" y="1056042"/>
                  <a:pt x="60298" y="1062328"/>
                </a:cubicBezTo>
                <a:lnTo>
                  <a:pt x="60298" y="1062328"/>
                </a:lnTo>
                <a:cubicBezTo>
                  <a:pt x="62203" y="1068520"/>
                  <a:pt x="58774" y="1075282"/>
                  <a:pt x="52488" y="1077187"/>
                </a:cubicBezTo>
                <a:lnTo>
                  <a:pt x="52488" y="1077187"/>
                </a:lnTo>
                <a:cubicBezTo>
                  <a:pt x="51345" y="1077568"/>
                  <a:pt x="50107" y="1077759"/>
                  <a:pt x="48963" y="1077759"/>
                </a:cubicBezTo>
                <a:lnTo>
                  <a:pt x="48963" y="1077759"/>
                </a:lnTo>
                <a:cubicBezTo>
                  <a:pt x="43820" y="1077759"/>
                  <a:pt x="39153" y="1074520"/>
                  <a:pt x="37534" y="1069472"/>
                </a:cubicBezTo>
                <a:close/>
                <a:moveTo>
                  <a:pt x="1599348" y="1053280"/>
                </a:moveTo>
                <a:cubicBezTo>
                  <a:pt x="1593061" y="1051470"/>
                  <a:pt x="1589347" y="1044898"/>
                  <a:pt x="1591156" y="1038611"/>
                </a:cubicBezTo>
                <a:lnTo>
                  <a:pt x="1591156" y="1038611"/>
                </a:lnTo>
                <a:cubicBezTo>
                  <a:pt x="1592871" y="1032229"/>
                  <a:pt x="1599443" y="1028515"/>
                  <a:pt x="1605825" y="1030324"/>
                </a:cubicBezTo>
                <a:lnTo>
                  <a:pt x="1605825" y="1030324"/>
                </a:lnTo>
                <a:cubicBezTo>
                  <a:pt x="1612111" y="1032134"/>
                  <a:pt x="1615826" y="1038706"/>
                  <a:pt x="1614016" y="1044993"/>
                </a:cubicBezTo>
                <a:lnTo>
                  <a:pt x="1614016" y="1044993"/>
                </a:lnTo>
                <a:cubicBezTo>
                  <a:pt x="1612588" y="1050232"/>
                  <a:pt x="1607825" y="1053756"/>
                  <a:pt x="1602586" y="1053756"/>
                </a:cubicBezTo>
                <a:lnTo>
                  <a:pt x="1602586" y="1053756"/>
                </a:lnTo>
                <a:cubicBezTo>
                  <a:pt x="1601539" y="1053756"/>
                  <a:pt x="1600396" y="1053565"/>
                  <a:pt x="1599348" y="1053280"/>
                </a:cubicBezTo>
                <a:close/>
                <a:moveTo>
                  <a:pt x="19817" y="1003845"/>
                </a:moveTo>
                <a:cubicBezTo>
                  <a:pt x="18388" y="997368"/>
                  <a:pt x="22389" y="991081"/>
                  <a:pt x="28866" y="989557"/>
                </a:cubicBezTo>
                <a:lnTo>
                  <a:pt x="28866" y="989557"/>
                </a:lnTo>
                <a:cubicBezTo>
                  <a:pt x="35247" y="988129"/>
                  <a:pt x="41629" y="992129"/>
                  <a:pt x="43058" y="998606"/>
                </a:cubicBezTo>
                <a:lnTo>
                  <a:pt x="43058" y="998606"/>
                </a:lnTo>
                <a:cubicBezTo>
                  <a:pt x="44487" y="1004988"/>
                  <a:pt x="40486" y="1011370"/>
                  <a:pt x="34105" y="1012798"/>
                </a:cubicBezTo>
                <a:lnTo>
                  <a:pt x="34105" y="1012798"/>
                </a:lnTo>
                <a:cubicBezTo>
                  <a:pt x="33247" y="1012989"/>
                  <a:pt x="32295" y="1013084"/>
                  <a:pt x="31438" y="1013084"/>
                </a:cubicBezTo>
                <a:lnTo>
                  <a:pt x="31438" y="1013084"/>
                </a:lnTo>
                <a:cubicBezTo>
                  <a:pt x="26008" y="1013084"/>
                  <a:pt x="21055" y="1009369"/>
                  <a:pt x="19817" y="1003845"/>
                </a:cubicBezTo>
                <a:close/>
                <a:moveTo>
                  <a:pt x="1615731" y="988319"/>
                </a:moveTo>
                <a:cubicBezTo>
                  <a:pt x="1609254" y="987081"/>
                  <a:pt x="1605063" y="980794"/>
                  <a:pt x="1606301" y="974413"/>
                </a:cubicBezTo>
                <a:lnTo>
                  <a:pt x="1606301" y="974413"/>
                </a:lnTo>
                <a:cubicBezTo>
                  <a:pt x="1607539" y="967936"/>
                  <a:pt x="1613731" y="963649"/>
                  <a:pt x="1620208" y="964983"/>
                </a:cubicBezTo>
                <a:lnTo>
                  <a:pt x="1620208" y="964983"/>
                </a:lnTo>
                <a:cubicBezTo>
                  <a:pt x="1626685" y="966221"/>
                  <a:pt x="1630876" y="972412"/>
                  <a:pt x="1629637" y="978889"/>
                </a:cubicBezTo>
                <a:lnTo>
                  <a:pt x="1629637" y="978889"/>
                </a:lnTo>
                <a:cubicBezTo>
                  <a:pt x="1628590" y="984604"/>
                  <a:pt x="1623541" y="988510"/>
                  <a:pt x="1618017" y="988510"/>
                </a:cubicBezTo>
                <a:lnTo>
                  <a:pt x="1618017" y="988510"/>
                </a:lnTo>
                <a:cubicBezTo>
                  <a:pt x="1617255" y="988510"/>
                  <a:pt x="1616493" y="988510"/>
                  <a:pt x="1615731" y="988319"/>
                </a:cubicBezTo>
                <a:close/>
                <a:moveTo>
                  <a:pt x="7625" y="936979"/>
                </a:moveTo>
                <a:lnTo>
                  <a:pt x="7625" y="936979"/>
                </a:lnTo>
                <a:cubicBezTo>
                  <a:pt x="6672" y="930502"/>
                  <a:pt x="11245" y="924406"/>
                  <a:pt x="17721" y="923549"/>
                </a:cubicBezTo>
                <a:lnTo>
                  <a:pt x="17721" y="923549"/>
                </a:lnTo>
                <a:cubicBezTo>
                  <a:pt x="24199" y="922597"/>
                  <a:pt x="30199" y="927169"/>
                  <a:pt x="31152" y="933646"/>
                </a:cubicBezTo>
                <a:lnTo>
                  <a:pt x="31152" y="933646"/>
                </a:lnTo>
                <a:cubicBezTo>
                  <a:pt x="32104" y="940218"/>
                  <a:pt x="27532" y="946219"/>
                  <a:pt x="21055" y="947076"/>
                </a:cubicBezTo>
                <a:lnTo>
                  <a:pt x="21055" y="947076"/>
                </a:lnTo>
                <a:cubicBezTo>
                  <a:pt x="20484" y="947171"/>
                  <a:pt x="19912" y="947266"/>
                  <a:pt x="19341" y="947266"/>
                </a:cubicBezTo>
                <a:lnTo>
                  <a:pt x="19341" y="947266"/>
                </a:lnTo>
                <a:cubicBezTo>
                  <a:pt x="13530" y="947266"/>
                  <a:pt x="8387" y="942980"/>
                  <a:pt x="7530" y="936979"/>
                </a:cubicBezTo>
                <a:close/>
                <a:moveTo>
                  <a:pt x="1626685" y="922216"/>
                </a:moveTo>
                <a:cubicBezTo>
                  <a:pt x="1620112" y="921549"/>
                  <a:pt x="1615350" y="915643"/>
                  <a:pt x="1616112" y="909166"/>
                </a:cubicBezTo>
                <a:lnTo>
                  <a:pt x="1616112" y="909166"/>
                </a:lnTo>
                <a:cubicBezTo>
                  <a:pt x="1616779" y="902594"/>
                  <a:pt x="1622684" y="897832"/>
                  <a:pt x="1629161" y="898594"/>
                </a:cubicBezTo>
                <a:lnTo>
                  <a:pt x="1629161" y="898594"/>
                </a:lnTo>
                <a:cubicBezTo>
                  <a:pt x="1635733" y="899260"/>
                  <a:pt x="1640496" y="905166"/>
                  <a:pt x="1639734" y="911738"/>
                </a:cubicBezTo>
                <a:lnTo>
                  <a:pt x="1639734" y="911738"/>
                </a:lnTo>
                <a:cubicBezTo>
                  <a:pt x="1639067" y="917834"/>
                  <a:pt x="1633924" y="922311"/>
                  <a:pt x="1627923" y="922311"/>
                </a:cubicBezTo>
                <a:lnTo>
                  <a:pt x="1627923" y="922311"/>
                </a:lnTo>
                <a:cubicBezTo>
                  <a:pt x="1627923" y="922311"/>
                  <a:pt x="1627066" y="922311"/>
                  <a:pt x="1626685" y="922311"/>
                </a:cubicBezTo>
                <a:close/>
                <a:moveTo>
                  <a:pt x="1053" y="869352"/>
                </a:moveTo>
                <a:cubicBezTo>
                  <a:pt x="672" y="862780"/>
                  <a:pt x="5720" y="857160"/>
                  <a:pt x="12292" y="856779"/>
                </a:cubicBezTo>
                <a:lnTo>
                  <a:pt x="12292" y="856779"/>
                </a:lnTo>
                <a:cubicBezTo>
                  <a:pt x="18864" y="856493"/>
                  <a:pt x="24484" y="861446"/>
                  <a:pt x="24865" y="868018"/>
                </a:cubicBezTo>
                <a:lnTo>
                  <a:pt x="24865" y="868018"/>
                </a:lnTo>
                <a:cubicBezTo>
                  <a:pt x="25151" y="874591"/>
                  <a:pt x="20198" y="880210"/>
                  <a:pt x="13626" y="880591"/>
                </a:cubicBezTo>
                <a:lnTo>
                  <a:pt x="12959" y="880591"/>
                </a:lnTo>
                <a:cubicBezTo>
                  <a:pt x="6672" y="880591"/>
                  <a:pt x="1434" y="875734"/>
                  <a:pt x="1053" y="869352"/>
                </a:cubicBezTo>
                <a:close/>
                <a:moveTo>
                  <a:pt x="1632114" y="855541"/>
                </a:moveTo>
                <a:cubicBezTo>
                  <a:pt x="1625542" y="855350"/>
                  <a:pt x="1620303" y="849826"/>
                  <a:pt x="1620493" y="843253"/>
                </a:cubicBezTo>
                <a:lnTo>
                  <a:pt x="1620493" y="843253"/>
                </a:lnTo>
                <a:cubicBezTo>
                  <a:pt x="1620493" y="843253"/>
                  <a:pt x="1620493" y="842682"/>
                  <a:pt x="1620493" y="842396"/>
                </a:cubicBezTo>
                <a:lnTo>
                  <a:pt x="1620493" y="842396"/>
                </a:lnTo>
                <a:lnTo>
                  <a:pt x="1620493" y="841539"/>
                </a:lnTo>
                <a:lnTo>
                  <a:pt x="1620493" y="841539"/>
                </a:lnTo>
                <a:cubicBezTo>
                  <a:pt x="1620493" y="834871"/>
                  <a:pt x="1626018" y="829728"/>
                  <a:pt x="1632590" y="829823"/>
                </a:cubicBezTo>
                <a:lnTo>
                  <a:pt x="1632590" y="829823"/>
                </a:lnTo>
                <a:cubicBezTo>
                  <a:pt x="1639162" y="830014"/>
                  <a:pt x="1644401" y="835443"/>
                  <a:pt x="1644306" y="842015"/>
                </a:cubicBezTo>
                <a:lnTo>
                  <a:pt x="1644306" y="842015"/>
                </a:lnTo>
                <a:cubicBezTo>
                  <a:pt x="1644306" y="842015"/>
                  <a:pt x="1644306" y="842682"/>
                  <a:pt x="1644306" y="842968"/>
                </a:cubicBezTo>
                <a:lnTo>
                  <a:pt x="1644306" y="842968"/>
                </a:lnTo>
                <a:lnTo>
                  <a:pt x="1644306" y="843920"/>
                </a:lnTo>
                <a:lnTo>
                  <a:pt x="1644306" y="843920"/>
                </a:lnTo>
                <a:cubicBezTo>
                  <a:pt x="1644115" y="850397"/>
                  <a:pt x="1638877" y="855541"/>
                  <a:pt x="1632400" y="855541"/>
                </a:cubicBezTo>
                <a:lnTo>
                  <a:pt x="1632114" y="855541"/>
                </a:lnTo>
                <a:close/>
                <a:moveTo>
                  <a:pt x="11530" y="813631"/>
                </a:moveTo>
                <a:cubicBezTo>
                  <a:pt x="4958" y="813440"/>
                  <a:pt x="-186" y="807916"/>
                  <a:pt x="5" y="801343"/>
                </a:cubicBezTo>
                <a:lnTo>
                  <a:pt x="5" y="801343"/>
                </a:lnTo>
                <a:cubicBezTo>
                  <a:pt x="196" y="794771"/>
                  <a:pt x="5720" y="789628"/>
                  <a:pt x="12292" y="789818"/>
                </a:cubicBezTo>
                <a:lnTo>
                  <a:pt x="12292" y="789818"/>
                </a:lnTo>
                <a:cubicBezTo>
                  <a:pt x="18864" y="790009"/>
                  <a:pt x="24008" y="795438"/>
                  <a:pt x="23818" y="802105"/>
                </a:cubicBezTo>
                <a:lnTo>
                  <a:pt x="23818" y="802105"/>
                </a:lnTo>
                <a:cubicBezTo>
                  <a:pt x="23627" y="808487"/>
                  <a:pt x="18293" y="813631"/>
                  <a:pt x="11911" y="813631"/>
                </a:cubicBezTo>
                <a:lnTo>
                  <a:pt x="11530" y="813631"/>
                </a:lnTo>
                <a:close/>
                <a:moveTo>
                  <a:pt x="1619446" y="775435"/>
                </a:moveTo>
                <a:cubicBezTo>
                  <a:pt x="1619065" y="768863"/>
                  <a:pt x="1624113" y="763243"/>
                  <a:pt x="1630685" y="762862"/>
                </a:cubicBezTo>
                <a:lnTo>
                  <a:pt x="1630685" y="762862"/>
                </a:lnTo>
                <a:cubicBezTo>
                  <a:pt x="1637257" y="762481"/>
                  <a:pt x="1642877" y="767530"/>
                  <a:pt x="1643258" y="774102"/>
                </a:cubicBezTo>
                <a:lnTo>
                  <a:pt x="1643258" y="774102"/>
                </a:lnTo>
                <a:cubicBezTo>
                  <a:pt x="1643639" y="780674"/>
                  <a:pt x="1638591" y="786294"/>
                  <a:pt x="1632019" y="786675"/>
                </a:cubicBezTo>
                <a:lnTo>
                  <a:pt x="1631352" y="786675"/>
                </a:lnTo>
                <a:cubicBezTo>
                  <a:pt x="1625065" y="786675"/>
                  <a:pt x="1619827" y="781817"/>
                  <a:pt x="1619446" y="775435"/>
                </a:cubicBezTo>
                <a:close/>
                <a:moveTo>
                  <a:pt x="15055" y="746765"/>
                </a:moveTo>
                <a:cubicBezTo>
                  <a:pt x="8482" y="746003"/>
                  <a:pt x="3815" y="740193"/>
                  <a:pt x="4482" y="733621"/>
                </a:cubicBezTo>
                <a:lnTo>
                  <a:pt x="4482" y="733621"/>
                </a:lnTo>
                <a:cubicBezTo>
                  <a:pt x="5149" y="727048"/>
                  <a:pt x="11054" y="722381"/>
                  <a:pt x="17626" y="723048"/>
                </a:cubicBezTo>
                <a:lnTo>
                  <a:pt x="17626" y="723048"/>
                </a:lnTo>
                <a:cubicBezTo>
                  <a:pt x="24103" y="723810"/>
                  <a:pt x="28866" y="729620"/>
                  <a:pt x="28199" y="736192"/>
                </a:cubicBezTo>
                <a:lnTo>
                  <a:pt x="28199" y="736192"/>
                </a:lnTo>
                <a:cubicBezTo>
                  <a:pt x="27532" y="742288"/>
                  <a:pt x="22389" y="746765"/>
                  <a:pt x="16388" y="746765"/>
                </a:cubicBezTo>
                <a:lnTo>
                  <a:pt x="15055" y="746765"/>
                </a:lnTo>
                <a:close/>
                <a:moveTo>
                  <a:pt x="1612969" y="709808"/>
                </a:moveTo>
                <a:cubicBezTo>
                  <a:pt x="1612016" y="703331"/>
                  <a:pt x="1616588" y="697235"/>
                  <a:pt x="1623065" y="696378"/>
                </a:cubicBezTo>
                <a:lnTo>
                  <a:pt x="1623065" y="696378"/>
                </a:lnTo>
                <a:cubicBezTo>
                  <a:pt x="1629637" y="695425"/>
                  <a:pt x="1635638" y="699997"/>
                  <a:pt x="1636495" y="706474"/>
                </a:cubicBezTo>
                <a:lnTo>
                  <a:pt x="1636495" y="706474"/>
                </a:lnTo>
                <a:cubicBezTo>
                  <a:pt x="1637448" y="713047"/>
                  <a:pt x="1632876" y="719047"/>
                  <a:pt x="1626399" y="719905"/>
                </a:cubicBezTo>
                <a:lnTo>
                  <a:pt x="1626399" y="719905"/>
                </a:lnTo>
                <a:cubicBezTo>
                  <a:pt x="1625827" y="720000"/>
                  <a:pt x="1625256" y="720095"/>
                  <a:pt x="1624685" y="720095"/>
                </a:cubicBezTo>
                <a:lnTo>
                  <a:pt x="1624685" y="720095"/>
                </a:lnTo>
                <a:cubicBezTo>
                  <a:pt x="1618874" y="720095"/>
                  <a:pt x="1613826" y="715714"/>
                  <a:pt x="1612969" y="709808"/>
                </a:cubicBezTo>
                <a:close/>
                <a:moveTo>
                  <a:pt x="24008" y="680376"/>
                </a:moveTo>
                <a:cubicBezTo>
                  <a:pt x="17531" y="679138"/>
                  <a:pt x="13245" y="672851"/>
                  <a:pt x="14483" y="666469"/>
                </a:cubicBezTo>
                <a:lnTo>
                  <a:pt x="14483" y="666469"/>
                </a:lnTo>
                <a:cubicBezTo>
                  <a:pt x="15721" y="659992"/>
                  <a:pt x="22008" y="655706"/>
                  <a:pt x="28485" y="656944"/>
                </a:cubicBezTo>
                <a:lnTo>
                  <a:pt x="28485" y="656944"/>
                </a:lnTo>
                <a:cubicBezTo>
                  <a:pt x="34867" y="658183"/>
                  <a:pt x="39153" y="664469"/>
                  <a:pt x="37914" y="670946"/>
                </a:cubicBezTo>
                <a:lnTo>
                  <a:pt x="37914" y="670946"/>
                </a:lnTo>
                <a:cubicBezTo>
                  <a:pt x="36771" y="676566"/>
                  <a:pt x="31819" y="680566"/>
                  <a:pt x="26199" y="680566"/>
                </a:cubicBezTo>
                <a:lnTo>
                  <a:pt x="26199" y="680566"/>
                </a:lnTo>
                <a:cubicBezTo>
                  <a:pt x="25437" y="680566"/>
                  <a:pt x="24675" y="680471"/>
                  <a:pt x="24008" y="680376"/>
                </a:cubicBezTo>
                <a:close/>
                <a:moveTo>
                  <a:pt x="1601062" y="644943"/>
                </a:moveTo>
                <a:lnTo>
                  <a:pt x="1601062" y="644943"/>
                </a:lnTo>
                <a:cubicBezTo>
                  <a:pt x="1599538" y="638466"/>
                  <a:pt x="1603634" y="632084"/>
                  <a:pt x="1610016" y="630655"/>
                </a:cubicBezTo>
                <a:lnTo>
                  <a:pt x="1610016" y="630655"/>
                </a:lnTo>
                <a:cubicBezTo>
                  <a:pt x="1616398" y="629227"/>
                  <a:pt x="1622779" y="633227"/>
                  <a:pt x="1624303" y="639609"/>
                </a:cubicBezTo>
                <a:lnTo>
                  <a:pt x="1624303" y="639609"/>
                </a:lnTo>
                <a:cubicBezTo>
                  <a:pt x="1625732" y="646086"/>
                  <a:pt x="1621732" y="652468"/>
                  <a:pt x="1615255" y="653896"/>
                </a:cubicBezTo>
                <a:lnTo>
                  <a:pt x="1615255" y="653896"/>
                </a:lnTo>
                <a:cubicBezTo>
                  <a:pt x="1614397" y="654087"/>
                  <a:pt x="1613540" y="654182"/>
                  <a:pt x="1612683" y="654182"/>
                </a:cubicBezTo>
                <a:lnTo>
                  <a:pt x="1612683" y="654182"/>
                </a:lnTo>
                <a:cubicBezTo>
                  <a:pt x="1607254" y="654182"/>
                  <a:pt x="1602301" y="650467"/>
                  <a:pt x="1601062" y="644943"/>
                </a:cubicBezTo>
                <a:close/>
                <a:moveTo>
                  <a:pt x="38296" y="614939"/>
                </a:moveTo>
                <a:cubicBezTo>
                  <a:pt x="32009" y="613129"/>
                  <a:pt x="28294" y="606557"/>
                  <a:pt x="30104" y="600271"/>
                </a:cubicBezTo>
                <a:lnTo>
                  <a:pt x="30104" y="600271"/>
                </a:lnTo>
                <a:cubicBezTo>
                  <a:pt x="31914" y="593889"/>
                  <a:pt x="38486" y="590269"/>
                  <a:pt x="44772" y="591984"/>
                </a:cubicBezTo>
                <a:lnTo>
                  <a:pt x="44772" y="591984"/>
                </a:lnTo>
                <a:cubicBezTo>
                  <a:pt x="51154" y="593794"/>
                  <a:pt x="54869" y="600366"/>
                  <a:pt x="53059" y="606652"/>
                </a:cubicBezTo>
                <a:lnTo>
                  <a:pt x="53059" y="606652"/>
                </a:lnTo>
                <a:cubicBezTo>
                  <a:pt x="51630" y="611891"/>
                  <a:pt x="46868" y="615415"/>
                  <a:pt x="41629" y="615415"/>
                </a:cubicBezTo>
                <a:lnTo>
                  <a:pt x="41629" y="615415"/>
                </a:lnTo>
                <a:cubicBezTo>
                  <a:pt x="40582" y="615415"/>
                  <a:pt x="39534" y="615225"/>
                  <a:pt x="38391" y="614939"/>
                </a:cubicBezTo>
                <a:close/>
                <a:moveTo>
                  <a:pt x="1583822" y="581221"/>
                </a:moveTo>
                <a:cubicBezTo>
                  <a:pt x="1581822" y="574934"/>
                  <a:pt x="1585251" y="568267"/>
                  <a:pt x="1591537" y="566266"/>
                </a:cubicBezTo>
                <a:lnTo>
                  <a:pt x="1591537" y="566266"/>
                </a:lnTo>
                <a:cubicBezTo>
                  <a:pt x="1597824" y="564266"/>
                  <a:pt x="1604491" y="567790"/>
                  <a:pt x="1606492" y="574077"/>
                </a:cubicBezTo>
                <a:lnTo>
                  <a:pt x="1606492" y="574077"/>
                </a:lnTo>
                <a:cubicBezTo>
                  <a:pt x="1608492" y="580363"/>
                  <a:pt x="1604968" y="587031"/>
                  <a:pt x="1598777" y="589031"/>
                </a:cubicBezTo>
                <a:lnTo>
                  <a:pt x="1598777" y="589031"/>
                </a:lnTo>
                <a:cubicBezTo>
                  <a:pt x="1597538" y="589412"/>
                  <a:pt x="1596300" y="589507"/>
                  <a:pt x="1595157" y="589507"/>
                </a:cubicBezTo>
                <a:lnTo>
                  <a:pt x="1595157" y="589507"/>
                </a:lnTo>
                <a:cubicBezTo>
                  <a:pt x="1590109" y="589507"/>
                  <a:pt x="1585346" y="586269"/>
                  <a:pt x="1583822" y="581221"/>
                </a:cubicBezTo>
                <a:close/>
                <a:moveTo>
                  <a:pt x="58108" y="550931"/>
                </a:moveTo>
                <a:cubicBezTo>
                  <a:pt x="51916" y="548645"/>
                  <a:pt x="48773" y="541787"/>
                  <a:pt x="51059" y="535691"/>
                </a:cubicBezTo>
                <a:lnTo>
                  <a:pt x="51059" y="535691"/>
                </a:lnTo>
                <a:cubicBezTo>
                  <a:pt x="53345" y="529500"/>
                  <a:pt x="60203" y="526357"/>
                  <a:pt x="66394" y="528643"/>
                </a:cubicBezTo>
                <a:lnTo>
                  <a:pt x="66394" y="528643"/>
                </a:lnTo>
                <a:cubicBezTo>
                  <a:pt x="72490" y="530929"/>
                  <a:pt x="75634" y="537787"/>
                  <a:pt x="73347" y="543883"/>
                </a:cubicBezTo>
                <a:lnTo>
                  <a:pt x="73347" y="543883"/>
                </a:lnTo>
                <a:cubicBezTo>
                  <a:pt x="71633" y="548740"/>
                  <a:pt x="67061" y="551693"/>
                  <a:pt x="62203" y="551693"/>
                </a:cubicBezTo>
                <a:lnTo>
                  <a:pt x="62203" y="551693"/>
                </a:lnTo>
                <a:cubicBezTo>
                  <a:pt x="60870" y="551693"/>
                  <a:pt x="59441" y="551407"/>
                  <a:pt x="58108" y="550931"/>
                </a:cubicBezTo>
                <a:close/>
                <a:moveTo>
                  <a:pt x="1561343" y="519213"/>
                </a:moveTo>
                <a:cubicBezTo>
                  <a:pt x="1558771" y="513117"/>
                  <a:pt x="1561724" y="506259"/>
                  <a:pt x="1567820" y="503687"/>
                </a:cubicBezTo>
                <a:lnTo>
                  <a:pt x="1567820" y="503687"/>
                </a:lnTo>
                <a:cubicBezTo>
                  <a:pt x="1573916" y="501211"/>
                  <a:pt x="1580869" y="504163"/>
                  <a:pt x="1583346" y="510164"/>
                </a:cubicBezTo>
                <a:lnTo>
                  <a:pt x="1583346" y="510164"/>
                </a:lnTo>
                <a:cubicBezTo>
                  <a:pt x="1585822" y="516260"/>
                  <a:pt x="1582870" y="523213"/>
                  <a:pt x="1576869" y="525785"/>
                </a:cubicBezTo>
                <a:lnTo>
                  <a:pt x="1576869" y="525785"/>
                </a:lnTo>
                <a:cubicBezTo>
                  <a:pt x="1575345" y="526357"/>
                  <a:pt x="1573821" y="526642"/>
                  <a:pt x="1572297" y="526642"/>
                </a:cubicBezTo>
                <a:lnTo>
                  <a:pt x="1572297" y="526642"/>
                </a:lnTo>
                <a:cubicBezTo>
                  <a:pt x="1567630" y="526642"/>
                  <a:pt x="1563153" y="523880"/>
                  <a:pt x="1561343" y="519213"/>
                </a:cubicBezTo>
                <a:close/>
                <a:moveTo>
                  <a:pt x="83063" y="488733"/>
                </a:moveTo>
                <a:cubicBezTo>
                  <a:pt x="77158" y="485971"/>
                  <a:pt x="74586" y="478922"/>
                  <a:pt x="77348" y="472921"/>
                </a:cubicBezTo>
                <a:lnTo>
                  <a:pt x="77348" y="472921"/>
                </a:lnTo>
                <a:cubicBezTo>
                  <a:pt x="80205" y="466921"/>
                  <a:pt x="87254" y="464444"/>
                  <a:pt x="93255" y="467206"/>
                </a:cubicBezTo>
                <a:lnTo>
                  <a:pt x="93255" y="467206"/>
                </a:lnTo>
                <a:cubicBezTo>
                  <a:pt x="99160" y="469969"/>
                  <a:pt x="101732" y="477112"/>
                  <a:pt x="98970" y="483018"/>
                </a:cubicBezTo>
                <a:lnTo>
                  <a:pt x="98970" y="483018"/>
                </a:lnTo>
                <a:cubicBezTo>
                  <a:pt x="96874" y="487399"/>
                  <a:pt x="92588" y="489876"/>
                  <a:pt x="88111" y="489876"/>
                </a:cubicBezTo>
                <a:lnTo>
                  <a:pt x="88111" y="489876"/>
                </a:lnTo>
                <a:cubicBezTo>
                  <a:pt x="86492" y="489876"/>
                  <a:pt x="84778" y="489495"/>
                  <a:pt x="83063" y="488733"/>
                </a:cubicBezTo>
                <a:close/>
                <a:moveTo>
                  <a:pt x="1533721" y="459301"/>
                </a:moveTo>
                <a:cubicBezTo>
                  <a:pt x="1530768" y="453490"/>
                  <a:pt x="1533054" y="446251"/>
                  <a:pt x="1538960" y="443299"/>
                </a:cubicBezTo>
                <a:lnTo>
                  <a:pt x="1538960" y="443299"/>
                </a:lnTo>
                <a:cubicBezTo>
                  <a:pt x="1544770" y="440346"/>
                  <a:pt x="1552009" y="442632"/>
                  <a:pt x="1554961" y="448537"/>
                </a:cubicBezTo>
                <a:lnTo>
                  <a:pt x="1554961" y="448537"/>
                </a:lnTo>
                <a:cubicBezTo>
                  <a:pt x="1557914" y="454348"/>
                  <a:pt x="1555628" y="461491"/>
                  <a:pt x="1549723" y="464539"/>
                </a:cubicBezTo>
                <a:lnTo>
                  <a:pt x="1549723" y="464539"/>
                </a:lnTo>
                <a:cubicBezTo>
                  <a:pt x="1548008" y="465397"/>
                  <a:pt x="1546198" y="465777"/>
                  <a:pt x="1544389" y="465777"/>
                </a:cubicBezTo>
                <a:lnTo>
                  <a:pt x="1544389" y="465777"/>
                </a:lnTo>
                <a:cubicBezTo>
                  <a:pt x="1540007" y="465777"/>
                  <a:pt x="1535816" y="463492"/>
                  <a:pt x="1533721" y="459301"/>
                </a:cubicBezTo>
                <a:close/>
                <a:moveTo>
                  <a:pt x="113162" y="428916"/>
                </a:moveTo>
                <a:cubicBezTo>
                  <a:pt x="107447" y="425582"/>
                  <a:pt x="105542" y="418343"/>
                  <a:pt x="108780" y="412628"/>
                </a:cubicBezTo>
                <a:lnTo>
                  <a:pt x="108780" y="412628"/>
                </a:lnTo>
                <a:cubicBezTo>
                  <a:pt x="112114" y="406913"/>
                  <a:pt x="119353" y="405008"/>
                  <a:pt x="125068" y="408247"/>
                </a:cubicBezTo>
                <a:lnTo>
                  <a:pt x="125068" y="408247"/>
                </a:lnTo>
                <a:cubicBezTo>
                  <a:pt x="130783" y="411485"/>
                  <a:pt x="132688" y="418819"/>
                  <a:pt x="129450" y="424534"/>
                </a:cubicBezTo>
                <a:lnTo>
                  <a:pt x="129450" y="424534"/>
                </a:lnTo>
                <a:cubicBezTo>
                  <a:pt x="127259" y="428344"/>
                  <a:pt x="123259" y="430535"/>
                  <a:pt x="119163" y="430535"/>
                </a:cubicBezTo>
                <a:lnTo>
                  <a:pt x="119163" y="430535"/>
                </a:lnTo>
                <a:cubicBezTo>
                  <a:pt x="117067" y="430535"/>
                  <a:pt x="115067" y="429964"/>
                  <a:pt x="113162" y="428916"/>
                </a:cubicBezTo>
                <a:close/>
                <a:moveTo>
                  <a:pt x="1501336" y="401865"/>
                </a:moveTo>
                <a:cubicBezTo>
                  <a:pt x="1497811" y="396245"/>
                  <a:pt x="1499526" y="388911"/>
                  <a:pt x="1505146" y="385482"/>
                </a:cubicBezTo>
                <a:lnTo>
                  <a:pt x="1505146" y="385482"/>
                </a:lnTo>
                <a:cubicBezTo>
                  <a:pt x="1510765" y="381958"/>
                  <a:pt x="1518100" y="383672"/>
                  <a:pt x="1521529" y="389292"/>
                </a:cubicBezTo>
                <a:lnTo>
                  <a:pt x="1521529" y="389292"/>
                </a:lnTo>
                <a:cubicBezTo>
                  <a:pt x="1525053" y="394912"/>
                  <a:pt x="1523338" y="402246"/>
                  <a:pt x="1517719" y="405675"/>
                </a:cubicBezTo>
                <a:lnTo>
                  <a:pt x="1517719" y="405675"/>
                </a:lnTo>
                <a:cubicBezTo>
                  <a:pt x="1515718" y="406913"/>
                  <a:pt x="1513623" y="407485"/>
                  <a:pt x="1511432" y="407485"/>
                </a:cubicBezTo>
                <a:lnTo>
                  <a:pt x="1511432" y="407485"/>
                </a:lnTo>
                <a:cubicBezTo>
                  <a:pt x="1507432" y="407485"/>
                  <a:pt x="1503622" y="405484"/>
                  <a:pt x="1501336" y="401865"/>
                </a:cubicBezTo>
                <a:close/>
                <a:moveTo>
                  <a:pt x="148119" y="371766"/>
                </a:moveTo>
                <a:cubicBezTo>
                  <a:pt x="142689" y="367956"/>
                  <a:pt x="141356" y="360526"/>
                  <a:pt x="145166" y="355192"/>
                </a:cubicBezTo>
                <a:lnTo>
                  <a:pt x="145166" y="355192"/>
                </a:lnTo>
                <a:cubicBezTo>
                  <a:pt x="148881" y="349763"/>
                  <a:pt x="156215" y="348430"/>
                  <a:pt x="161644" y="352144"/>
                </a:cubicBezTo>
                <a:lnTo>
                  <a:pt x="161644" y="352144"/>
                </a:lnTo>
                <a:cubicBezTo>
                  <a:pt x="167074" y="355859"/>
                  <a:pt x="168407" y="363289"/>
                  <a:pt x="164692" y="368718"/>
                </a:cubicBezTo>
                <a:lnTo>
                  <a:pt x="164692" y="368718"/>
                </a:lnTo>
                <a:cubicBezTo>
                  <a:pt x="162406" y="372052"/>
                  <a:pt x="158692" y="373861"/>
                  <a:pt x="154882" y="373861"/>
                </a:cubicBezTo>
                <a:lnTo>
                  <a:pt x="154882" y="373861"/>
                </a:lnTo>
                <a:cubicBezTo>
                  <a:pt x="152596" y="373861"/>
                  <a:pt x="150214" y="373195"/>
                  <a:pt x="148119" y="371766"/>
                </a:cubicBezTo>
                <a:close/>
                <a:moveTo>
                  <a:pt x="1464283" y="347287"/>
                </a:moveTo>
                <a:cubicBezTo>
                  <a:pt x="1460378" y="341953"/>
                  <a:pt x="1461426" y="334523"/>
                  <a:pt x="1466760" y="330618"/>
                </a:cubicBezTo>
                <a:lnTo>
                  <a:pt x="1466760" y="330618"/>
                </a:lnTo>
                <a:cubicBezTo>
                  <a:pt x="1471999" y="326713"/>
                  <a:pt x="1479428" y="327856"/>
                  <a:pt x="1483429" y="333094"/>
                </a:cubicBezTo>
                <a:lnTo>
                  <a:pt x="1483429" y="333094"/>
                </a:lnTo>
                <a:cubicBezTo>
                  <a:pt x="1487334" y="338333"/>
                  <a:pt x="1486191" y="345858"/>
                  <a:pt x="1480952" y="349763"/>
                </a:cubicBezTo>
                <a:lnTo>
                  <a:pt x="1480952" y="349763"/>
                </a:lnTo>
                <a:cubicBezTo>
                  <a:pt x="1478761" y="351287"/>
                  <a:pt x="1476285" y="352049"/>
                  <a:pt x="1473808" y="352049"/>
                </a:cubicBezTo>
                <a:lnTo>
                  <a:pt x="1473808" y="352049"/>
                </a:lnTo>
                <a:cubicBezTo>
                  <a:pt x="1470189" y="352049"/>
                  <a:pt x="1466569" y="350430"/>
                  <a:pt x="1464283" y="347287"/>
                </a:cubicBezTo>
                <a:close/>
                <a:moveTo>
                  <a:pt x="187647" y="317664"/>
                </a:moveTo>
                <a:cubicBezTo>
                  <a:pt x="182599" y="313473"/>
                  <a:pt x="181837" y="305948"/>
                  <a:pt x="186028" y="300900"/>
                </a:cubicBezTo>
                <a:lnTo>
                  <a:pt x="186028" y="300900"/>
                </a:lnTo>
                <a:cubicBezTo>
                  <a:pt x="190219" y="295756"/>
                  <a:pt x="197744" y="295090"/>
                  <a:pt x="202792" y="299281"/>
                </a:cubicBezTo>
                <a:lnTo>
                  <a:pt x="202792" y="299281"/>
                </a:lnTo>
                <a:cubicBezTo>
                  <a:pt x="207841" y="303376"/>
                  <a:pt x="208603" y="310901"/>
                  <a:pt x="204412" y="315949"/>
                </a:cubicBezTo>
                <a:lnTo>
                  <a:pt x="204412" y="315949"/>
                </a:lnTo>
                <a:cubicBezTo>
                  <a:pt x="202030" y="318902"/>
                  <a:pt x="198601" y="320331"/>
                  <a:pt x="195172" y="320331"/>
                </a:cubicBezTo>
                <a:lnTo>
                  <a:pt x="195172" y="320331"/>
                </a:lnTo>
                <a:cubicBezTo>
                  <a:pt x="192505" y="320331"/>
                  <a:pt x="189838" y="319474"/>
                  <a:pt x="187552" y="317664"/>
                </a:cubicBezTo>
                <a:close/>
                <a:moveTo>
                  <a:pt x="1422850" y="295852"/>
                </a:moveTo>
                <a:lnTo>
                  <a:pt x="1422850" y="295852"/>
                </a:lnTo>
                <a:cubicBezTo>
                  <a:pt x="1418468" y="290994"/>
                  <a:pt x="1418944" y="283469"/>
                  <a:pt x="1423897" y="279088"/>
                </a:cubicBezTo>
                <a:lnTo>
                  <a:pt x="1423897" y="279088"/>
                </a:lnTo>
                <a:cubicBezTo>
                  <a:pt x="1428851" y="274706"/>
                  <a:pt x="1436375" y="275278"/>
                  <a:pt x="1440757" y="280231"/>
                </a:cubicBezTo>
                <a:lnTo>
                  <a:pt x="1440757" y="280231"/>
                </a:lnTo>
                <a:cubicBezTo>
                  <a:pt x="1445043" y="285184"/>
                  <a:pt x="1444567" y="292613"/>
                  <a:pt x="1439614" y="296995"/>
                </a:cubicBezTo>
                <a:lnTo>
                  <a:pt x="1439614" y="296995"/>
                </a:lnTo>
                <a:cubicBezTo>
                  <a:pt x="1437328" y="298995"/>
                  <a:pt x="1434565" y="299947"/>
                  <a:pt x="1431803" y="299947"/>
                </a:cubicBezTo>
                <a:lnTo>
                  <a:pt x="1431803" y="299947"/>
                </a:lnTo>
                <a:cubicBezTo>
                  <a:pt x="1428469" y="299947"/>
                  <a:pt x="1425136" y="298614"/>
                  <a:pt x="1422850" y="295852"/>
                </a:cubicBezTo>
                <a:close/>
                <a:moveTo>
                  <a:pt x="231558" y="266991"/>
                </a:moveTo>
                <a:cubicBezTo>
                  <a:pt x="226795" y="262419"/>
                  <a:pt x="226700" y="254894"/>
                  <a:pt x="231272" y="250132"/>
                </a:cubicBezTo>
                <a:lnTo>
                  <a:pt x="231272" y="250132"/>
                </a:lnTo>
                <a:cubicBezTo>
                  <a:pt x="235844" y="245464"/>
                  <a:pt x="243369" y="245369"/>
                  <a:pt x="248131" y="249941"/>
                </a:cubicBezTo>
                <a:lnTo>
                  <a:pt x="248131" y="249941"/>
                </a:lnTo>
                <a:cubicBezTo>
                  <a:pt x="252799" y="254418"/>
                  <a:pt x="252989" y="262038"/>
                  <a:pt x="248417" y="266705"/>
                </a:cubicBezTo>
                <a:lnTo>
                  <a:pt x="248417" y="266705"/>
                </a:lnTo>
                <a:cubicBezTo>
                  <a:pt x="246036" y="269182"/>
                  <a:pt x="242893" y="270325"/>
                  <a:pt x="239845" y="270325"/>
                </a:cubicBezTo>
                <a:lnTo>
                  <a:pt x="239845" y="270325"/>
                </a:lnTo>
                <a:cubicBezTo>
                  <a:pt x="236797" y="270325"/>
                  <a:pt x="233844" y="269277"/>
                  <a:pt x="231558" y="266991"/>
                </a:cubicBezTo>
                <a:close/>
                <a:moveTo>
                  <a:pt x="1377320" y="248131"/>
                </a:moveTo>
                <a:cubicBezTo>
                  <a:pt x="1372558" y="243559"/>
                  <a:pt x="1372462" y="236035"/>
                  <a:pt x="1377035" y="231272"/>
                </a:cubicBezTo>
                <a:lnTo>
                  <a:pt x="1377035" y="231272"/>
                </a:lnTo>
                <a:cubicBezTo>
                  <a:pt x="1381606" y="226510"/>
                  <a:pt x="1389131" y="226414"/>
                  <a:pt x="1393894" y="230986"/>
                </a:cubicBezTo>
                <a:lnTo>
                  <a:pt x="1393894" y="230986"/>
                </a:lnTo>
                <a:cubicBezTo>
                  <a:pt x="1398561" y="235558"/>
                  <a:pt x="1398752" y="243083"/>
                  <a:pt x="1394179" y="247846"/>
                </a:cubicBezTo>
                <a:lnTo>
                  <a:pt x="1394179" y="247846"/>
                </a:lnTo>
                <a:cubicBezTo>
                  <a:pt x="1391798" y="250227"/>
                  <a:pt x="1388750" y="251465"/>
                  <a:pt x="1385607" y="251465"/>
                </a:cubicBezTo>
                <a:lnTo>
                  <a:pt x="1385607" y="251465"/>
                </a:lnTo>
                <a:cubicBezTo>
                  <a:pt x="1382559" y="251465"/>
                  <a:pt x="1379606" y="250322"/>
                  <a:pt x="1377320" y="248131"/>
                </a:cubicBezTo>
                <a:close/>
                <a:moveTo>
                  <a:pt x="279373" y="220128"/>
                </a:moveTo>
                <a:cubicBezTo>
                  <a:pt x="275087" y="215175"/>
                  <a:pt x="275563" y="207650"/>
                  <a:pt x="280516" y="203269"/>
                </a:cubicBezTo>
                <a:lnTo>
                  <a:pt x="280516" y="203269"/>
                </a:lnTo>
                <a:cubicBezTo>
                  <a:pt x="285469" y="198982"/>
                  <a:pt x="292994" y="199459"/>
                  <a:pt x="297376" y="204412"/>
                </a:cubicBezTo>
                <a:lnTo>
                  <a:pt x="297376" y="204412"/>
                </a:lnTo>
                <a:cubicBezTo>
                  <a:pt x="301662" y="209365"/>
                  <a:pt x="301186" y="216889"/>
                  <a:pt x="296233" y="221271"/>
                </a:cubicBezTo>
                <a:lnTo>
                  <a:pt x="296233" y="221271"/>
                </a:lnTo>
                <a:cubicBezTo>
                  <a:pt x="293947" y="223176"/>
                  <a:pt x="291184" y="224224"/>
                  <a:pt x="288422" y="224224"/>
                </a:cubicBezTo>
                <a:lnTo>
                  <a:pt x="288422" y="224224"/>
                </a:lnTo>
                <a:cubicBezTo>
                  <a:pt x="285088" y="224224"/>
                  <a:pt x="281755" y="222795"/>
                  <a:pt x="279373" y="220128"/>
                </a:cubicBezTo>
                <a:close/>
                <a:moveTo>
                  <a:pt x="1328076" y="204221"/>
                </a:moveTo>
                <a:cubicBezTo>
                  <a:pt x="1322932" y="200030"/>
                  <a:pt x="1322170" y="192505"/>
                  <a:pt x="1326361" y="187457"/>
                </a:cubicBezTo>
                <a:lnTo>
                  <a:pt x="1326361" y="187457"/>
                </a:lnTo>
                <a:cubicBezTo>
                  <a:pt x="1330552" y="182314"/>
                  <a:pt x="1338077" y="181647"/>
                  <a:pt x="1343126" y="185743"/>
                </a:cubicBezTo>
                <a:lnTo>
                  <a:pt x="1343126" y="185743"/>
                </a:lnTo>
                <a:cubicBezTo>
                  <a:pt x="1348174" y="189934"/>
                  <a:pt x="1348936" y="197458"/>
                  <a:pt x="1344745" y="202507"/>
                </a:cubicBezTo>
                <a:lnTo>
                  <a:pt x="1344745" y="202507"/>
                </a:lnTo>
                <a:cubicBezTo>
                  <a:pt x="1342459" y="205364"/>
                  <a:pt x="1339030" y="206888"/>
                  <a:pt x="1335601" y="206888"/>
                </a:cubicBezTo>
                <a:lnTo>
                  <a:pt x="1335601" y="206888"/>
                </a:lnTo>
                <a:cubicBezTo>
                  <a:pt x="1332934" y="206888"/>
                  <a:pt x="1330267" y="206031"/>
                  <a:pt x="1328076" y="204221"/>
                </a:cubicBezTo>
                <a:close/>
                <a:moveTo>
                  <a:pt x="330904" y="177361"/>
                </a:moveTo>
                <a:cubicBezTo>
                  <a:pt x="326998" y="172027"/>
                  <a:pt x="328141" y="164597"/>
                  <a:pt x="333475" y="160692"/>
                </a:cubicBezTo>
                <a:lnTo>
                  <a:pt x="333475" y="160692"/>
                </a:lnTo>
                <a:cubicBezTo>
                  <a:pt x="338714" y="156787"/>
                  <a:pt x="346144" y="157930"/>
                  <a:pt x="350049" y="163168"/>
                </a:cubicBezTo>
                <a:lnTo>
                  <a:pt x="350049" y="163168"/>
                </a:lnTo>
                <a:cubicBezTo>
                  <a:pt x="353954" y="168502"/>
                  <a:pt x="352906" y="175932"/>
                  <a:pt x="347572" y="179837"/>
                </a:cubicBezTo>
                <a:lnTo>
                  <a:pt x="347572" y="179837"/>
                </a:lnTo>
                <a:cubicBezTo>
                  <a:pt x="345477" y="181456"/>
                  <a:pt x="343000" y="182218"/>
                  <a:pt x="340524" y="182218"/>
                </a:cubicBezTo>
                <a:lnTo>
                  <a:pt x="340524" y="182218"/>
                </a:lnTo>
                <a:cubicBezTo>
                  <a:pt x="336904" y="182218"/>
                  <a:pt x="333285" y="180504"/>
                  <a:pt x="330904" y="177361"/>
                </a:cubicBezTo>
                <a:close/>
                <a:moveTo>
                  <a:pt x="1275307" y="164502"/>
                </a:moveTo>
                <a:lnTo>
                  <a:pt x="1275307" y="164502"/>
                </a:lnTo>
                <a:cubicBezTo>
                  <a:pt x="1269878" y="160787"/>
                  <a:pt x="1268545" y="153358"/>
                  <a:pt x="1272260" y="147928"/>
                </a:cubicBezTo>
                <a:lnTo>
                  <a:pt x="1272260" y="147928"/>
                </a:lnTo>
                <a:cubicBezTo>
                  <a:pt x="1275974" y="142499"/>
                  <a:pt x="1283404" y="141166"/>
                  <a:pt x="1288833" y="144880"/>
                </a:cubicBezTo>
                <a:lnTo>
                  <a:pt x="1288833" y="144880"/>
                </a:lnTo>
                <a:cubicBezTo>
                  <a:pt x="1294262" y="148595"/>
                  <a:pt x="1295596" y="156025"/>
                  <a:pt x="1291881" y="161454"/>
                </a:cubicBezTo>
                <a:lnTo>
                  <a:pt x="1291881" y="161454"/>
                </a:lnTo>
                <a:cubicBezTo>
                  <a:pt x="1289595" y="164788"/>
                  <a:pt x="1285880" y="166597"/>
                  <a:pt x="1282070" y="166597"/>
                </a:cubicBezTo>
                <a:lnTo>
                  <a:pt x="1282070" y="166597"/>
                </a:lnTo>
                <a:cubicBezTo>
                  <a:pt x="1279689" y="166597"/>
                  <a:pt x="1277403" y="165931"/>
                  <a:pt x="1275307" y="164502"/>
                </a:cubicBezTo>
                <a:close/>
                <a:moveTo>
                  <a:pt x="385863" y="138975"/>
                </a:moveTo>
                <a:cubicBezTo>
                  <a:pt x="382338" y="133355"/>
                  <a:pt x="384053" y="126021"/>
                  <a:pt x="389673" y="122592"/>
                </a:cubicBezTo>
                <a:lnTo>
                  <a:pt x="389673" y="122592"/>
                </a:lnTo>
                <a:cubicBezTo>
                  <a:pt x="395293" y="119068"/>
                  <a:pt x="402627" y="120782"/>
                  <a:pt x="406056" y="126402"/>
                </a:cubicBezTo>
                <a:lnTo>
                  <a:pt x="406056" y="126402"/>
                </a:lnTo>
                <a:cubicBezTo>
                  <a:pt x="409580" y="132022"/>
                  <a:pt x="407866" y="139356"/>
                  <a:pt x="402246" y="142785"/>
                </a:cubicBezTo>
                <a:lnTo>
                  <a:pt x="402246" y="142785"/>
                </a:lnTo>
                <a:cubicBezTo>
                  <a:pt x="400246" y="144023"/>
                  <a:pt x="398150" y="144595"/>
                  <a:pt x="395959" y="144595"/>
                </a:cubicBezTo>
                <a:lnTo>
                  <a:pt x="395959" y="144595"/>
                </a:lnTo>
                <a:cubicBezTo>
                  <a:pt x="391959" y="144595"/>
                  <a:pt x="388054" y="142594"/>
                  <a:pt x="385863" y="138975"/>
                </a:cubicBezTo>
                <a:close/>
                <a:moveTo>
                  <a:pt x="1219491" y="129259"/>
                </a:moveTo>
                <a:cubicBezTo>
                  <a:pt x="1213776" y="125926"/>
                  <a:pt x="1211776" y="118687"/>
                  <a:pt x="1215110" y="112972"/>
                </a:cubicBezTo>
                <a:lnTo>
                  <a:pt x="1215110" y="112972"/>
                </a:lnTo>
                <a:cubicBezTo>
                  <a:pt x="1218348" y="107257"/>
                  <a:pt x="1225587" y="105352"/>
                  <a:pt x="1231302" y="108590"/>
                </a:cubicBezTo>
                <a:lnTo>
                  <a:pt x="1231302" y="108590"/>
                </a:lnTo>
                <a:cubicBezTo>
                  <a:pt x="1237017" y="111829"/>
                  <a:pt x="1239017" y="119163"/>
                  <a:pt x="1235779" y="124878"/>
                </a:cubicBezTo>
                <a:lnTo>
                  <a:pt x="1235779" y="124878"/>
                </a:lnTo>
                <a:cubicBezTo>
                  <a:pt x="1233493" y="128688"/>
                  <a:pt x="1229492" y="130879"/>
                  <a:pt x="1225396" y="130879"/>
                </a:cubicBezTo>
                <a:lnTo>
                  <a:pt x="1225396" y="130879"/>
                </a:lnTo>
                <a:cubicBezTo>
                  <a:pt x="1223396" y="130879"/>
                  <a:pt x="1221301" y="130307"/>
                  <a:pt x="1219491" y="129259"/>
                </a:cubicBezTo>
                <a:close/>
                <a:moveTo>
                  <a:pt x="443680" y="105256"/>
                </a:moveTo>
                <a:cubicBezTo>
                  <a:pt x="440727" y="99351"/>
                  <a:pt x="443013" y="92207"/>
                  <a:pt x="448823" y="89159"/>
                </a:cubicBezTo>
                <a:lnTo>
                  <a:pt x="448823" y="89159"/>
                </a:lnTo>
                <a:cubicBezTo>
                  <a:pt x="454729" y="86206"/>
                  <a:pt x="461872" y="88492"/>
                  <a:pt x="464920" y="94398"/>
                </a:cubicBezTo>
                <a:lnTo>
                  <a:pt x="464920" y="94398"/>
                </a:lnTo>
                <a:cubicBezTo>
                  <a:pt x="467873" y="100208"/>
                  <a:pt x="465587" y="107447"/>
                  <a:pt x="459682" y="110400"/>
                </a:cubicBezTo>
                <a:lnTo>
                  <a:pt x="459682" y="110400"/>
                </a:lnTo>
                <a:cubicBezTo>
                  <a:pt x="457967" y="111257"/>
                  <a:pt x="456157" y="111733"/>
                  <a:pt x="454252" y="111733"/>
                </a:cubicBezTo>
                <a:lnTo>
                  <a:pt x="454252" y="111733"/>
                </a:lnTo>
                <a:cubicBezTo>
                  <a:pt x="449966" y="111733"/>
                  <a:pt x="445775" y="109352"/>
                  <a:pt x="443680" y="105256"/>
                </a:cubicBezTo>
                <a:close/>
                <a:moveTo>
                  <a:pt x="1160912" y="98779"/>
                </a:moveTo>
                <a:lnTo>
                  <a:pt x="1160912" y="98779"/>
                </a:lnTo>
                <a:cubicBezTo>
                  <a:pt x="1154911" y="96017"/>
                  <a:pt x="1152435" y="88873"/>
                  <a:pt x="1155197" y="82968"/>
                </a:cubicBezTo>
                <a:lnTo>
                  <a:pt x="1155197" y="82968"/>
                </a:lnTo>
                <a:cubicBezTo>
                  <a:pt x="1157960" y="76967"/>
                  <a:pt x="1165103" y="74395"/>
                  <a:pt x="1171009" y="77253"/>
                </a:cubicBezTo>
                <a:lnTo>
                  <a:pt x="1171009" y="77253"/>
                </a:lnTo>
                <a:cubicBezTo>
                  <a:pt x="1176914" y="80015"/>
                  <a:pt x="1179486" y="87064"/>
                  <a:pt x="1176724" y="93064"/>
                </a:cubicBezTo>
                <a:lnTo>
                  <a:pt x="1176724" y="93064"/>
                </a:lnTo>
                <a:cubicBezTo>
                  <a:pt x="1174723" y="97351"/>
                  <a:pt x="1170437" y="99922"/>
                  <a:pt x="1165960" y="99922"/>
                </a:cubicBezTo>
                <a:lnTo>
                  <a:pt x="1165960" y="99922"/>
                </a:lnTo>
                <a:cubicBezTo>
                  <a:pt x="1164246" y="99922"/>
                  <a:pt x="1162531" y="99541"/>
                  <a:pt x="1160912" y="98779"/>
                </a:cubicBezTo>
                <a:close/>
                <a:moveTo>
                  <a:pt x="504068" y="76396"/>
                </a:moveTo>
                <a:cubicBezTo>
                  <a:pt x="501592" y="70300"/>
                  <a:pt x="504544" y="63346"/>
                  <a:pt x="510640" y="60870"/>
                </a:cubicBezTo>
                <a:lnTo>
                  <a:pt x="510640" y="60870"/>
                </a:lnTo>
                <a:cubicBezTo>
                  <a:pt x="516641" y="58393"/>
                  <a:pt x="523594" y="61251"/>
                  <a:pt x="526166" y="67347"/>
                </a:cubicBezTo>
                <a:lnTo>
                  <a:pt x="526166" y="67347"/>
                </a:lnTo>
                <a:cubicBezTo>
                  <a:pt x="528643" y="73443"/>
                  <a:pt x="525690" y="80396"/>
                  <a:pt x="519594" y="82873"/>
                </a:cubicBezTo>
                <a:lnTo>
                  <a:pt x="519594" y="82873"/>
                </a:lnTo>
                <a:cubicBezTo>
                  <a:pt x="518165" y="83444"/>
                  <a:pt x="516641" y="83825"/>
                  <a:pt x="515117" y="83825"/>
                </a:cubicBezTo>
                <a:lnTo>
                  <a:pt x="515117" y="83825"/>
                </a:lnTo>
                <a:cubicBezTo>
                  <a:pt x="510450" y="83825"/>
                  <a:pt x="505973" y="80968"/>
                  <a:pt x="504068" y="76396"/>
                </a:cubicBezTo>
                <a:close/>
                <a:moveTo>
                  <a:pt x="1100047" y="73252"/>
                </a:moveTo>
                <a:cubicBezTo>
                  <a:pt x="1093856" y="70966"/>
                  <a:pt x="1090713" y="64108"/>
                  <a:pt x="1092999" y="57917"/>
                </a:cubicBezTo>
                <a:lnTo>
                  <a:pt x="1092999" y="57917"/>
                </a:lnTo>
                <a:cubicBezTo>
                  <a:pt x="1095285" y="51821"/>
                  <a:pt x="1102143" y="48678"/>
                  <a:pt x="1108334" y="50964"/>
                </a:cubicBezTo>
                <a:lnTo>
                  <a:pt x="1108334" y="50964"/>
                </a:lnTo>
                <a:cubicBezTo>
                  <a:pt x="1114430" y="53250"/>
                  <a:pt x="1117573" y="60013"/>
                  <a:pt x="1115287" y="66204"/>
                </a:cubicBezTo>
                <a:lnTo>
                  <a:pt x="1115287" y="66204"/>
                </a:lnTo>
                <a:cubicBezTo>
                  <a:pt x="1113573" y="71062"/>
                  <a:pt x="1109001" y="74014"/>
                  <a:pt x="1104143" y="74014"/>
                </a:cubicBezTo>
                <a:lnTo>
                  <a:pt x="1104143" y="74014"/>
                </a:lnTo>
                <a:cubicBezTo>
                  <a:pt x="1102810" y="74014"/>
                  <a:pt x="1101381" y="73729"/>
                  <a:pt x="1100047" y="73252"/>
                </a:cubicBezTo>
                <a:close/>
                <a:moveTo>
                  <a:pt x="566743" y="52678"/>
                </a:moveTo>
                <a:cubicBezTo>
                  <a:pt x="564742" y="46392"/>
                  <a:pt x="568171" y="39724"/>
                  <a:pt x="574458" y="37724"/>
                </a:cubicBezTo>
                <a:lnTo>
                  <a:pt x="574458" y="37724"/>
                </a:lnTo>
                <a:cubicBezTo>
                  <a:pt x="580744" y="35724"/>
                  <a:pt x="587412" y="39248"/>
                  <a:pt x="589412" y="45535"/>
                </a:cubicBezTo>
                <a:lnTo>
                  <a:pt x="589412" y="45535"/>
                </a:lnTo>
                <a:cubicBezTo>
                  <a:pt x="591412" y="51821"/>
                  <a:pt x="587888" y="58489"/>
                  <a:pt x="581602" y="60489"/>
                </a:cubicBezTo>
                <a:lnTo>
                  <a:pt x="581602" y="60489"/>
                </a:lnTo>
                <a:cubicBezTo>
                  <a:pt x="580459" y="60775"/>
                  <a:pt x="579220" y="60965"/>
                  <a:pt x="578077" y="60965"/>
                </a:cubicBezTo>
                <a:lnTo>
                  <a:pt x="578077" y="60965"/>
                </a:lnTo>
                <a:cubicBezTo>
                  <a:pt x="573029" y="60965"/>
                  <a:pt x="568267" y="57727"/>
                  <a:pt x="566743" y="52678"/>
                </a:cubicBezTo>
                <a:close/>
                <a:moveTo>
                  <a:pt x="1037278" y="52869"/>
                </a:moveTo>
                <a:lnTo>
                  <a:pt x="1037278" y="52869"/>
                </a:lnTo>
                <a:cubicBezTo>
                  <a:pt x="1030896" y="51154"/>
                  <a:pt x="1027181" y="44582"/>
                  <a:pt x="1028991" y="38200"/>
                </a:cubicBezTo>
                <a:lnTo>
                  <a:pt x="1028991" y="38200"/>
                </a:lnTo>
                <a:cubicBezTo>
                  <a:pt x="1030705" y="31914"/>
                  <a:pt x="1037278" y="28199"/>
                  <a:pt x="1043659" y="30009"/>
                </a:cubicBezTo>
                <a:lnTo>
                  <a:pt x="1043659" y="30009"/>
                </a:lnTo>
                <a:cubicBezTo>
                  <a:pt x="1049946" y="31723"/>
                  <a:pt x="1053661" y="38296"/>
                  <a:pt x="1051946" y="44582"/>
                </a:cubicBezTo>
                <a:lnTo>
                  <a:pt x="1051946" y="44582"/>
                </a:lnTo>
                <a:cubicBezTo>
                  <a:pt x="1050422" y="49916"/>
                  <a:pt x="1045660" y="53345"/>
                  <a:pt x="1040421" y="53345"/>
                </a:cubicBezTo>
                <a:lnTo>
                  <a:pt x="1040421" y="53345"/>
                </a:lnTo>
                <a:cubicBezTo>
                  <a:pt x="1039373" y="53345"/>
                  <a:pt x="1038326" y="53345"/>
                  <a:pt x="1037278" y="52869"/>
                </a:cubicBezTo>
                <a:close/>
                <a:moveTo>
                  <a:pt x="631132" y="34200"/>
                </a:moveTo>
                <a:cubicBezTo>
                  <a:pt x="629608" y="27818"/>
                  <a:pt x="633703" y="21436"/>
                  <a:pt x="640085" y="20008"/>
                </a:cubicBezTo>
                <a:lnTo>
                  <a:pt x="640085" y="20008"/>
                </a:lnTo>
                <a:cubicBezTo>
                  <a:pt x="646467" y="18579"/>
                  <a:pt x="652849" y="22579"/>
                  <a:pt x="654277" y="28961"/>
                </a:cubicBezTo>
                <a:lnTo>
                  <a:pt x="654277" y="28961"/>
                </a:lnTo>
                <a:cubicBezTo>
                  <a:pt x="655801" y="35438"/>
                  <a:pt x="651706" y="41725"/>
                  <a:pt x="645324" y="43249"/>
                </a:cubicBezTo>
                <a:lnTo>
                  <a:pt x="645324" y="43249"/>
                </a:lnTo>
                <a:cubicBezTo>
                  <a:pt x="644467" y="43439"/>
                  <a:pt x="643609" y="43534"/>
                  <a:pt x="642657" y="43534"/>
                </a:cubicBezTo>
                <a:lnTo>
                  <a:pt x="642657" y="43534"/>
                </a:lnTo>
                <a:cubicBezTo>
                  <a:pt x="637228" y="43534"/>
                  <a:pt x="632370" y="39724"/>
                  <a:pt x="631132" y="34200"/>
                </a:cubicBezTo>
                <a:close/>
                <a:moveTo>
                  <a:pt x="972984" y="37819"/>
                </a:moveTo>
                <a:cubicBezTo>
                  <a:pt x="966602" y="36581"/>
                  <a:pt x="962316" y="30390"/>
                  <a:pt x="963554" y="23913"/>
                </a:cubicBezTo>
                <a:lnTo>
                  <a:pt x="963554" y="23913"/>
                </a:lnTo>
                <a:cubicBezTo>
                  <a:pt x="964792" y="17436"/>
                  <a:pt x="970984" y="13245"/>
                  <a:pt x="977461" y="14483"/>
                </a:cubicBezTo>
                <a:lnTo>
                  <a:pt x="977461" y="14483"/>
                </a:lnTo>
                <a:cubicBezTo>
                  <a:pt x="983938" y="15721"/>
                  <a:pt x="988129" y="21913"/>
                  <a:pt x="986890" y="28390"/>
                </a:cubicBezTo>
                <a:lnTo>
                  <a:pt x="986890" y="28390"/>
                </a:lnTo>
                <a:cubicBezTo>
                  <a:pt x="985843" y="34105"/>
                  <a:pt x="980889" y="38010"/>
                  <a:pt x="975270" y="38010"/>
                </a:cubicBezTo>
                <a:lnTo>
                  <a:pt x="975270" y="38010"/>
                </a:lnTo>
                <a:cubicBezTo>
                  <a:pt x="974508" y="38010"/>
                  <a:pt x="973746" y="38010"/>
                  <a:pt x="972984" y="37819"/>
                </a:cubicBezTo>
                <a:close/>
                <a:moveTo>
                  <a:pt x="696759" y="21246"/>
                </a:moveTo>
                <a:cubicBezTo>
                  <a:pt x="695902" y="14674"/>
                  <a:pt x="700378" y="8673"/>
                  <a:pt x="706951" y="7720"/>
                </a:cubicBezTo>
                <a:lnTo>
                  <a:pt x="706951" y="7720"/>
                </a:lnTo>
                <a:cubicBezTo>
                  <a:pt x="713428" y="6863"/>
                  <a:pt x="719428" y="11340"/>
                  <a:pt x="720381" y="17912"/>
                </a:cubicBezTo>
                <a:lnTo>
                  <a:pt x="720381" y="17912"/>
                </a:lnTo>
                <a:cubicBezTo>
                  <a:pt x="721238" y="24389"/>
                  <a:pt x="716761" y="30390"/>
                  <a:pt x="710189" y="31342"/>
                </a:cubicBezTo>
                <a:lnTo>
                  <a:pt x="710189" y="31342"/>
                </a:lnTo>
                <a:cubicBezTo>
                  <a:pt x="709618" y="31438"/>
                  <a:pt x="709141" y="31438"/>
                  <a:pt x="708570" y="31438"/>
                </a:cubicBezTo>
                <a:lnTo>
                  <a:pt x="708570" y="31438"/>
                </a:lnTo>
                <a:cubicBezTo>
                  <a:pt x="702664" y="31438"/>
                  <a:pt x="697616" y="27151"/>
                  <a:pt x="696759" y="21246"/>
                </a:cubicBezTo>
                <a:close/>
                <a:moveTo>
                  <a:pt x="907738" y="28199"/>
                </a:moveTo>
                <a:lnTo>
                  <a:pt x="907738" y="28199"/>
                </a:lnTo>
                <a:cubicBezTo>
                  <a:pt x="901165" y="27437"/>
                  <a:pt x="896498" y="21532"/>
                  <a:pt x="897165" y="15055"/>
                </a:cubicBezTo>
                <a:lnTo>
                  <a:pt x="897165" y="15055"/>
                </a:lnTo>
                <a:cubicBezTo>
                  <a:pt x="897832" y="8482"/>
                  <a:pt x="903737" y="3815"/>
                  <a:pt x="910309" y="4482"/>
                </a:cubicBezTo>
                <a:lnTo>
                  <a:pt x="910309" y="4482"/>
                </a:lnTo>
                <a:cubicBezTo>
                  <a:pt x="916786" y="5149"/>
                  <a:pt x="921549" y="11054"/>
                  <a:pt x="920882" y="17531"/>
                </a:cubicBezTo>
                <a:lnTo>
                  <a:pt x="920882" y="17531"/>
                </a:lnTo>
                <a:cubicBezTo>
                  <a:pt x="920215" y="23722"/>
                  <a:pt x="915072" y="28199"/>
                  <a:pt x="909071" y="28199"/>
                </a:cubicBezTo>
                <a:lnTo>
                  <a:pt x="907738" y="28199"/>
                </a:lnTo>
                <a:close/>
                <a:moveTo>
                  <a:pt x="763339" y="13626"/>
                </a:moveTo>
                <a:cubicBezTo>
                  <a:pt x="762958" y="7054"/>
                  <a:pt x="768006" y="1529"/>
                  <a:pt x="774578" y="1053"/>
                </a:cubicBezTo>
                <a:lnTo>
                  <a:pt x="774578" y="1053"/>
                </a:lnTo>
                <a:cubicBezTo>
                  <a:pt x="781055" y="767"/>
                  <a:pt x="786770" y="5720"/>
                  <a:pt x="787151" y="12292"/>
                </a:cubicBezTo>
                <a:lnTo>
                  <a:pt x="787151" y="12292"/>
                </a:lnTo>
                <a:cubicBezTo>
                  <a:pt x="787437" y="18865"/>
                  <a:pt x="782484" y="24484"/>
                  <a:pt x="775912" y="24865"/>
                </a:cubicBezTo>
                <a:lnTo>
                  <a:pt x="775245" y="24865"/>
                </a:lnTo>
                <a:cubicBezTo>
                  <a:pt x="768958" y="24865"/>
                  <a:pt x="763720" y="20008"/>
                  <a:pt x="763339" y="13626"/>
                </a:cubicBezTo>
                <a:close/>
                <a:moveTo>
                  <a:pt x="841920" y="23818"/>
                </a:moveTo>
                <a:cubicBezTo>
                  <a:pt x="835347" y="23627"/>
                  <a:pt x="830109" y="18198"/>
                  <a:pt x="830299" y="11626"/>
                </a:cubicBezTo>
                <a:lnTo>
                  <a:pt x="830299" y="11626"/>
                </a:lnTo>
                <a:cubicBezTo>
                  <a:pt x="830490" y="5053"/>
                  <a:pt x="835919" y="-185"/>
                  <a:pt x="842491" y="5"/>
                </a:cubicBezTo>
                <a:lnTo>
                  <a:pt x="842491" y="5"/>
                </a:lnTo>
                <a:cubicBezTo>
                  <a:pt x="849064" y="196"/>
                  <a:pt x="854302" y="5720"/>
                  <a:pt x="854112" y="12197"/>
                </a:cubicBezTo>
                <a:lnTo>
                  <a:pt x="854112" y="12197"/>
                </a:lnTo>
                <a:cubicBezTo>
                  <a:pt x="853921" y="18674"/>
                  <a:pt x="848587" y="23818"/>
                  <a:pt x="842206" y="23818"/>
                </a:cubicBezTo>
                <a:lnTo>
                  <a:pt x="841920" y="23818"/>
                </a:lnTo>
                <a:close/>
              </a:path>
            </a:pathLst>
          </a:custGeom>
          <a:solidFill>
            <a:srgbClr val="150D36"/>
          </a:solidFill>
          <a:ln cap="flat" cmpd="sng" w="9525">
            <a:solidFill>
              <a:srgbClr val="A5A5A5"/>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41" name="Google Shape;541;g3ea9795d66c_0_1399"/>
          <p:cNvSpPr/>
          <p:nvPr/>
        </p:nvSpPr>
        <p:spPr>
          <a:xfrm>
            <a:off x="5200197" y="2852037"/>
            <a:ext cx="1445609" cy="1442302"/>
          </a:xfrm>
          <a:custGeom>
            <a:rect b="b" l="l" r="r" t="t"/>
            <a:pathLst>
              <a:path extrusionOk="0" h="1323213" w="1323212">
                <a:moveTo>
                  <a:pt x="1323213" y="661607"/>
                </a:moveTo>
                <a:cubicBezTo>
                  <a:pt x="1323213" y="1027002"/>
                  <a:pt x="1027002" y="1323213"/>
                  <a:pt x="661607" y="1323213"/>
                </a:cubicBezTo>
                <a:cubicBezTo>
                  <a:pt x="296211" y="1323213"/>
                  <a:pt x="0" y="1027002"/>
                  <a:pt x="0" y="661607"/>
                </a:cubicBezTo>
                <a:cubicBezTo>
                  <a:pt x="0" y="296211"/>
                  <a:pt x="296211" y="0"/>
                  <a:pt x="661607" y="0"/>
                </a:cubicBezTo>
                <a:cubicBezTo>
                  <a:pt x="1027002" y="0"/>
                  <a:pt x="1323213" y="296211"/>
                  <a:pt x="1323213" y="661607"/>
                </a:cubicBezTo>
                <a:close/>
              </a:path>
            </a:pathLst>
          </a:custGeom>
          <a:solidFill>
            <a:srgbClr val="D8D8D8"/>
          </a:solidFill>
          <a:ln>
            <a:noFill/>
          </a:ln>
        </p:spPr>
        <p:txBody>
          <a:bodyPr anchorCtr="0" anchor="ctr" bIns="45700" lIns="91425" spcFirstLastPara="1" rIns="91425" wrap="square" tIns="594350">
            <a:noAutofit/>
          </a:bodyPr>
          <a:lstStyle/>
          <a:p>
            <a:pPr indent="0" lvl="0" marL="0" marR="0" rtl="0" algn="ctr">
              <a:lnSpc>
                <a:spcPct val="108333"/>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p:txBody>
      </p:sp>
      <p:sp>
        <p:nvSpPr>
          <p:cNvPr id="542" name="Google Shape;542;g3ea9795d66c_0_1399"/>
          <p:cNvSpPr/>
          <p:nvPr/>
        </p:nvSpPr>
        <p:spPr>
          <a:xfrm>
            <a:off x="3565770" y="4333551"/>
            <a:ext cx="1535400" cy="1531800"/>
          </a:xfrm>
          <a:prstGeom prst="ellipse">
            <a:avLst/>
          </a:prstGeom>
          <a:noFill/>
          <a:ln cap="flat" cmpd="sng" w="25400">
            <a:solidFill>
              <a:srgbClr val="7F7F7F"/>
            </a:solidFill>
            <a:prstDash val="solid"/>
            <a:round/>
            <a:headEnd len="sm" w="sm" type="none"/>
            <a:tailEnd len="sm" w="sm" type="none"/>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g3ea9795d66c_0_1399"/>
          <p:cNvSpPr/>
          <p:nvPr/>
        </p:nvSpPr>
        <p:spPr>
          <a:xfrm>
            <a:off x="3555910" y="4333654"/>
            <a:ext cx="767550" cy="1531588"/>
          </a:xfrm>
          <a:custGeom>
            <a:rect b="b" l="l" r="r" t="t"/>
            <a:pathLst>
              <a:path extrusionOk="0" h="1405127" w="702563">
                <a:moveTo>
                  <a:pt x="702564" y="1405128"/>
                </a:moveTo>
                <a:cubicBezTo>
                  <a:pt x="314515" y="1405128"/>
                  <a:pt x="0" y="1090517"/>
                  <a:pt x="0" y="702564"/>
                </a:cubicBezTo>
                <a:cubicBezTo>
                  <a:pt x="0" y="314611"/>
                  <a:pt x="314611" y="0"/>
                  <a:pt x="702564" y="0"/>
                </a:cubicBezTo>
              </a:path>
            </a:pathLst>
          </a:custGeom>
          <a:noFill/>
          <a:ln cap="flat" cmpd="sng" w="95250">
            <a:solidFill>
              <a:srgbClr val="8DB0E3"/>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44" name="Google Shape;544;g3ea9795d66c_0_1399"/>
          <p:cNvSpPr/>
          <p:nvPr/>
        </p:nvSpPr>
        <p:spPr>
          <a:xfrm>
            <a:off x="3436796" y="1466838"/>
            <a:ext cx="1535400" cy="1531800"/>
          </a:xfrm>
          <a:prstGeom prst="ellipse">
            <a:avLst/>
          </a:prstGeom>
          <a:noFill/>
          <a:ln cap="flat" cmpd="sng" w="25400">
            <a:solidFill>
              <a:srgbClr val="7F7F7F"/>
            </a:solidFill>
            <a:prstDash val="solid"/>
            <a:round/>
            <a:headEnd len="sm" w="sm" type="none"/>
            <a:tailEnd len="sm" w="sm" type="none"/>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5" name="Google Shape;545;g3ea9795d66c_0_1399"/>
          <p:cNvSpPr/>
          <p:nvPr/>
        </p:nvSpPr>
        <p:spPr>
          <a:xfrm>
            <a:off x="6773727" y="1453234"/>
            <a:ext cx="1535400" cy="1531800"/>
          </a:xfrm>
          <a:prstGeom prst="ellipse">
            <a:avLst/>
          </a:prstGeom>
          <a:noFill/>
          <a:ln cap="flat" cmpd="sng" w="25400">
            <a:solidFill>
              <a:srgbClr val="7F7F7F"/>
            </a:solidFill>
            <a:prstDash val="solid"/>
            <a:round/>
            <a:headEnd len="sm" w="sm" type="none"/>
            <a:tailEnd len="sm" w="sm" type="none"/>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6" name="Google Shape;546;g3ea9795d66c_0_1399"/>
          <p:cNvSpPr/>
          <p:nvPr/>
        </p:nvSpPr>
        <p:spPr>
          <a:xfrm>
            <a:off x="8249896" y="2806661"/>
            <a:ext cx="1535400" cy="1531800"/>
          </a:xfrm>
          <a:prstGeom prst="ellipse">
            <a:avLst/>
          </a:prstGeom>
          <a:noFill/>
          <a:ln cap="flat" cmpd="sng" w="25400">
            <a:solidFill>
              <a:srgbClr val="A5A5A5"/>
            </a:solidFill>
            <a:prstDash val="solid"/>
            <a:round/>
            <a:headEnd len="sm" w="sm" type="none"/>
            <a:tailEnd len="sm" w="sm" type="none"/>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7" name="Google Shape;547;g3ea9795d66c_0_1399"/>
          <p:cNvSpPr/>
          <p:nvPr/>
        </p:nvSpPr>
        <p:spPr>
          <a:xfrm>
            <a:off x="6832391" y="4339903"/>
            <a:ext cx="1535400" cy="1531800"/>
          </a:xfrm>
          <a:prstGeom prst="ellipse">
            <a:avLst/>
          </a:prstGeom>
          <a:noFill/>
          <a:ln cap="flat" cmpd="sng" w="25400">
            <a:solidFill>
              <a:srgbClr val="7F7F7F"/>
            </a:solidFill>
            <a:prstDash val="solid"/>
            <a:round/>
            <a:headEnd len="sm" w="sm" type="none"/>
            <a:tailEnd len="sm" w="sm" type="none"/>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8" name="Google Shape;548;g3ea9795d66c_0_1399"/>
          <p:cNvSpPr/>
          <p:nvPr/>
        </p:nvSpPr>
        <p:spPr>
          <a:xfrm>
            <a:off x="3437998" y="1459845"/>
            <a:ext cx="767550" cy="1531693"/>
          </a:xfrm>
          <a:custGeom>
            <a:rect b="b" l="l" r="r" t="t"/>
            <a:pathLst>
              <a:path extrusionOk="0" h="1405223" w="702563">
                <a:moveTo>
                  <a:pt x="702564" y="1405223"/>
                </a:moveTo>
                <a:cubicBezTo>
                  <a:pt x="314515" y="1405223"/>
                  <a:pt x="0" y="1090613"/>
                  <a:pt x="0" y="702659"/>
                </a:cubicBezTo>
                <a:cubicBezTo>
                  <a:pt x="0" y="314706"/>
                  <a:pt x="314515" y="0"/>
                  <a:pt x="702564" y="0"/>
                </a:cubicBezTo>
              </a:path>
            </a:pathLst>
          </a:custGeom>
          <a:noFill/>
          <a:ln cap="flat" cmpd="sng" w="95250">
            <a:solidFill>
              <a:srgbClr val="8DB0E3"/>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49" name="Google Shape;549;g3ea9795d66c_0_1399"/>
          <p:cNvSpPr/>
          <p:nvPr/>
        </p:nvSpPr>
        <p:spPr>
          <a:xfrm>
            <a:off x="7551355" y="1453234"/>
            <a:ext cx="767551" cy="1531590"/>
          </a:xfrm>
          <a:custGeom>
            <a:rect b="b" l="l" r="r" t="t"/>
            <a:pathLst>
              <a:path extrusionOk="0" h="1405128" w="702564">
                <a:moveTo>
                  <a:pt x="0" y="0"/>
                </a:moveTo>
                <a:cubicBezTo>
                  <a:pt x="388048" y="0"/>
                  <a:pt x="702564" y="314611"/>
                  <a:pt x="702564" y="702564"/>
                </a:cubicBezTo>
                <a:cubicBezTo>
                  <a:pt x="702564" y="1090517"/>
                  <a:pt x="387953" y="1405128"/>
                  <a:pt x="0" y="1405128"/>
                </a:cubicBezTo>
              </a:path>
            </a:pathLst>
          </a:custGeom>
          <a:noFill/>
          <a:ln cap="flat" cmpd="sng" w="95250">
            <a:solidFill>
              <a:srgbClr val="8DB0E3"/>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50" name="Google Shape;550;g3ea9795d66c_0_1399"/>
          <p:cNvSpPr/>
          <p:nvPr/>
        </p:nvSpPr>
        <p:spPr>
          <a:xfrm>
            <a:off x="7601693" y="4339348"/>
            <a:ext cx="767551" cy="1531590"/>
          </a:xfrm>
          <a:custGeom>
            <a:rect b="b" l="l" r="r" t="t"/>
            <a:pathLst>
              <a:path extrusionOk="0" h="1405128" w="702564">
                <a:moveTo>
                  <a:pt x="0" y="0"/>
                </a:moveTo>
                <a:cubicBezTo>
                  <a:pt x="388048" y="0"/>
                  <a:pt x="702564" y="314611"/>
                  <a:pt x="702564" y="702564"/>
                </a:cubicBezTo>
                <a:cubicBezTo>
                  <a:pt x="702564" y="1090518"/>
                  <a:pt x="387953" y="1405128"/>
                  <a:pt x="0" y="1405128"/>
                </a:cubicBezTo>
              </a:path>
            </a:pathLst>
          </a:custGeom>
          <a:noFill/>
          <a:ln cap="flat" cmpd="sng" w="95250">
            <a:solidFill>
              <a:srgbClr val="8DB0E3"/>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51" name="Google Shape;551;g3ea9795d66c_0_1399"/>
          <p:cNvSpPr/>
          <p:nvPr/>
        </p:nvSpPr>
        <p:spPr>
          <a:xfrm>
            <a:off x="9006363" y="2807388"/>
            <a:ext cx="767551" cy="1531590"/>
          </a:xfrm>
          <a:custGeom>
            <a:rect b="b" l="l" r="r" t="t"/>
            <a:pathLst>
              <a:path extrusionOk="0" h="1405128" w="702564">
                <a:moveTo>
                  <a:pt x="0" y="0"/>
                </a:moveTo>
                <a:cubicBezTo>
                  <a:pt x="388048" y="0"/>
                  <a:pt x="702564" y="314611"/>
                  <a:pt x="702564" y="702564"/>
                </a:cubicBezTo>
                <a:cubicBezTo>
                  <a:pt x="702564" y="1090517"/>
                  <a:pt x="387953" y="1405128"/>
                  <a:pt x="0" y="1405128"/>
                </a:cubicBezTo>
              </a:path>
            </a:pathLst>
          </a:custGeom>
          <a:noFill/>
          <a:ln cap="flat" cmpd="sng" w="95250">
            <a:solidFill>
              <a:srgbClr val="8DB0E3"/>
            </a:solidFill>
            <a:prstDash val="solid"/>
            <a:miter lim="8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cxnSp>
        <p:nvCxnSpPr>
          <p:cNvPr id="552" name="Google Shape;552;g3ea9795d66c_0_1399"/>
          <p:cNvCxnSpPr>
            <a:stCxn id="542" idx="7"/>
          </p:cNvCxnSpPr>
          <p:nvPr/>
        </p:nvCxnSpPr>
        <p:spPr>
          <a:xfrm flipH="1" rot="10800000">
            <a:off x="4876316" y="4145378"/>
            <a:ext cx="367800" cy="412500"/>
          </a:xfrm>
          <a:prstGeom prst="straightConnector1">
            <a:avLst/>
          </a:prstGeom>
          <a:noFill/>
          <a:ln cap="flat" cmpd="sng" w="19050">
            <a:solidFill>
              <a:srgbClr val="487DCA"/>
            </a:solidFill>
            <a:prstDash val="solid"/>
            <a:round/>
            <a:headEnd len="med" w="med" type="diamond"/>
            <a:tailEnd len="med" w="med" type="triangle"/>
          </a:ln>
        </p:spPr>
      </p:cxnSp>
      <p:cxnSp>
        <p:nvCxnSpPr>
          <p:cNvPr id="553" name="Google Shape;553;g3ea9795d66c_0_1399"/>
          <p:cNvCxnSpPr>
            <a:stCxn id="538" idx="6"/>
          </p:cNvCxnSpPr>
          <p:nvPr/>
        </p:nvCxnSpPr>
        <p:spPr>
          <a:xfrm>
            <a:off x="3605452" y="3567560"/>
            <a:ext cx="1428600" cy="37800"/>
          </a:xfrm>
          <a:prstGeom prst="straightConnector1">
            <a:avLst/>
          </a:prstGeom>
          <a:noFill/>
          <a:ln cap="flat" cmpd="sng" w="19050">
            <a:solidFill>
              <a:srgbClr val="487DCA"/>
            </a:solidFill>
            <a:prstDash val="solid"/>
            <a:round/>
            <a:headEnd len="med" w="med" type="diamond"/>
            <a:tailEnd len="med" w="med" type="triangle"/>
          </a:ln>
        </p:spPr>
      </p:cxnSp>
      <p:cxnSp>
        <p:nvCxnSpPr>
          <p:cNvPr id="554" name="Google Shape;554;g3ea9795d66c_0_1399"/>
          <p:cNvCxnSpPr/>
          <p:nvPr/>
        </p:nvCxnSpPr>
        <p:spPr>
          <a:xfrm>
            <a:off x="4878895" y="2622265"/>
            <a:ext cx="381900" cy="299100"/>
          </a:xfrm>
          <a:prstGeom prst="straightConnector1">
            <a:avLst/>
          </a:prstGeom>
          <a:noFill/>
          <a:ln cap="flat" cmpd="sng" w="19050">
            <a:solidFill>
              <a:srgbClr val="487DCA"/>
            </a:solidFill>
            <a:prstDash val="solid"/>
            <a:round/>
            <a:headEnd len="med" w="med" type="diamond"/>
            <a:tailEnd len="med" w="med" type="triangle"/>
          </a:ln>
        </p:spPr>
      </p:cxnSp>
      <p:cxnSp>
        <p:nvCxnSpPr>
          <p:cNvPr id="555" name="Google Shape;555;g3ea9795d66c_0_1399"/>
          <p:cNvCxnSpPr>
            <a:endCxn id="540" idx="596"/>
          </p:cNvCxnSpPr>
          <p:nvPr/>
        </p:nvCxnSpPr>
        <p:spPr>
          <a:xfrm flipH="1">
            <a:off x="6475895" y="2525991"/>
            <a:ext cx="373800" cy="373500"/>
          </a:xfrm>
          <a:prstGeom prst="straightConnector1">
            <a:avLst/>
          </a:prstGeom>
          <a:noFill/>
          <a:ln cap="flat" cmpd="sng" w="19050">
            <a:solidFill>
              <a:srgbClr val="487DCA"/>
            </a:solidFill>
            <a:prstDash val="solid"/>
            <a:round/>
            <a:headEnd len="med" w="med" type="triangle"/>
            <a:tailEnd len="med" w="med" type="oval"/>
          </a:ln>
        </p:spPr>
      </p:cxnSp>
      <p:cxnSp>
        <p:nvCxnSpPr>
          <p:cNvPr id="556" name="Google Shape;556;g3ea9795d66c_0_1399"/>
          <p:cNvCxnSpPr>
            <a:stCxn id="546" idx="2"/>
            <a:endCxn id="540" idx="403"/>
          </p:cNvCxnSpPr>
          <p:nvPr/>
        </p:nvCxnSpPr>
        <p:spPr>
          <a:xfrm rot="10800000">
            <a:off x="6807196" y="3534461"/>
            <a:ext cx="1442700" cy="38100"/>
          </a:xfrm>
          <a:prstGeom prst="straightConnector1">
            <a:avLst/>
          </a:prstGeom>
          <a:noFill/>
          <a:ln cap="flat" cmpd="sng" w="19050">
            <a:solidFill>
              <a:srgbClr val="487DCA"/>
            </a:solidFill>
            <a:prstDash val="solid"/>
            <a:round/>
            <a:headEnd len="med" w="med" type="triangle"/>
            <a:tailEnd len="med" w="med" type="oval"/>
          </a:ln>
        </p:spPr>
      </p:cxnSp>
      <p:cxnSp>
        <p:nvCxnSpPr>
          <p:cNvPr id="557" name="Google Shape;557;g3ea9795d66c_0_1399"/>
          <p:cNvCxnSpPr>
            <a:stCxn id="547" idx="1"/>
          </p:cNvCxnSpPr>
          <p:nvPr/>
        </p:nvCxnSpPr>
        <p:spPr>
          <a:xfrm rot="10800000">
            <a:off x="6586245" y="4172430"/>
            <a:ext cx="471000" cy="391800"/>
          </a:xfrm>
          <a:prstGeom prst="straightConnector1">
            <a:avLst/>
          </a:prstGeom>
          <a:noFill/>
          <a:ln cap="flat" cmpd="sng" w="19050">
            <a:solidFill>
              <a:srgbClr val="487DCA"/>
            </a:solidFill>
            <a:prstDash val="solid"/>
            <a:round/>
            <a:headEnd len="med" w="med" type="triangle"/>
            <a:tailEnd len="med" w="med" type="oval"/>
          </a:ln>
        </p:spPr>
      </p:cxnSp>
      <p:sp>
        <p:nvSpPr>
          <p:cNvPr id="558" name="Google Shape;558;g3ea9795d66c_0_1399"/>
          <p:cNvSpPr txBox="1"/>
          <p:nvPr/>
        </p:nvSpPr>
        <p:spPr>
          <a:xfrm>
            <a:off x="6864799" y="2321351"/>
            <a:ext cx="13557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Health to Prosperity </a:t>
            </a:r>
            <a:endParaRPr b="0" i="0" sz="1400" u="none" cap="none" strike="noStrike">
              <a:solidFill>
                <a:srgbClr val="000000"/>
              </a:solidFill>
              <a:latin typeface="Arial"/>
              <a:ea typeface="Arial"/>
              <a:cs typeface="Arial"/>
              <a:sym typeface="Arial"/>
            </a:endParaRPr>
          </a:p>
        </p:txBody>
      </p:sp>
      <p:sp>
        <p:nvSpPr>
          <p:cNvPr id="559" name="Google Shape;559;g3ea9795d66c_0_1399"/>
          <p:cNvSpPr txBox="1"/>
          <p:nvPr/>
        </p:nvSpPr>
        <p:spPr>
          <a:xfrm>
            <a:off x="8485048" y="3760007"/>
            <a:ext cx="1070100" cy="369300"/>
          </a:xfrm>
          <a:prstGeom prst="rect">
            <a:avLst/>
          </a:prstGeom>
          <a:noFill/>
          <a:ln>
            <a:noFill/>
          </a:ln>
        </p:spPr>
        <p:txBody>
          <a:bodyPr anchorCtr="0" anchor="t" bIns="0" lIns="0" spcFirstLastPara="1" rIns="0" wrap="square" tIns="0">
            <a:spAutoFit/>
          </a:bodyPr>
          <a:lstStyle/>
          <a:p>
            <a:pPr indent="0" lvl="0" marL="0" marR="0" rtl="0" algn="ctr">
              <a:lnSpc>
                <a:spcPct val="118181"/>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Rural Health Link</a:t>
            </a:r>
            <a:endParaRPr b="0" i="0" sz="1400" u="none" cap="none" strike="noStrike">
              <a:solidFill>
                <a:srgbClr val="000000"/>
              </a:solidFill>
              <a:latin typeface="Arial"/>
              <a:ea typeface="Arial"/>
              <a:cs typeface="Arial"/>
              <a:sym typeface="Arial"/>
            </a:endParaRPr>
          </a:p>
        </p:txBody>
      </p:sp>
      <p:sp>
        <p:nvSpPr>
          <p:cNvPr id="560" name="Google Shape;560;g3ea9795d66c_0_1399"/>
          <p:cNvSpPr txBox="1"/>
          <p:nvPr/>
        </p:nvSpPr>
        <p:spPr>
          <a:xfrm>
            <a:off x="7068812" y="5176184"/>
            <a:ext cx="1069200" cy="369300"/>
          </a:xfrm>
          <a:prstGeom prst="rect">
            <a:avLst/>
          </a:prstGeom>
          <a:noFill/>
          <a:ln>
            <a:noFill/>
          </a:ln>
        </p:spPr>
        <p:txBody>
          <a:bodyPr anchorCtr="0" anchor="t" bIns="0" lIns="0" spcFirstLastPara="1" rIns="0" wrap="square" tIns="0">
            <a:spAutoFit/>
          </a:bodyPr>
          <a:lstStyle/>
          <a:p>
            <a:pPr indent="0" lvl="0" marL="0" marR="0" rtl="0" algn="ctr">
              <a:lnSpc>
                <a:spcPct val="118181"/>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Personal Health Accelerator</a:t>
            </a:r>
            <a:endParaRPr b="0" i="0" sz="1400" u="none" cap="none" strike="noStrike">
              <a:solidFill>
                <a:srgbClr val="000000"/>
              </a:solidFill>
              <a:latin typeface="Arial"/>
              <a:ea typeface="Arial"/>
              <a:cs typeface="Arial"/>
              <a:sym typeface="Arial"/>
            </a:endParaRPr>
          </a:p>
        </p:txBody>
      </p:sp>
      <p:sp>
        <p:nvSpPr>
          <p:cNvPr id="561" name="Google Shape;561;g3ea9795d66c_0_1399"/>
          <p:cNvSpPr txBox="1"/>
          <p:nvPr/>
        </p:nvSpPr>
        <p:spPr>
          <a:xfrm>
            <a:off x="3676155" y="5282507"/>
            <a:ext cx="1247100" cy="369300"/>
          </a:xfrm>
          <a:prstGeom prst="rect">
            <a:avLst/>
          </a:prstGeom>
          <a:noFill/>
          <a:ln>
            <a:noFill/>
          </a:ln>
        </p:spPr>
        <p:txBody>
          <a:bodyPr anchorCtr="0" anchor="t" bIns="0" lIns="0" spcFirstLastPara="1" rIns="0" wrap="square" tIns="0">
            <a:spAutoFit/>
          </a:bodyPr>
          <a:lstStyle/>
          <a:p>
            <a:pPr indent="0" lvl="0" marL="0" marR="0" rtl="0" algn="ctr">
              <a:lnSpc>
                <a:spcPct val="118181"/>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Health Tech Appalachia</a:t>
            </a:r>
            <a:endParaRPr b="1" i="0" sz="1100" u="none" cap="none" strike="noStrike">
              <a:solidFill>
                <a:schemeClr val="dk1"/>
              </a:solidFill>
              <a:latin typeface="Arial"/>
              <a:ea typeface="Arial"/>
              <a:cs typeface="Arial"/>
              <a:sym typeface="Arial"/>
            </a:endParaRPr>
          </a:p>
        </p:txBody>
      </p:sp>
      <p:sp>
        <p:nvSpPr>
          <p:cNvPr id="562" name="Google Shape;562;g3ea9795d66c_0_1399"/>
          <p:cNvSpPr txBox="1"/>
          <p:nvPr/>
        </p:nvSpPr>
        <p:spPr>
          <a:xfrm>
            <a:off x="2231274" y="3654805"/>
            <a:ext cx="1192800" cy="369300"/>
          </a:xfrm>
          <a:prstGeom prst="rect">
            <a:avLst/>
          </a:prstGeom>
          <a:noFill/>
          <a:ln>
            <a:noFill/>
          </a:ln>
        </p:spPr>
        <p:txBody>
          <a:bodyPr anchorCtr="0" anchor="t" bIns="0" lIns="0" spcFirstLastPara="1" rIns="0" wrap="square" tIns="0">
            <a:spAutoFit/>
          </a:bodyPr>
          <a:lstStyle/>
          <a:p>
            <a:pPr indent="0" lvl="0" marL="0" marR="0" rtl="0" algn="ctr">
              <a:lnSpc>
                <a:spcPct val="118181"/>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Mountain State Care Force</a:t>
            </a:r>
            <a:endParaRPr b="0" i="0" sz="1400" u="none" cap="none" strike="noStrike">
              <a:solidFill>
                <a:srgbClr val="000000"/>
              </a:solidFill>
              <a:latin typeface="Arial"/>
              <a:ea typeface="Arial"/>
              <a:cs typeface="Arial"/>
              <a:sym typeface="Arial"/>
            </a:endParaRPr>
          </a:p>
        </p:txBody>
      </p:sp>
      <p:sp>
        <p:nvSpPr>
          <p:cNvPr id="563" name="Google Shape;563;g3ea9795d66c_0_1399"/>
          <p:cNvSpPr txBox="1"/>
          <p:nvPr/>
        </p:nvSpPr>
        <p:spPr>
          <a:xfrm>
            <a:off x="3614123" y="2370556"/>
            <a:ext cx="1224300" cy="369300"/>
          </a:xfrm>
          <a:prstGeom prst="rect">
            <a:avLst/>
          </a:prstGeom>
          <a:noFill/>
          <a:ln>
            <a:noFill/>
          </a:ln>
        </p:spPr>
        <p:txBody>
          <a:bodyPr anchorCtr="0" anchor="t" bIns="0" lIns="0" spcFirstLastPara="1" rIns="0" wrap="square" tIns="0">
            <a:spAutoFit/>
          </a:bodyPr>
          <a:lstStyle/>
          <a:p>
            <a:pPr indent="0" lvl="0" marL="0" marR="0" rtl="0" algn="ctr">
              <a:lnSpc>
                <a:spcPct val="118181"/>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Connected Care Grid</a:t>
            </a:r>
            <a:endParaRPr b="1" i="0" sz="1100" u="none" cap="none" strike="noStrike">
              <a:solidFill>
                <a:schemeClr val="dk1"/>
              </a:solidFill>
              <a:latin typeface="Arial"/>
              <a:ea typeface="Arial"/>
              <a:cs typeface="Arial"/>
              <a:sym typeface="Arial"/>
            </a:endParaRPr>
          </a:p>
        </p:txBody>
      </p:sp>
      <p:sp>
        <p:nvSpPr>
          <p:cNvPr id="564" name="Google Shape;564;g3ea9795d66c_0_1399"/>
          <p:cNvSpPr txBox="1"/>
          <p:nvPr/>
        </p:nvSpPr>
        <p:spPr>
          <a:xfrm>
            <a:off x="5269913" y="3121677"/>
            <a:ext cx="13251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Arial"/>
                <a:ea typeface="Arial"/>
                <a:cs typeface="Arial"/>
                <a:sym typeface="Arial"/>
              </a:rPr>
              <a:t>Working-Age Adult with Chronic Disease</a:t>
            </a:r>
            <a:endParaRPr b="0" i="1" sz="1400" u="none" cap="none" strike="noStrike">
              <a:solidFill>
                <a:schemeClr val="dk2"/>
              </a:solidFill>
              <a:latin typeface="Arial"/>
              <a:ea typeface="Arial"/>
              <a:cs typeface="Arial"/>
              <a:sym typeface="Arial"/>
            </a:endParaRPr>
          </a:p>
        </p:txBody>
      </p:sp>
      <p:sp>
        <p:nvSpPr>
          <p:cNvPr id="565" name="Google Shape;565;g3ea9795d66c_0_1399"/>
          <p:cNvSpPr/>
          <p:nvPr/>
        </p:nvSpPr>
        <p:spPr>
          <a:xfrm rot="900001">
            <a:off x="3904123" y="1737621"/>
            <a:ext cx="545442" cy="544187"/>
          </a:xfrm>
          <a:custGeom>
            <a:rect b="b" l="l" r="r" t="t"/>
            <a:pathLst>
              <a:path extrusionOk="0" h="222" w="222">
                <a:moveTo>
                  <a:pt x="153" y="153"/>
                </a:moveTo>
                <a:cubicBezTo>
                  <a:pt x="105" y="202"/>
                  <a:pt x="47" y="222"/>
                  <a:pt x="23" y="199"/>
                </a:cubicBezTo>
                <a:cubicBezTo>
                  <a:pt x="0" y="175"/>
                  <a:pt x="20" y="117"/>
                  <a:pt x="69" y="69"/>
                </a:cubicBezTo>
                <a:cubicBezTo>
                  <a:pt x="117" y="20"/>
                  <a:pt x="175" y="0"/>
                  <a:pt x="199" y="23"/>
                </a:cubicBezTo>
                <a:cubicBezTo>
                  <a:pt x="222" y="47"/>
                  <a:pt x="202" y="105"/>
                  <a:pt x="153" y="153"/>
                </a:cubicBez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grpSp>
        <p:nvGrpSpPr>
          <p:cNvPr id="566" name="Google Shape;566;g3ea9795d66c_0_1399"/>
          <p:cNvGrpSpPr/>
          <p:nvPr/>
        </p:nvGrpSpPr>
        <p:grpSpPr>
          <a:xfrm>
            <a:off x="3842632" y="1675652"/>
            <a:ext cx="668013" cy="666470"/>
            <a:chOff x="7784387" y="4307273"/>
            <a:chExt cx="514410" cy="514410"/>
          </a:xfrm>
        </p:grpSpPr>
        <p:sp>
          <p:nvSpPr>
            <p:cNvPr id="567" name="Google Shape;567;g3ea9795d66c_0_1399"/>
            <p:cNvSpPr/>
            <p:nvPr/>
          </p:nvSpPr>
          <p:spPr>
            <a:xfrm>
              <a:off x="7928279" y="4330298"/>
              <a:ext cx="226500" cy="4695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68" name="Google Shape;568;g3ea9795d66c_0_1399"/>
            <p:cNvSpPr/>
            <p:nvPr/>
          </p:nvSpPr>
          <p:spPr>
            <a:xfrm rot="-900002">
              <a:off x="7831585" y="4354471"/>
              <a:ext cx="420014" cy="420014"/>
            </a:xfrm>
            <a:custGeom>
              <a:rect b="b" l="l" r="r" t="t"/>
              <a:pathLst>
                <a:path extrusionOk="0" h="222" w="222">
                  <a:moveTo>
                    <a:pt x="69" y="153"/>
                  </a:moveTo>
                  <a:cubicBezTo>
                    <a:pt x="20" y="105"/>
                    <a:pt x="0" y="47"/>
                    <a:pt x="23" y="23"/>
                  </a:cubicBezTo>
                  <a:cubicBezTo>
                    <a:pt x="47" y="0"/>
                    <a:pt x="105" y="20"/>
                    <a:pt x="153" y="69"/>
                  </a:cubicBezTo>
                  <a:cubicBezTo>
                    <a:pt x="202" y="117"/>
                    <a:pt x="222" y="175"/>
                    <a:pt x="199" y="199"/>
                  </a:cubicBezTo>
                  <a:cubicBezTo>
                    <a:pt x="175" y="222"/>
                    <a:pt x="117" y="202"/>
                    <a:pt x="69" y="153"/>
                  </a:cubicBez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grpSp>
      <p:grpSp>
        <p:nvGrpSpPr>
          <p:cNvPr id="569" name="Google Shape;569;g3ea9795d66c_0_1399"/>
          <p:cNvGrpSpPr/>
          <p:nvPr/>
        </p:nvGrpSpPr>
        <p:grpSpPr>
          <a:xfrm>
            <a:off x="4096624" y="1930011"/>
            <a:ext cx="159615" cy="159258"/>
            <a:chOff x="7498353" y="4461782"/>
            <a:chExt cx="238125" cy="238125"/>
          </a:xfrm>
        </p:grpSpPr>
        <p:sp>
          <p:nvSpPr>
            <p:cNvPr id="570" name="Google Shape;570;g3ea9795d66c_0_1399"/>
            <p:cNvSpPr/>
            <p:nvPr/>
          </p:nvSpPr>
          <p:spPr>
            <a:xfrm>
              <a:off x="7557091" y="4461782"/>
              <a:ext cx="120650" cy="142875"/>
            </a:xfrm>
            <a:custGeom>
              <a:rect b="b" l="l" r="r" t="t"/>
              <a:pathLst>
                <a:path extrusionOk="0" h="48" w="40">
                  <a:moveTo>
                    <a:pt x="0" y="22"/>
                  </a:moveTo>
                  <a:cubicBezTo>
                    <a:pt x="0" y="36"/>
                    <a:pt x="8" y="48"/>
                    <a:pt x="20" y="48"/>
                  </a:cubicBezTo>
                  <a:cubicBezTo>
                    <a:pt x="32" y="48"/>
                    <a:pt x="40" y="36"/>
                    <a:pt x="40" y="22"/>
                  </a:cubicBezTo>
                  <a:cubicBezTo>
                    <a:pt x="40" y="8"/>
                    <a:pt x="36" y="0"/>
                    <a:pt x="20" y="0"/>
                  </a:cubicBezTo>
                  <a:cubicBezTo>
                    <a:pt x="4" y="0"/>
                    <a:pt x="0" y="8"/>
                    <a:pt x="0" y="22"/>
                  </a:cubicBezTo>
                  <a:close/>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71" name="Google Shape;571;g3ea9795d66c_0_1399"/>
            <p:cNvSpPr/>
            <p:nvPr/>
          </p:nvSpPr>
          <p:spPr>
            <a:xfrm>
              <a:off x="7498353" y="4591957"/>
              <a:ext cx="238125" cy="107950"/>
            </a:xfrm>
            <a:custGeom>
              <a:rect b="b" l="l" r="r" t="t"/>
              <a:pathLst>
                <a:path extrusionOk="0" h="36" w="80">
                  <a:moveTo>
                    <a:pt x="28" y="0"/>
                  </a:moveTo>
                  <a:cubicBezTo>
                    <a:pt x="0" y="16"/>
                    <a:pt x="0" y="16"/>
                    <a:pt x="0" y="16"/>
                  </a:cubicBezTo>
                  <a:cubicBezTo>
                    <a:pt x="0" y="16"/>
                    <a:pt x="0" y="17"/>
                    <a:pt x="0" y="24"/>
                  </a:cubicBezTo>
                  <a:cubicBezTo>
                    <a:pt x="0" y="31"/>
                    <a:pt x="4" y="36"/>
                    <a:pt x="8" y="36"/>
                  </a:cubicBezTo>
                  <a:cubicBezTo>
                    <a:pt x="72" y="36"/>
                    <a:pt x="72" y="36"/>
                    <a:pt x="72" y="36"/>
                  </a:cubicBezTo>
                  <a:cubicBezTo>
                    <a:pt x="76" y="36"/>
                    <a:pt x="80" y="31"/>
                    <a:pt x="80" y="24"/>
                  </a:cubicBezTo>
                  <a:cubicBezTo>
                    <a:pt x="80" y="17"/>
                    <a:pt x="80" y="16"/>
                    <a:pt x="80" y="16"/>
                  </a:cubicBezTo>
                  <a:cubicBezTo>
                    <a:pt x="52" y="0"/>
                    <a:pt x="52" y="0"/>
                    <a:pt x="52" y="0"/>
                  </a:cubicBezTo>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grpSp>
      <p:sp>
        <p:nvSpPr>
          <p:cNvPr id="572" name="Google Shape;572;g3ea9795d66c_0_1399"/>
          <p:cNvSpPr/>
          <p:nvPr/>
        </p:nvSpPr>
        <p:spPr>
          <a:xfrm>
            <a:off x="3884417" y="1909635"/>
            <a:ext cx="58500" cy="582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73" name="Google Shape;573;g3ea9795d66c_0_1399"/>
          <p:cNvSpPr/>
          <p:nvPr/>
        </p:nvSpPr>
        <p:spPr>
          <a:xfrm>
            <a:off x="4215853" y="2238621"/>
            <a:ext cx="58500" cy="582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74" name="Google Shape;574;g3ea9795d66c_0_1399"/>
          <p:cNvSpPr/>
          <p:nvPr/>
        </p:nvSpPr>
        <p:spPr>
          <a:xfrm>
            <a:off x="4313321" y="1779633"/>
            <a:ext cx="58500" cy="59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575" name="Google Shape;575;g3ea9795d66c_0_1399"/>
          <p:cNvSpPr/>
          <p:nvPr/>
        </p:nvSpPr>
        <p:spPr>
          <a:xfrm>
            <a:off x="2769982" y="3024380"/>
            <a:ext cx="85500" cy="84900"/>
          </a:xfrm>
          <a:prstGeom prst="ellipse">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cxnSp>
        <p:nvCxnSpPr>
          <p:cNvPr id="576" name="Google Shape;576;g3ea9795d66c_0_1399"/>
          <p:cNvCxnSpPr/>
          <p:nvPr/>
        </p:nvCxnSpPr>
        <p:spPr>
          <a:xfrm rot="10800000">
            <a:off x="2975011" y="3407601"/>
            <a:ext cx="0" cy="154200"/>
          </a:xfrm>
          <a:prstGeom prst="straightConnector1">
            <a:avLst/>
          </a:prstGeom>
          <a:noFill/>
          <a:ln cap="flat" cmpd="sng" w="9525">
            <a:solidFill>
              <a:schemeClr val="dk1"/>
            </a:solidFill>
            <a:prstDash val="solid"/>
            <a:miter lim="8000"/>
            <a:headEnd len="sm" w="sm" type="none"/>
            <a:tailEnd len="sm" w="sm" type="none"/>
          </a:ln>
        </p:spPr>
      </p:cxnSp>
      <p:sp>
        <p:nvSpPr>
          <p:cNvPr id="577" name="Google Shape;577;g3ea9795d66c_0_1399"/>
          <p:cNvSpPr/>
          <p:nvPr/>
        </p:nvSpPr>
        <p:spPr>
          <a:xfrm>
            <a:off x="2940839" y="3092408"/>
            <a:ext cx="68400" cy="68100"/>
          </a:xfrm>
          <a:prstGeom prst="ellipse">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578" name="Google Shape;578;g3ea9795d66c_0_1399"/>
          <p:cNvSpPr/>
          <p:nvPr/>
        </p:nvSpPr>
        <p:spPr>
          <a:xfrm>
            <a:off x="2898694" y="3382661"/>
            <a:ext cx="25059" cy="179141"/>
          </a:xfrm>
          <a:custGeom>
            <a:rect b="b" l="l" r="r" t="t"/>
            <a:pathLst>
              <a:path extrusionOk="0" h="158" w="22">
                <a:moveTo>
                  <a:pt x="0" y="0"/>
                </a:moveTo>
                <a:lnTo>
                  <a:pt x="22" y="0"/>
                </a:lnTo>
                <a:lnTo>
                  <a:pt x="22" y="158"/>
                </a:ln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579" name="Google Shape;579;g3ea9795d66c_0_1399"/>
          <p:cNvSpPr/>
          <p:nvPr/>
        </p:nvSpPr>
        <p:spPr>
          <a:xfrm>
            <a:off x="2932865" y="3194450"/>
            <a:ext cx="128713" cy="367352"/>
          </a:xfrm>
          <a:custGeom>
            <a:rect b="b" l="l" r="r" t="t"/>
            <a:pathLst>
              <a:path extrusionOk="0" h="172" w="60">
                <a:moveTo>
                  <a:pt x="44" y="172"/>
                </a:moveTo>
                <a:cubicBezTo>
                  <a:pt x="44" y="88"/>
                  <a:pt x="44" y="88"/>
                  <a:pt x="44" y="88"/>
                </a:cubicBezTo>
                <a:cubicBezTo>
                  <a:pt x="60" y="88"/>
                  <a:pt x="60" y="88"/>
                  <a:pt x="60" y="88"/>
                </a:cubicBezTo>
                <a:cubicBezTo>
                  <a:pt x="60" y="20"/>
                  <a:pt x="60" y="20"/>
                  <a:pt x="60" y="20"/>
                </a:cubicBezTo>
                <a:cubicBezTo>
                  <a:pt x="60" y="9"/>
                  <a:pt x="51" y="0"/>
                  <a:pt x="40" y="0"/>
                </a:cubicBezTo>
                <a:cubicBezTo>
                  <a:pt x="0" y="0"/>
                  <a:pt x="0" y="0"/>
                  <a:pt x="0" y="0"/>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cxnSp>
        <p:nvCxnSpPr>
          <p:cNvPr id="580" name="Google Shape;580;g3ea9795d66c_0_1399"/>
          <p:cNvCxnSpPr/>
          <p:nvPr/>
        </p:nvCxnSpPr>
        <p:spPr>
          <a:xfrm>
            <a:off x="2975011" y="3220527"/>
            <a:ext cx="0" cy="17100"/>
          </a:xfrm>
          <a:prstGeom prst="straightConnector1">
            <a:avLst/>
          </a:prstGeom>
          <a:noFill/>
          <a:ln cap="flat" cmpd="sng" w="9525">
            <a:solidFill>
              <a:schemeClr val="dk1"/>
            </a:solidFill>
            <a:prstDash val="solid"/>
            <a:miter lim="8000"/>
            <a:headEnd len="sm" w="sm" type="none"/>
            <a:tailEnd len="sm" w="sm" type="none"/>
          </a:ln>
        </p:spPr>
      </p:cxnSp>
      <p:cxnSp>
        <p:nvCxnSpPr>
          <p:cNvPr id="581" name="Google Shape;581;g3ea9795d66c_0_1399"/>
          <p:cNvCxnSpPr/>
          <p:nvPr/>
        </p:nvCxnSpPr>
        <p:spPr>
          <a:xfrm rot="10800000">
            <a:off x="2650381" y="3407601"/>
            <a:ext cx="0" cy="154200"/>
          </a:xfrm>
          <a:prstGeom prst="straightConnector1">
            <a:avLst/>
          </a:prstGeom>
          <a:noFill/>
          <a:ln cap="flat" cmpd="sng" w="9525">
            <a:solidFill>
              <a:schemeClr val="dk1"/>
            </a:solidFill>
            <a:prstDash val="solid"/>
            <a:miter lim="8000"/>
            <a:headEnd len="sm" w="sm" type="none"/>
            <a:tailEnd len="sm" w="sm" type="none"/>
          </a:ln>
        </p:spPr>
      </p:cxnSp>
      <p:sp>
        <p:nvSpPr>
          <p:cNvPr id="582" name="Google Shape;582;g3ea9795d66c_0_1399"/>
          <p:cNvSpPr/>
          <p:nvPr/>
        </p:nvSpPr>
        <p:spPr>
          <a:xfrm>
            <a:off x="2701639" y="3382661"/>
            <a:ext cx="25059" cy="179141"/>
          </a:xfrm>
          <a:custGeom>
            <a:rect b="b" l="l" r="r" t="t"/>
            <a:pathLst>
              <a:path extrusionOk="0" h="158" w="22">
                <a:moveTo>
                  <a:pt x="22" y="0"/>
                </a:moveTo>
                <a:lnTo>
                  <a:pt x="0" y="0"/>
                </a:lnTo>
                <a:lnTo>
                  <a:pt x="0" y="158"/>
                </a:ln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583" name="Google Shape;583;g3ea9795d66c_0_1399"/>
          <p:cNvSpPr/>
          <p:nvPr/>
        </p:nvSpPr>
        <p:spPr>
          <a:xfrm>
            <a:off x="2563813" y="3194450"/>
            <a:ext cx="128713" cy="367352"/>
          </a:xfrm>
          <a:custGeom>
            <a:rect b="b" l="l" r="r" t="t"/>
            <a:pathLst>
              <a:path extrusionOk="0" h="172" w="60">
                <a:moveTo>
                  <a:pt x="16" y="172"/>
                </a:moveTo>
                <a:cubicBezTo>
                  <a:pt x="16" y="88"/>
                  <a:pt x="16" y="88"/>
                  <a:pt x="16" y="88"/>
                </a:cubicBezTo>
                <a:cubicBezTo>
                  <a:pt x="0" y="88"/>
                  <a:pt x="0" y="88"/>
                  <a:pt x="0" y="88"/>
                </a:cubicBezTo>
                <a:cubicBezTo>
                  <a:pt x="0" y="20"/>
                  <a:pt x="0" y="20"/>
                  <a:pt x="0" y="20"/>
                </a:cubicBezTo>
                <a:cubicBezTo>
                  <a:pt x="0" y="9"/>
                  <a:pt x="9" y="0"/>
                  <a:pt x="20" y="0"/>
                </a:cubicBezTo>
                <a:cubicBezTo>
                  <a:pt x="60" y="0"/>
                  <a:pt x="60" y="0"/>
                  <a:pt x="60" y="0"/>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cxnSp>
        <p:nvCxnSpPr>
          <p:cNvPr id="584" name="Google Shape;584;g3ea9795d66c_0_1399"/>
          <p:cNvCxnSpPr/>
          <p:nvPr/>
        </p:nvCxnSpPr>
        <p:spPr>
          <a:xfrm>
            <a:off x="2650381" y="3220527"/>
            <a:ext cx="0" cy="17100"/>
          </a:xfrm>
          <a:prstGeom prst="straightConnector1">
            <a:avLst/>
          </a:prstGeom>
          <a:noFill/>
          <a:ln cap="flat" cmpd="sng" w="9525">
            <a:solidFill>
              <a:schemeClr val="dk1"/>
            </a:solidFill>
            <a:prstDash val="solid"/>
            <a:miter lim="8000"/>
            <a:headEnd len="sm" w="sm" type="none"/>
            <a:tailEnd len="sm" w="sm" type="none"/>
          </a:ln>
        </p:spPr>
      </p:cxnSp>
      <p:sp>
        <p:nvSpPr>
          <p:cNvPr id="585" name="Google Shape;585;g3ea9795d66c_0_1399"/>
          <p:cNvSpPr/>
          <p:nvPr/>
        </p:nvSpPr>
        <p:spPr>
          <a:xfrm>
            <a:off x="2616210" y="3092408"/>
            <a:ext cx="68400" cy="68100"/>
          </a:xfrm>
          <a:prstGeom prst="ellipse">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cxnSp>
        <p:nvCxnSpPr>
          <p:cNvPr id="586" name="Google Shape;586;g3ea9795d66c_0_1399"/>
          <p:cNvCxnSpPr/>
          <p:nvPr/>
        </p:nvCxnSpPr>
        <p:spPr>
          <a:xfrm>
            <a:off x="2718725" y="3194450"/>
            <a:ext cx="0" cy="0"/>
          </a:xfrm>
          <a:prstGeom prst="straightConnector1">
            <a:avLst/>
          </a:prstGeom>
          <a:noFill/>
          <a:ln cap="flat" cmpd="sng" w="9525">
            <a:solidFill>
              <a:schemeClr val="dk1"/>
            </a:solidFill>
            <a:prstDash val="solid"/>
            <a:miter lim="8000"/>
            <a:headEnd len="sm" w="sm" type="none"/>
            <a:tailEnd len="sm" w="sm" type="none"/>
          </a:ln>
        </p:spPr>
      </p:cxnSp>
      <p:cxnSp>
        <p:nvCxnSpPr>
          <p:cNvPr id="587" name="Google Shape;587;g3ea9795d66c_0_1399"/>
          <p:cNvCxnSpPr/>
          <p:nvPr/>
        </p:nvCxnSpPr>
        <p:spPr>
          <a:xfrm>
            <a:off x="2906667" y="3194450"/>
            <a:ext cx="0" cy="0"/>
          </a:xfrm>
          <a:prstGeom prst="straightConnector1">
            <a:avLst/>
          </a:prstGeom>
          <a:noFill/>
          <a:ln cap="flat" cmpd="sng" w="9525">
            <a:solidFill>
              <a:schemeClr val="dk1"/>
            </a:solidFill>
            <a:prstDash val="solid"/>
            <a:miter lim="8000"/>
            <a:headEnd len="sm" w="sm" type="none"/>
            <a:tailEnd len="sm" w="sm" type="none"/>
          </a:ln>
        </p:spPr>
      </p:cxnSp>
      <p:sp>
        <p:nvSpPr>
          <p:cNvPr id="588" name="Google Shape;588;g3ea9795d66c_0_1399"/>
          <p:cNvSpPr/>
          <p:nvPr/>
        </p:nvSpPr>
        <p:spPr>
          <a:xfrm>
            <a:off x="2718725" y="3143429"/>
            <a:ext cx="187944" cy="418372"/>
          </a:xfrm>
          <a:custGeom>
            <a:rect b="b" l="l" r="r" t="t"/>
            <a:pathLst>
              <a:path extrusionOk="0" h="196" w="88">
                <a:moveTo>
                  <a:pt x="16" y="196"/>
                </a:moveTo>
                <a:cubicBezTo>
                  <a:pt x="16" y="96"/>
                  <a:pt x="16" y="96"/>
                  <a:pt x="16" y="96"/>
                </a:cubicBezTo>
                <a:cubicBezTo>
                  <a:pt x="0" y="96"/>
                  <a:pt x="0" y="96"/>
                  <a:pt x="0" y="96"/>
                </a:cubicBezTo>
                <a:cubicBezTo>
                  <a:pt x="0" y="24"/>
                  <a:pt x="0" y="24"/>
                  <a:pt x="0" y="24"/>
                </a:cubicBezTo>
                <a:cubicBezTo>
                  <a:pt x="0" y="11"/>
                  <a:pt x="11" y="0"/>
                  <a:pt x="24" y="0"/>
                </a:cubicBezTo>
                <a:cubicBezTo>
                  <a:pt x="64" y="0"/>
                  <a:pt x="64" y="0"/>
                  <a:pt x="64" y="0"/>
                </a:cubicBezTo>
                <a:cubicBezTo>
                  <a:pt x="77" y="0"/>
                  <a:pt x="88" y="11"/>
                  <a:pt x="88" y="24"/>
                </a:cubicBezTo>
                <a:cubicBezTo>
                  <a:pt x="88" y="96"/>
                  <a:pt x="88" y="96"/>
                  <a:pt x="88" y="96"/>
                </a:cubicBezTo>
                <a:cubicBezTo>
                  <a:pt x="72" y="96"/>
                  <a:pt x="72" y="96"/>
                  <a:pt x="72" y="96"/>
                </a:cubicBezTo>
                <a:cubicBezTo>
                  <a:pt x="72" y="196"/>
                  <a:pt x="72" y="196"/>
                  <a:pt x="72" y="196"/>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cxnSp>
        <p:nvCxnSpPr>
          <p:cNvPr id="589" name="Google Shape;589;g3ea9795d66c_0_1399"/>
          <p:cNvCxnSpPr/>
          <p:nvPr/>
        </p:nvCxnSpPr>
        <p:spPr>
          <a:xfrm>
            <a:off x="2813265" y="3373590"/>
            <a:ext cx="0" cy="188100"/>
          </a:xfrm>
          <a:prstGeom prst="straightConnector1">
            <a:avLst/>
          </a:prstGeom>
          <a:noFill/>
          <a:ln cap="flat" cmpd="sng" w="9525">
            <a:solidFill>
              <a:schemeClr val="dk1"/>
            </a:solidFill>
            <a:prstDash val="solid"/>
            <a:miter lim="8000"/>
            <a:headEnd len="sm" w="sm" type="none"/>
            <a:tailEnd len="sm" w="sm" type="none"/>
          </a:ln>
        </p:spPr>
      </p:cxnSp>
      <p:sp>
        <p:nvSpPr>
          <p:cNvPr id="590" name="Google Shape;590;g3ea9795d66c_0_1399"/>
          <p:cNvSpPr/>
          <p:nvPr/>
        </p:nvSpPr>
        <p:spPr>
          <a:xfrm>
            <a:off x="2769982" y="3126421"/>
            <a:ext cx="85429" cy="77098"/>
          </a:xfrm>
          <a:custGeom>
            <a:rect b="b" l="l" r="r" t="t"/>
            <a:pathLst>
              <a:path extrusionOk="0" h="68" w="75">
                <a:moveTo>
                  <a:pt x="75" y="0"/>
                </a:moveTo>
                <a:lnTo>
                  <a:pt x="75" y="30"/>
                </a:lnTo>
                <a:lnTo>
                  <a:pt x="38" y="68"/>
                </a:lnTo>
                <a:lnTo>
                  <a:pt x="0" y="30"/>
                </a:lnTo>
                <a:lnTo>
                  <a:pt x="0" y="0"/>
                </a:ln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cxnSp>
        <p:nvCxnSpPr>
          <p:cNvPr id="591" name="Google Shape;591;g3ea9795d66c_0_1399"/>
          <p:cNvCxnSpPr/>
          <p:nvPr/>
        </p:nvCxnSpPr>
        <p:spPr>
          <a:xfrm>
            <a:off x="2813265" y="3203521"/>
            <a:ext cx="0" cy="60000"/>
          </a:xfrm>
          <a:prstGeom prst="straightConnector1">
            <a:avLst/>
          </a:prstGeom>
          <a:noFill/>
          <a:ln cap="flat" cmpd="sng" w="9525">
            <a:solidFill>
              <a:schemeClr val="dk1"/>
            </a:solidFill>
            <a:prstDash val="solid"/>
            <a:round/>
            <a:headEnd len="sm" w="sm" type="none"/>
            <a:tailEnd len="sm" w="sm" type="none"/>
          </a:ln>
        </p:spPr>
      </p:cxnSp>
      <p:sp>
        <p:nvSpPr>
          <p:cNvPr id="592" name="Google Shape;592;g3ea9795d66c_0_1399"/>
          <p:cNvSpPr/>
          <p:nvPr/>
        </p:nvSpPr>
        <p:spPr>
          <a:xfrm>
            <a:off x="2804154" y="3254542"/>
            <a:ext cx="17100" cy="17100"/>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593" name="Google Shape;593;g3ea9795d66c_0_1399"/>
          <p:cNvSpPr/>
          <p:nvPr/>
        </p:nvSpPr>
        <p:spPr>
          <a:xfrm>
            <a:off x="7426381" y="1732018"/>
            <a:ext cx="288600" cy="318900"/>
          </a:xfrm>
          <a:prstGeom prst="ellipse">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594" name="Google Shape;594;g3ea9795d66c_0_1399"/>
          <p:cNvSpPr/>
          <p:nvPr/>
        </p:nvSpPr>
        <p:spPr>
          <a:xfrm>
            <a:off x="7540748" y="1824931"/>
            <a:ext cx="61082" cy="132939"/>
          </a:xfrm>
          <a:custGeom>
            <a:rect b="b" l="l" r="r" t="t"/>
            <a:pathLst>
              <a:path extrusionOk="0" h="64" w="32">
                <a:moveTo>
                  <a:pt x="32" y="16"/>
                </a:moveTo>
                <a:cubicBezTo>
                  <a:pt x="32" y="7"/>
                  <a:pt x="25" y="0"/>
                  <a:pt x="16" y="0"/>
                </a:cubicBezTo>
                <a:cubicBezTo>
                  <a:pt x="7" y="0"/>
                  <a:pt x="0" y="7"/>
                  <a:pt x="0" y="16"/>
                </a:cubicBezTo>
                <a:cubicBezTo>
                  <a:pt x="0" y="25"/>
                  <a:pt x="8" y="28"/>
                  <a:pt x="16" y="32"/>
                </a:cubicBezTo>
                <a:cubicBezTo>
                  <a:pt x="24" y="36"/>
                  <a:pt x="32" y="39"/>
                  <a:pt x="32" y="48"/>
                </a:cubicBezTo>
                <a:cubicBezTo>
                  <a:pt x="32" y="57"/>
                  <a:pt x="25" y="64"/>
                  <a:pt x="16" y="64"/>
                </a:cubicBezTo>
                <a:cubicBezTo>
                  <a:pt x="7" y="64"/>
                  <a:pt x="0" y="57"/>
                  <a:pt x="0" y="48"/>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cxnSp>
        <p:nvCxnSpPr>
          <p:cNvPr id="595" name="Google Shape;595;g3ea9795d66c_0_1399"/>
          <p:cNvCxnSpPr/>
          <p:nvPr/>
        </p:nvCxnSpPr>
        <p:spPr>
          <a:xfrm rot="10800000">
            <a:off x="7570638" y="1799130"/>
            <a:ext cx="0" cy="25800"/>
          </a:xfrm>
          <a:prstGeom prst="straightConnector1">
            <a:avLst/>
          </a:prstGeom>
          <a:noFill/>
          <a:ln cap="flat" cmpd="sng" w="9525">
            <a:solidFill>
              <a:schemeClr val="dk1"/>
            </a:solidFill>
            <a:prstDash val="solid"/>
            <a:miter lim="8000"/>
            <a:headEnd len="sm" w="sm" type="none"/>
            <a:tailEnd len="sm" w="sm" type="none"/>
          </a:ln>
        </p:spPr>
      </p:cxnSp>
      <p:cxnSp>
        <p:nvCxnSpPr>
          <p:cNvPr id="596" name="Google Shape;596;g3ea9795d66c_0_1399"/>
          <p:cNvCxnSpPr/>
          <p:nvPr/>
        </p:nvCxnSpPr>
        <p:spPr>
          <a:xfrm>
            <a:off x="7570638" y="1957869"/>
            <a:ext cx="0" cy="25800"/>
          </a:xfrm>
          <a:prstGeom prst="straightConnector1">
            <a:avLst/>
          </a:prstGeom>
          <a:noFill/>
          <a:ln cap="flat" cmpd="sng" w="9525">
            <a:solidFill>
              <a:schemeClr val="dk1"/>
            </a:solidFill>
            <a:prstDash val="solid"/>
            <a:miter lim="8000"/>
            <a:headEnd len="sm" w="sm" type="none"/>
            <a:tailEnd len="sm" w="sm" type="none"/>
          </a:ln>
        </p:spPr>
      </p:cxnSp>
      <p:sp>
        <p:nvSpPr>
          <p:cNvPr id="597" name="Google Shape;597;g3ea9795d66c_0_1399"/>
          <p:cNvSpPr/>
          <p:nvPr/>
        </p:nvSpPr>
        <p:spPr>
          <a:xfrm>
            <a:off x="7335409" y="1899262"/>
            <a:ext cx="167650" cy="301611"/>
          </a:xfrm>
          <a:custGeom>
            <a:rect b="b" l="l" r="r" t="t"/>
            <a:pathLst>
              <a:path extrusionOk="0" h="144" w="88">
                <a:moveTo>
                  <a:pt x="52" y="96"/>
                </a:moveTo>
                <a:cubicBezTo>
                  <a:pt x="24" y="68"/>
                  <a:pt x="24" y="68"/>
                  <a:pt x="24" y="68"/>
                </a:cubicBezTo>
                <a:cubicBezTo>
                  <a:pt x="24" y="64"/>
                  <a:pt x="24" y="64"/>
                  <a:pt x="24" y="64"/>
                </a:cubicBezTo>
                <a:cubicBezTo>
                  <a:pt x="24" y="57"/>
                  <a:pt x="29" y="52"/>
                  <a:pt x="36" y="52"/>
                </a:cubicBezTo>
                <a:cubicBezTo>
                  <a:pt x="40" y="52"/>
                  <a:pt x="40" y="52"/>
                  <a:pt x="40" y="52"/>
                </a:cubicBezTo>
                <a:cubicBezTo>
                  <a:pt x="80" y="92"/>
                  <a:pt x="80" y="92"/>
                  <a:pt x="80" y="92"/>
                </a:cubicBezTo>
                <a:cubicBezTo>
                  <a:pt x="88" y="100"/>
                  <a:pt x="88" y="112"/>
                  <a:pt x="88" y="112"/>
                </a:cubicBezTo>
                <a:cubicBezTo>
                  <a:pt x="88" y="144"/>
                  <a:pt x="88" y="144"/>
                  <a:pt x="88" y="144"/>
                </a:cubicBezTo>
                <a:cubicBezTo>
                  <a:pt x="44" y="144"/>
                  <a:pt x="44" y="144"/>
                  <a:pt x="44" y="144"/>
                </a:cubicBezTo>
                <a:cubicBezTo>
                  <a:pt x="44" y="136"/>
                  <a:pt x="44" y="136"/>
                  <a:pt x="44" y="136"/>
                </a:cubicBezTo>
                <a:cubicBezTo>
                  <a:pt x="44" y="136"/>
                  <a:pt x="44" y="128"/>
                  <a:pt x="36" y="120"/>
                </a:cubicBezTo>
                <a:cubicBezTo>
                  <a:pt x="8" y="92"/>
                  <a:pt x="8" y="92"/>
                  <a:pt x="8" y="92"/>
                </a:cubicBezTo>
                <a:cubicBezTo>
                  <a:pt x="0" y="84"/>
                  <a:pt x="0" y="76"/>
                  <a:pt x="0" y="76"/>
                </a:cubicBezTo>
                <a:cubicBezTo>
                  <a:pt x="0" y="12"/>
                  <a:pt x="0" y="12"/>
                  <a:pt x="0" y="12"/>
                </a:cubicBezTo>
                <a:cubicBezTo>
                  <a:pt x="0" y="5"/>
                  <a:pt x="5" y="0"/>
                  <a:pt x="12" y="0"/>
                </a:cubicBezTo>
                <a:cubicBezTo>
                  <a:pt x="19" y="0"/>
                  <a:pt x="24" y="5"/>
                  <a:pt x="24" y="12"/>
                </a:cubicBezTo>
                <a:cubicBezTo>
                  <a:pt x="24" y="44"/>
                  <a:pt x="24" y="44"/>
                  <a:pt x="24" y="44"/>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598" name="Google Shape;598;g3ea9795d66c_0_1399"/>
          <p:cNvSpPr/>
          <p:nvPr/>
        </p:nvSpPr>
        <p:spPr>
          <a:xfrm>
            <a:off x="7639518" y="1899262"/>
            <a:ext cx="166351" cy="301611"/>
          </a:xfrm>
          <a:custGeom>
            <a:rect b="b" l="l" r="r" t="t"/>
            <a:pathLst>
              <a:path extrusionOk="0" h="144" w="88">
                <a:moveTo>
                  <a:pt x="36" y="96"/>
                </a:moveTo>
                <a:cubicBezTo>
                  <a:pt x="64" y="68"/>
                  <a:pt x="64" y="68"/>
                  <a:pt x="64" y="68"/>
                </a:cubicBezTo>
                <a:cubicBezTo>
                  <a:pt x="64" y="64"/>
                  <a:pt x="64" y="64"/>
                  <a:pt x="64" y="64"/>
                </a:cubicBezTo>
                <a:cubicBezTo>
                  <a:pt x="64" y="57"/>
                  <a:pt x="59" y="52"/>
                  <a:pt x="52" y="52"/>
                </a:cubicBezTo>
                <a:cubicBezTo>
                  <a:pt x="48" y="52"/>
                  <a:pt x="48" y="52"/>
                  <a:pt x="48" y="52"/>
                </a:cubicBezTo>
                <a:cubicBezTo>
                  <a:pt x="8" y="92"/>
                  <a:pt x="8" y="92"/>
                  <a:pt x="8" y="92"/>
                </a:cubicBezTo>
                <a:cubicBezTo>
                  <a:pt x="0" y="100"/>
                  <a:pt x="0" y="112"/>
                  <a:pt x="0" y="112"/>
                </a:cubicBezTo>
                <a:cubicBezTo>
                  <a:pt x="0" y="144"/>
                  <a:pt x="0" y="144"/>
                  <a:pt x="0" y="144"/>
                </a:cubicBezTo>
                <a:cubicBezTo>
                  <a:pt x="44" y="144"/>
                  <a:pt x="44" y="144"/>
                  <a:pt x="44" y="144"/>
                </a:cubicBezTo>
                <a:cubicBezTo>
                  <a:pt x="44" y="136"/>
                  <a:pt x="44" y="136"/>
                  <a:pt x="44" y="136"/>
                </a:cubicBezTo>
                <a:cubicBezTo>
                  <a:pt x="44" y="136"/>
                  <a:pt x="44" y="128"/>
                  <a:pt x="52" y="120"/>
                </a:cubicBezTo>
                <a:cubicBezTo>
                  <a:pt x="80" y="92"/>
                  <a:pt x="80" y="92"/>
                  <a:pt x="80" y="92"/>
                </a:cubicBezTo>
                <a:cubicBezTo>
                  <a:pt x="88" y="84"/>
                  <a:pt x="88" y="76"/>
                  <a:pt x="88" y="76"/>
                </a:cubicBezTo>
                <a:cubicBezTo>
                  <a:pt x="88" y="12"/>
                  <a:pt x="88" y="12"/>
                  <a:pt x="88" y="12"/>
                </a:cubicBezTo>
                <a:cubicBezTo>
                  <a:pt x="88" y="5"/>
                  <a:pt x="83" y="0"/>
                  <a:pt x="76" y="0"/>
                </a:cubicBezTo>
                <a:cubicBezTo>
                  <a:pt x="69" y="0"/>
                  <a:pt x="64" y="5"/>
                  <a:pt x="64" y="12"/>
                </a:cubicBezTo>
                <a:cubicBezTo>
                  <a:pt x="64" y="44"/>
                  <a:pt x="64" y="44"/>
                  <a:pt x="64" y="44"/>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599" name="Google Shape;599;g3ea9795d66c_0_1399"/>
          <p:cNvSpPr/>
          <p:nvPr/>
        </p:nvSpPr>
        <p:spPr>
          <a:xfrm>
            <a:off x="7623924" y="2200873"/>
            <a:ext cx="114366" cy="58607"/>
          </a:xfrm>
          <a:custGeom>
            <a:rect b="b" l="l" r="r" t="t"/>
            <a:pathLst>
              <a:path extrusionOk="0" h="28" w="60">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600" name="Google Shape;600;g3ea9795d66c_0_1399"/>
          <p:cNvSpPr/>
          <p:nvPr/>
        </p:nvSpPr>
        <p:spPr>
          <a:xfrm>
            <a:off x="7404288" y="2200873"/>
            <a:ext cx="113067" cy="58607"/>
          </a:xfrm>
          <a:custGeom>
            <a:rect b="b" l="l" r="r" t="t"/>
            <a:pathLst>
              <a:path extrusionOk="0" h="28" w="60">
                <a:moveTo>
                  <a:pt x="0" y="28"/>
                </a:moveTo>
                <a:cubicBezTo>
                  <a:pt x="0" y="4"/>
                  <a:pt x="0" y="4"/>
                  <a:pt x="0" y="4"/>
                </a:cubicBezTo>
                <a:cubicBezTo>
                  <a:pt x="0" y="2"/>
                  <a:pt x="2" y="0"/>
                  <a:pt x="4" y="0"/>
                </a:cubicBezTo>
                <a:cubicBezTo>
                  <a:pt x="56" y="0"/>
                  <a:pt x="56" y="0"/>
                  <a:pt x="56" y="0"/>
                </a:cubicBezTo>
                <a:cubicBezTo>
                  <a:pt x="58" y="0"/>
                  <a:pt x="60" y="2"/>
                  <a:pt x="60" y="4"/>
                </a:cubicBezTo>
                <a:cubicBezTo>
                  <a:pt x="60" y="28"/>
                  <a:pt x="60" y="28"/>
                  <a:pt x="60" y="28"/>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cxnSp>
        <p:nvCxnSpPr>
          <p:cNvPr id="601" name="Google Shape;601;g3ea9795d66c_0_1399"/>
          <p:cNvCxnSpPr/>
          <p:nvPr/>
        </p:nvCxnSpPr>
        <p:spPr>
          <a:xfrm>
            <a:off x="7495262" y="1892115"/>
            <a:ext cx="15600" cy="0"/>
          </a:xfrm>
          <a:prstGeom prst="straightConnector1">
            <a:avLst/>
          </a:prstGeom>
          <a:noFill/>
          <a:ln cap="flat" cmpd="sng" w="9525">
            <a:solidFill>
              <a:schemeClr val="dk1"/>
            </a:solidFill>
            <a:prstDash val="solid"/>
            <a:miter lim="8000"/>
            <a:headEnd len="sm" w="sm" type="none"/>
            <a:tailEnd len="sm" w="sm" type="none"/>
          </a:ln>
        </p:spPr>
      </p:cxnSp>
      <p:cxnSp>
        <p:nvCxnSpPr>
          <p:cNvPr id="602" name="Google Shape;602;g3ea9795d66c_0_1399"/>
          <p:cNvCxnSpPr/>
          <p:nvPr/>
        </p:nvCxnSpPr>
        <p:spPr>
          <a:xfrm>
            <a:off x="7631721" y="1892115"/>
            <a:ext cx="15600" cy="0"/>
          </a:xfrm>
          <a:prstGeom prst="straightConnector1">
            <a:avLst/>
          </a:prstGeom>
          <a:noFill/>
          <a:ln cap="flat" cmpd="sng" w="9525">
            <a:solidFill>
              <a:schemeClr val="dk1"/>
            </a:solidFill>
            <a:prstDash val="solid"/>
            <a:miter lim="8000"/>
            <a:headEnd len="sm" w="sm" type="none"/>
            <a:tailEnd len="sm" w="sm" type="none"/>
          </a:ln>
        </p:spPr>
      </p:cxnSp>
      <p:sp>
        <p:nvSpPr>
          <p:cNvPr id="603" name="Google Shape;603;g3ea9795d66c_0_1399"/>
          <p:cNvSpPr/>
          <p:nvPr/>
        </p:nvSpPr>
        <p:spPr>
          <a:xfrm>
            <a:off x="7457572" y="1766324"/>
            <a:ext cx="227400" cy="250200"/>
          </a:xfrm>
          <a:prstGeom prst="ellipse">
            <a:avLst/>
          </a:pr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cxnSp>
        <p:nvCxnSpPr>
          <p:cNvPr id="604" name="Google Shape;604;g3ea9795d66c_0_1399"/>
          <p:cNvCxnSpPr/>
          <p:nvPr/>
        </p:nvCxnSpPr>
        <p:spPr>
          <a:xfrm>
            <a:off x="4116127" y="5029660"/>
            <a:ext cx="174600" cy="0"/>
          </a:xfrm>
          <a:prstGeom prst="straightConnector1">
            <a:avLst/>
          </a:prstGeom>
          <a:noFill/>
          <a:ln cap="flat" cmpd="sng" w="9525">
            <a:solidFill>
              <a:schemeClr val="dk1"/>
            </a:solidFill>
            <a:prstDash val="solid"/>
            <a:miter lim="8000"/>
            <a:headEnd len="sm" w="sm" type="none"/>
            <a:tailEnd len="sm" w="sm" type="none"/>
          </a:ln>
        </p:spPr>
      </p:cxnSp>
      <p:cxnSp>
        <p:nvCxnSpPr>
          <p:cNvPr id="605" name="Google Shape;605;g3ea9795d66c_0_1399"/>
          <p:cNvCxnSpPr/>
          <p:nvPr/>
        </p:nvCxnSpPr>
        <p:spPr>
          <a:xfrm>
            <a:off x="4116127" y="5065949"/>
            <a:ext cx="174600" cy="0"/>
          </a:xfrm>
          <a:prstGeom prst="straightConnector1">
            <a:avLst/>
          </a:prstGeom>
          <a:noFill/>
          <a:ln cap="flat" cmpd="sng" w="9525">
            <a:solidFill>
              <a:schemeClr val="dk1"/>
            </a:solidFill>
            <a:prstDash val="solid"/>
            <a:miter lim="8000"/>
            <a:headEnd len="sm" w="sm" type="none"/>
            <a:tailEnd len="sm" w="sm" type="none"/>
          </a:ln>
        </p:spPr>
      </p:cxnSp>
      <p:cxnSp>
        <p:nvCxnSpPr>
          <p:cNvPr id="606" name="Google Shape;606;g3ea9795d66c_0_1399"/>
          <p:cNvCxnSpPr/>
          <p:nvPr/>
        </p:nvCxnSpPr>
        <p:spPr>
          <a:xfrm>
            <a:off x="4116127" y="5102237"/>
            <a:ext cx="174600" cy="0"/>
          </a:xfrm>
          <a:prstGeom prst="straightConnector1">
            <a:avLst/>
          </a:prstGeom>
          <a:noFill/>
          <a:ln cap="flat" cmpd="sng" w="9525">
            <a:solidFill>
              <a:schemeClr val="dk1"/>
            </a:solidFill>
            <a:prstDash val="solid"/>
            <a:miter lim="8000"/>
            <a:headEnd len="sm" w="sm" type="none"/>
            <a:tailEnd len="sm" w="sm" type="none"/>
          </a:ln>
        </p:spPr>
      </p:cxnSp>
      <p:cxnSp>
        <p:nvCxnSpPr>
          <p:cNvPr id="607" name="Google Shape;607;g3ea9795d66c_0_1399"/>
          <p:cNvCxnSpPr/>
          <p:nvPr/>
        </p:nvCxnSpPr>
        <p:spPr>
          <a:xfrm>
            <a:off x="4116127" y="5138524"/>
            <a:ext cx="183600" cy="0"/>
          </a:xfrm>
          <a:prstGeom prst="straightConnector1">
            <a:avLst/>
          </a:prstGeom>
          <a:noFill/>
          <a:ln cap="flat" cmpd="sng" w="9525">
            <a:solidFill>
              <a:schemeClr val="dk1"/>
            </a:solidFill>
            <a:prstDash val="solid"/>
            <a:miter lim="8000"/>
            <a:headEnd len="sm" w="sm" type="none"/>
            <a:tailEnd len="sm" w="sm" type="none"/>
          </a:ln>
        </p:spPr>
      </p:cxnSp>
      <p:sp>
        <p:nvSpPr>
          <p:cNvPr id="608" name="Google Shape;608;g3ea9795d66c_0_1399"/>
          <p:cNvSpPr/>
          <p:nvPr/>
        </p:nvSpPr>
        <p:spPr>
          <a:xfrm>
            <a:off x="4191309" y="5138524"/>
            <a:ext cx="49752" cy="36289"/>
          </a:xfrm>
          <a:custGeom>
            <a:rect b="b" l="l" r="r" t="t"/>
            <a:pathLst>
              <a:path extrusionOk="0" h="30" w="45">
                <a:moveTo>
                  <a:pt x="45" y="0"/>
                </a:moveTo>
                <a:lnTo>
                  <a:pt x="45" y="30"/>
                </a:lnTo>
                <a:lnTo>
                  <a:pt x="0" y="30"/>
                </a:lnTo>
                <a:lnTo>
                  <a:pt x="0" y="0"/>
                </a:ln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09" name="Google Shape;609;g3ea9795d66c_0_1399"/>
          <p:cNvSpPr/>
          <p:nvPr/>
        </p:nvSpPr>
        <p:spPr>
          <a:xfrm>
            <a:off x="4057529" y="4611135"/>
            <a:ext cx="316205" cy="527389"/>
          </a:xfrm>
          <a:custGeom>
            <a:rect b="b" l="l" r="r" t="t"/>
            <a:pathLst>
              <a:path extrusionOk="0" h="232" w="152">
                <a:moveTo>
                  <a:pt x="112" y="232"/>
                </a:moveTo>
                <a:cubicBezTo>
                  <a:pt x="112" y="144"/>
                  <a:pt x="112" y="144"/>
                  <a:pt x="112" y="144"/>
                </a:cubicBezTo>
                <a:cubicBezTo>
                  <a:pt x="136" y="131"/>
                  <a:pt x="152" y="105"/>
                  <a:pt x="152" y="76"/>
                </a:cubicBezTo>
                <a:cubicBezTo>
                  <a:pt x="152" y="34"/>
                  <a:pt x="118" y="0"/>
                  <a:pt x="76" y="0"/>
                </a:cubicBezTo>
                <a:cubicBezTo>
                  <a:pt x="34" y="0"/>
                  <a:pt x="0" y="34"/>
                  <a:pt x="0" y="76"/>
                </a:cubicBezTo>
                <a:cubicBezTo>
                  <a:pt x="0" y="105"/>
                  <a:pt x="16" y="131"/>
                  <a:pt x="40" y="144"/>
                </a:cubicBezTo>
                <a:cubicBezTo>
                  <a:pt x="40" y="232"/>
                  <a:pt x="40" y="232"/>
                  <a:pt x="40" y="232"/>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cxnSp>
        <p:nvCxnSpPr>
          <p:cNvPr id="610" name="Google Shape;610;g3ea9795d66c_0_1399"/>
          <p:cNvCxnSpPr/>
          <p:nvPr/>
        </p:nvCxnSpPr>
        <p:spPr>
          <a:xfrm rot="10800000">
            <a:off x="4191309" y="4939060"/>
            <a:ext cx="0" cy="90600"/>
          </a:xfrm>
          <a:prstGeom prst="straightConnector1">
            <a:avLst/>
          </a:prstGeom>
          <a:noFill/>
          <a:ln cap="flat" cmpd="sng" w="9525">
            <a:solidFill>
              <a:schemeClr val="dk1"/>
            </a:solidFill>
            <a:prstDash val="solid"/>
            <a:miter lim="8000"/>
            <a:headEnd len="sm" w="sm" type="none"/>
            <a:tailEnd len="sm" w="sm" type="none"/>
          </a:ln>
        </p:spPr>
      </p:cxnSp>
      <p:cxnSp>
        <p:nvCxnSpPr>
          <p:cNvPr id="611" name="Google Shape;611;g3ea9795d66c_0_1399"/>
          <p:cNvCxnSpPr/>
          <p:nvPr/>
        </p:nvCxnSpPr>
        <p:spPr>
          <a:xfrm rot="10800000">
            <a:off x="4241061" y="4939060"/>
            <a:ext cx="0" cy="90600"/>
          </a:xfrm>
          <a:prstGeom prst="straightConnector1">
            <a:avLst/>
          </a:prstGeom>
          <a:noFill/>
          <a:ln cap="flat" cmpd="sng" w="9525">
            <a:solidFill>
              <a:schemeClr val="dk1"/>
            </a:solidFill>
            <a:prstDash val="solid"/>
            <a:miter lim="8000"/>
            <a:headEnd len="sm" w="sm" type="none"/>
            <a:tailEnd len="sm" w="sm" type="none"/>
          </a:ln>
        </p:spPr>
      </p:cxnSp>
      <p:sp>
        <p:nvSpPr>
          <p:cNvPr id="612" name="Google Shape;612;g3ea9795d66c_0_1399"/>
          <p:cNvSpPr/>
          <p:nvPr/>
        </p:nvSpPr>
        <p:spPr>
          <a:xfrm>
            <a:off x="4124971" y="4683711"/>
            <a:ext cx="90660" cy="199586"/>
          </a:xfrm>
          <a:custGeom>
            <a:rect b="b" l="l" r="r" t="t"/>
            <a:pathLst>
              <a:path extrusionOk="0" h="88" w="44">
                <a:moveTo>
                  <a:pt x="44" y="88"/>
                </a:moveTo>
                <a:cubicBezTo>
                  <a:pt x="20" y="88"/>
                  <a:pt x="0" y="68"/>
                  <a:pt x="0" y="44"/>
                </a:cubicBezTo>
                <a:cubicBezTo>
                  <a:pt x="0" y="20"/>
                  <a:pt x="20" y="0"/>
                  <a:pt x="44" y="0"/>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cxnSp>
        <p:nvCxnSpPr>
          <p:cNvPr id="613" name="Google Shape;613;g3ea9795d66c_0_1399"/>
          <p:cNvCxnSpPr/>
          <p:nvPr/>
        </p:nvCxnSpPr>
        <p:spPr>
          <a:xfrm>
            <a:off x="4340567" y="5029660"/>
            <a:ext cx="174600" cy="0"/>
          </a:xfrm>
          <a:prstGeom prst="straightConnector1">
            <a:avLst/>
          </a:prstGeom>
          <a:noFill/>
          <a:ln cap="flat" cmpd="sng" w="9525">
            <a:solidFill>
              <a:schemeClr val="dk1"/>
            </a:solidFill>
            <a:prstDash val="solid"/>
            <a:miter lim="8000"/>
            <a:headEnd len="sm" w="sm" type="none"/>
            <a:tailEnd len="sm" w="sm" type="none"/>
          </a:ln>
        </p:spPr>
      </p:cxnSp>
      <p:cxnSp>
        <p:nvCxnSpPr>
          <p:cNvPr id="614" name="Google Shape;614;g3ea9795d66c_0_1399"/>
          <p:cNvCxnSpPr/>
          <p:nvPr/>
        </p:nvCxnSpPr>
        <p:spPr>
          <a:xfrm>
            <a:off x="4340567" y="5065949"/>
            <a:ext cx="174600" cy="0"/>
          </a:xfrm>
          <a:prstGeom prst="straightConnector1">
            <a:avLst/>
          </a:prstGeom>
          <a:noFill/>
          <a:ln cap="flat" cmpd="sng" w="9525">
            <a:solidFill>
              <a:schemeClr val="dk1"/>
            </a:solidFill>
            <a:prstDash val="solid"/>
            <a:miter lim="8000"/>
            <a:headEnd len="sm" w="sm" type="none"/>
            <a:tailEnd len="sm" w="sm" type="none"/>
          </a:ln>
        </p:spPr>
      </p:cxnSp>
      <p:cxnSp>
        <p:nvCxnSpPr>
          <p:cNvPr id="615" name="Google Shape;615;g3ea9795d66c_0_1399"/>
          <p:cNvCxnSpPr/>
          <p:nvPr/>
        </p:nvCxnSpPr>
        <p:spPr>
          <a:xfrm>
            <a:off x="4340567" y="5102237"/>
            <a:ext cx="174600" cy="0"/>
          </a:xfrm>
          <a:prstGeom prst="straightConnector1">
            <a:avLst/>
          </a:prstGeom>
          <a:noFill/>
          <a:ln cap="flat" cmpd="sng" w="9525">
            <a:solidFill>
              <a:schemeClr val="dk1"/>
            </a:solidFill>
            <a:prstDash val="solid"/>
            <a:miter lim="8000"/>
            <a:headEnd len="sm" w="sm" type="none"/>
            <a:tailEnd len="sm" w="sm" type="none"/>
          </a:ln>
        </p:spPr>
      </p:cxnSp>
      <p:cxnSp>
        <p:nvCxnSpPr>
          <p:cNvPr id="616" name="Google Shape;616;g3ea9795d66c_0_1399"/>
          <p:cNvCxnSpPr/>
          <p:nvPr/>
        </p:nvCxnSpPr>
        <p:spPr>
          <a:xfrm>
            <a:off x="4332828" y="5138524"/>
            <a:ext cx="182400" cy="0"/>
          </a:xfrm>
          <a:prstGeom prst="straightConnector1">
            <a:avLst/>
          </a:prstGeom>
          <a:noFill/>
          <a:ln cap="flat" cmpd="sng" w="9525">
            <a:solidFill>
              <a:schemeClr val="dk1"/>
            </a:solidFill>
            <a:prstDash val="solid"/>
            <a:miter lim="8000"/>
            <a:headEnd len="sm" w="sm" type="none"/>
            <a:tailEnd len="sm" w="sm" type="none"/>
          </a:ln>
        </p:spPr>
      </p:cxnSp>
      <p:sp>
        <p:nvSpPr>
          <p:cNvPr id="617" name="Google Shape;617;g3ea9795d66c_0_1399"/>
          <p:cNvSpPr/>
          <p:nvPr/>
        </p:nvSpPr>
        <p:spPr>
          <a:xfrm>
            <a:off x="4390319" y="5138524"/>
            <a:ext cx="50858" cy="36289"/>
          </a:xfrm>
          <a:custGeom>
            <a:rect b="b" l="l" r="r" t="t"/>
            <a:pathLst>
              <a:path extrusionOk="0" h="30" w="46">
                <a:moveTo>
                  <a:pt x="46" y="0"/>
                </a:moveTo>
                <a:lnTo>
                  <a:pt x="46" y="30"/>
                </a:lnTo>
                <a:lnTo>
                  <a:pt x="0" y="30"/>
                </a:lnTo>
                <a:lnTo>
                  <a:pt x="0" y="0"/>
                </a:ln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18" name="Google Shape;618;g3ea9795d66c_0_1399"/>
          <p:cNvSpPr/>
          <p:nvPr/>
        </p:nvSpPr>
        <p:spPr>
          <a:xfrm>
            <a:off x="4257645" y="4611135"/>
            <a:ext cx="316205" cy="527389"/>
          </a:xfrm>
          <a:custGeom>
            <a:rect b="b" l="l" r="r" t="t"/>
            <a:pathLst>
              <a:path extrusionOk="0" h="232" w="152">
                <a:moveTo>
                  <a:pt x="112" y="232"/>
                </a:moveTo>
                <a:cubicBezTo>
                  <a:pt x="112" y="144"/>
                  <a:pt x="112" y="144"/>
                  <a:pt x="112" y="144"/>
                </a:cubicBezTo>
                <a:cubicBezTo>
                  <a:pt x="136" y="131"/>
                  <a:pt x="152" y="105"/>
                  <a:pt x="152" y="76"/>
                </a:cubicBezTo>
                <a:cubicBezTo>
                  <a:pt x="152" y="34"/>
                  <a:pt x="118" y="0"/>
                  <a:pt x="76" y="0"/>
                </a:cubicBezTo>
                <a:cubicBezTo>
                  <a:pt x="34" y="0"/>
                  <a:pt x="0" y="34"/>
                  <a:pt x="0" y="76"/>
                </a:cubicBezTo>
                <a:cubicBezTo>
                  <a:pt x="0" y="105"/>
                  <a:pt x="16" y="131"/>
                  <a:pt x="40" y="144"/>
                </a:cubicBezTo>
                <a:cubicBezTo>
                  <a:pt x="40" y="232"/>
                  <a:pt x="40" y="232"/>
                  <a:pt x="40" y="232"/>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cxnSp>
        <p:nvCxnSpPr>
          <p:cNvPr id="619" name="Google Shape;619;g3ea9795d66c_0_1399"/>
          <p:cNvCxnSpPr/>
          <p:nvPr/>
        </p:nvCxnSpPr>
        <p:spPr>
          <a:xfrm rot="10800000">
            <a:off x="4390319" y="4939060"/>
            <a:ext cx="0" cy="90600"/>
          </a:xfrm>
          <a:prstGeom prst="straightConnector1">
            <a:avLst/>
          </a:prstGeom>
          <a:noFill/>
          <a:ln cap="flat" cmpd="sng" w="9525">
            <a:solidFill>
              <a:schemeClr val="dk1"/>
            </a:solidFill>
            <a:prstDash val="solid"/>
            <a:miter lim="8000"/>
            <a:headEnd len="sm" w="sm" type="none"/>
            <a:tailEnd len="sm" w="sm" type="none"/>
          </a:ln>
        </p:spPr>
      </p:cxnSp>
      <p:cxnSp>
        <p:nvCxnSpPr>
          <p:cNvPr id="620" name="Google Shape;620;g3ea9795d66c_0_1399"/>
          <p:cNvCxnSpPr/>
          <p:nvPr/>
        </p:nvCxnSpPr>
        <p:spPr>
          <a:xfrm rot="10800000">
            <a:off x="4441178" y="4939060"/>
            <a:ext cx="0" cy="90600"/>
          </a:xfrm>
          <a:prstGeom prst="straightConnector1">
            <a:avLst/>
          </a:prstGeom>
          <a:noFill/>
          <a:ln cap="flat" cmpd="sng" w="9525">
            <a:solidFill>
              <a:schemeClr val="dk1"/>
            </a:solidFill>
            <a:prstDash val="solid"/>
            <a:miter lim="8000"/>
            <a:headEnd len="sm" w="sm" type="none"/>
            <a:tailEnd len="sm" w="sm" type="none"/>
          </a:ln>
        </p:spPr>
      </p:cxnSp>
      <p:sp>
        <p:nvSpPr>
          <p:cNvPr id="621" name="Google Shape;621;g3ea9795d66c_0_1399"/>
          <p:cNvSpPr/>
          <p:nvPr/>
        </p:nvSpPr>
        <p:spPr>
          <a:xfrm>
            <a:off x="4415748" y="4683711"/>
            <a:ext cx="91766" cy="199586"/>
          </a:xfrm>
          <a:custGeom>
            <a:rect b="b" l="l" r="r" t="t"/>
            <a:pathLst>
              <a:path extrusionOk="0" h="88" w="44">
                <a:moveTo>
                  <a:pt x="0" y="0"/>
                </a:moveTo>
                <a:cubicBezTo>
                  <a:pt x="24" y="0"/>
                  <a:pt x="44" y="20"/>
                  <a:pt x="44" y="44"/>
                </a:cubicBezTo>
                <a:cubicBezTo>
                  <a:pt x="44" y="68"/>
                  <a:pt x="24" y="88"/>
                  <a:pt x="0" y="88"/>
                </a:cubicBezTo>
              </a:path>
            </a:pathLst>
          </a:custGeom>
          <a:no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cxnSp>
        <p:nvCxnSpPr>
          <p:cNvPr id="622" name="Google Shape;622;g3ea9795d66c_0_1399"/>
          <p:cNvCxnSpPr/>
          <p:nvPr/>
        </p:nvCxnSpPr>
        <p:spPr>
          <a:xfrm>
            <a:off x="4316243" y="4738144"/>
            <a:ext cx="0" cy="18000"/>
          </a:xfrm>
          <a:prstGeom prst="straightConnector1">
            <a:avLst/>
          </a:prstGeom>
          <a:noFill/>
          <a:ln cap="flat" cmpd="sng" w="9525">
            <a:solidFill>
              <a:schemeClr val="dk1"/>
            </a:solidFill>
            <a:prstDash val="solid"/>
            <a:miter lim="8000"/>
            <a:headEnd len="sm" w="sm" type="none"/>
            <a:tailEnd len="sm" w="sm" type="none"/>
          </a:ln>
        </p:spPr>
      </p:cxnSp>
      <p:cxnSp>
        <p:nvCxnSpPr>
          <p:cNvPr id="623" name="Google Shape;623;g3ea9795d66c_0_1399"/>
          <p:cNvCxnSpPr/>
          <p:nvPr/>
        </p:nvCxnSpPr>
        <p:spPr>
          <a:xfrm>
            <a:off x="4316243" y="4774433"/>
            <a:ext cx="0" cy="18000"/>
          </a:xfrm>
          <a:prstGeom prst="straightConnector1">
            <a:avLst/>
          </a:prstGeom>
          <a:noFill/>
          <a:ln cap="flat" cmpd="sng" w="9525">
            <a:solidFill>
              <a:schemeClr val="dk1"/>
            </a:solidFill>
            <a:prstDash val="solid"/>
            <a:miter lim="8000"/>
            <a:headEnd len="sm" w="sm" type="none"/>
            <a:tailEnd len="sm" w="sm" type="none"/>
          </a:ln>
        </p:spPr>
      </p:cxnSp>
      <p:cxnSp>
        <p:nvCxnSpPr>
          <p:cNvPr id="624" name="Google Shape;624;g3ea9795d66c_0_1399"/>
          <p:cNvCxnSpPr/>
          <p:nvPr/>
        </p:nvCxnSpPr>
        <p:spPr>
          <a:xfrm>
            <a:off x="4316243" y="4810721"/>
            <a:ext cx="0" cy="18000"/>
          </a:xfrm>
          <a:prstGeom prst="straightConnector1">
            <a:avLst/>
          </a:prstGeom>
          <a:noFill/>
          <a:ln cap="flat" cmpd="sng" w="9525">
            <a:solidFill>
              <a:schemeClr val="dk1"/>
            </a:solidFill>
            <a:prstDash val="solid"/>
            <a:miter lim="8000"/>
            <a:headEnd len="sm" w="sm" type="none"/>
            <a:tailEnd len="sm" w="sm" type="none"/>
          </a:ln>
        </p:spPr>
      </p:cxnSp>
      <p:sp>
        <p:nvSpPr>
          <p:cNvPr id="625" name="Google Shape;625;g3ea9795d66c_0_1399"/>
          <p:cNvSpPr txBox="1"/>
          <p:nvPr/>
        </p:nvSpPr>
        <p:spPr>
          <a:xfrm>
            <a:off x="8449685" y="1563837"/>
            <a:ext cx="2671200" cy="6951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050"/>
              <a:buFont typeface="Arial"/>
              <a:buNone/>
            </a:pPr>
            <a:r>
              <a:rPr b="0" i="0" lang="en-US" sz="1050" u="none" cap="none" strike="noStrike">
                <a:solidFill>
                  <a:schemeClr val="dk1"/>
                </a:solidFill>
                <a:latin typeface="Arial"/>
                <a:ea typeface="Arial"/>
                <a:cs typeface="Arial"/>
                <a:sym typeface="Arial"/>
              </a:rPr>
              <a:t>As health stabilizes, the individual </a:t>
            </a:r>
            <a:r>
              <a:rPr b="1" i="0" lang="en-US" sz="1050" u="none" cap="none" strike="noStrike">
                <a:solidFill>
                  <a:schemeClr val="dk1"/>
                </a:solidFill>
                <a:latin typeface="Arial"/>
                <a:ea typeface="Arial"/>
                <a:cs typeface="Arial"/>
                <a:sym typeface="Arial"/>
              </a:rPr>
              <a:t>is placed back to work </a:t>
            </a:r>
            <a:r>
              <a:rPr b="0" i="0" lang="en-US" sz="1050" u="none" cap="none" strike="noStrike">
                <a:solidFill>
                  <a:schemeClr val="dk1"/>
                </a:solidFill>
                <a:latin typeface="Arial"/>
                <a:ea typeface="Arial"/>
                <a:cs typeface="Arial"/>
                <a:sym typeface="Arial"/>
              </a:rPr>
              <a:t>through health‑to‑work programs and can </a:t>
            </a:r>
            <a:r>
              <a:rPr b="1" i="0" lang="en-US" sz="1050" u="none" cap="none" strike="noStrike">
                <a:solidFill>
                  <a:schemeClr val="dk1"/>
                </a:solidFill>
                <a:latin typeface="Arial"/>
                <a:ea typeface="Arial"/>
                <a:cs typeface="Arial"/>
                <a:sym typeface="Arial"/>
              </a:rPr>
              <a:t>continue to have care monitored </a:t>
            </a:r>
            <a:r>
              <a:rPr b="0" i="0" lang="en-US" sz="1050" u="none" cap="none" strike="noStrike">
                <a:solidFill>
                  <a:schemeClr val="dk1"/>
                </a:solidFill>
                <a:latin typeface="Arial"/>
                <a:ea typeface="Arial"/>
                <a:cs typeface="Arial"/>
                <a:sym typeface="Arial"/>
              </a:rPr>
              <a:t>through worksite clinics</a:t>
            </a:r>
            <a:endParaRPr b="0" i="0" sz="1050" u="none" cap="none" strike="noStrike">
              <a:solidFill>
                <a:schemeClr val="dk1"/>
              </a:solidFill>
              <a:latin typeface="Arial"/>
              <a:ea typeface="Arial"/>
              <a:cs typeface="Arial"/>
              <a:sym typeface="Arial"/>
            </a:endParaRPr>
          </a:p>
        </p:txBody>
      </p:sp>
      <p:sp>
        <p:nvSpPr>
          <p:cNvPr id="626" name="Google Shape;626;g3ea9795d66c_0_1399"/>
          <p:cNvSpPr txBox="1"/>
          <p:nvPr/>
        </p:nvSpPr>
        <p:spPr>
          <a:xfrm>
            <a:off x="9909427" y="3100937"/>
            <a:ext cx="1824900" cy="872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050"/>
              <a:buFont typeface="Arial"/>
              <a:buNone/>
            </a:pPr>
            <a:r>
              <a:rPr b="0" i="0" lang="en-US" sz="1050" u="none" cap="none" strike="noStrike">
                <a:solidFill>
                  <a:schemeClr val="dk1"/>
                </a:solidFill>
                <a:latin typeface="Arial"/>
                <a:ea typeface="Arial"/>
                <a:cs typeface="Arial"/>
                <a:sym typeface="Arial"/>
              </a:rPr>
              <a:t>When in‑person visits or diagnostics are needed, </a:t>
            </a:r>
            <a:r>
              <a:rPr b="1" i="0" lang="en-US" sz="1050" u="none" cap="none" strike="noStrike">
                <a:solidFill>
                  <a:schemeClr val="dk1"/>
                </a:solidFill>
                <a:latin typeface="Arial"/>
                <a:ea typeface="Arial"/>
                <a:cs typeface="Arial"/>
                <a:sym typeface="Arial"/>
              </a:rPr>
              <a:t>unified medical transportation</a:t>
            </a:r>
            <a:r>
              <a:rPr b="0" i="0" lang="en-US" sz="1050" u="none" cap="none" strike="noStrike">
                <a:solidFill>
                  <a:schemeClr val="dk1"/>
                </a:solidFill>
                <a:latin typeface="Arial"/>
                <a:ea typeface="Arial"/>
                <a:cs typeface="Arial"/>
                <a:sym typeface="Arial"/>
              </a:rPr>
              <a:t> ensures the patient can get to care reliably.</a:t>
            </a:r>
            <a:endParaRPr b="1" i="0" sz="1050" u="none" cap="none" strike="noStrike">
              <a:solidFill>
                <a:schemeClr val="dk1"/>
              </a:solidFill>
              <a:latin typeface="Arial"/>
              <a:ea typeface="Arial"/>
              <a:cs typeface="Arial"/>
              <a:sym typeface="Arial"/>
            </a:endParaRPr>
          </a:p>
        </p:txBody>
      </p:sp>
      <p:sp>
        <p:nvSpPr>
          <p:cNvPr id="627" name="Google Shape;627;g3ea9795d66c_0_1399"/>
          <p:cNvSpPr txBox="1"/>
          <p:nvPr/>
        </p:nvSpPr>
        <p:spPr>
          <a:xfrm>
            <a:off x="8645284" y="4937345"/>
            <a:ext cx="2725500" cy="6951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050"/>
              <a:buFont typeface="Arial"/>
              <a:buNone/>
            </a:pPr>
            <a:r>
              <a:rPr b="0" i="0" lang="en-US" sz="1050" u="none" cap="none" strike="noStrike">
                <a:solidFill>
                  <a:schemeClr val="dk1"/>
                </a:solidFill>
                <a:latin typeface="Arial"/>
                <a:ea typeface="Arial"/>
                <a:cs typeface="Arial"/>
                <a:sym typeface="Arial"/>
              </a:rPr>
              <a:t>The individual is connected to </a:t>
            </a:r>
            <a:r>
              <a:rPr b="1" i="0" lang="en-US" sz="1050" u="none" cap="none" strike="noStrike">
                <a:solidFill>
                  <a:schemeClr val="dk1"/>
                </a:solidFill>
                <a:latin typeface="Arial"/>
                <a:ea typeface="Arial"/>
                <a:cs typeface="Arial"/>
                <a:sym typeface="Arial"/>
              </a:rPr>
              <a:t>nutrition and wellness programs</a:t>
            </a:r>
            <a:r>
              <a:rPr b="0" i="0" lang="en-US" sz="1050" u="none" cap="none" strike="noStrike">
                <a:solidFill>
                  <a:schemeClr val="dk1"/>
                </a:solidFill>
                <a:latin typeface="Arial"/>
                <a:ea typeface="Arial"/>
                <a:cs typeface="Arial"/>
                <a:sym typeface="Arial"/>
              </a:rPr>
              <a:t>, including food‑as‑medicine and community‑based prevention initiatives</a:t>
            </a:r>
            <a:endParaRPr b="1" i="0" sz="1050" u="none" cap="none" strike="noStrike">
              <a:solidFill>
                <a:schemeClr val="dk1"/>
              </a:solidFill>
              <a:latin typeface="Arial"/>
              <a:ea typeface="Arial"/>
              <a:cs typeface="Arial"/>
              <a:sym typeface="Arial"/>
            </a:endParaRPr>
          </a:p>
        </p:txBody>
      </p:sp>
      <p:sp>
        <p:nvSpPr>
          <p:cNvPr id="628" name="Google Shape;628;g3ea9795d66c_0_1399"/>
          <p:cNvSpPr txBox="1"/>
          <p:nvPr/>
        </p:nvSpPr>
        <p:spPr>
          <a:xfrm>
            <a:off x="275303" y="1352221"/>
            <a:ext cx="3046200" cy="9498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chemeClr val="dk1"/>
              </a:buClr>
              <a:buSzPts val="1050"/>
              <a:buFont typeface="Arial"/>
              <a:buNone/>
            </a:pPr>
            <a:r>
              <a:rPr b="0" i="0" lang="en-US" sz="1050" u="none" cap="none" strike="noStrike">
                <a:solidFill>
                  <a:schemeClr val="dk1"/>
                </a:solidFill>
                <a:latin typeface="Arial"/>
                <a:ea typeface="Arial"/>
                <a:cs typeface="Arial"/>
                <a:sym typeface="Arial"/>
              </a:rPr>
              <a:t>The individual is </a:t>
            </a:r>
            <a:r>
              <a:rPr b="1" i="0" lang="en-US" sz="1050" u="none" cap="none" strike="noStrike">
                <a:solidFill>
                  <a:schemeClr val="dk1"/>
                </a:solidFill>
                <a:latin typeface="Arial"/>
                <a:ea typeface="Arial"/>
                <a:cs typeface="Arial"/>
                <a:sym typeface="Arial"/>
              </a:rPr>
              <a:t>connected to local and virtual care </a:t>
            </a:r>
            <a:r>
              <a:rPr b="0" i="0" lang="en-US" sz="1050" u="none" cap="none" strike="noStrike">
                <a:solidFill>
                  <a:schemeClr val="dk1"/>
                </a:solidFill>
                <a:latin typeface="Arial"/>
                <a:ea typeface="Arial"/>
                <a:cs typeface="Arial"/>
                <a:sym typeface="Arial"/>
              </a:rPr>
              <a:t>through telehealth and remote patient monitoring for chronic disease management.</a:t>
            </a:r>
            <a:endParaRPr b="0" i="0" sz="1400" u="none" cap="none" strike="noStrike">
              <a:solidFill>
                <a:srgbClr val="000000"/>
              </a:solidFill>
              <a:latin typeface="Arial"/>
              <a:ea typeface="Arial"/>
              <a:cs typeface="Arial"/>
              <a:sym typeface="Arial"/>
            </a:endParaRPr>
          </a:p>
          <a:p>
            <a:pPr indent="0" lvl="0" marL="0" marR="0" rtl="0" algn="r">
              <a:lnSpc>
                <a:spcPct val="110000"/>
              </a:lnSpc>
              <a:spcBef>
                <a:spcPts val="600"/>
              </a:spcBef>
              <a:spcAft>
                <a:spcPts val="0"/>
              </a:spcAft>
              <a:buClr>
                <a:schemeClr val="dk1"/>
              </a:buClr>
              <a:buSzPts val="1050"/>
              <a:buFont typeface="Arial"/>
              <a:buNone/>
            </a:pPr>
            <a:r>
              <a:rPr b="0" i="0" lang="en-US" sz="1050" u="none" cap="none" strike="noStrike">
                <a:solidFill>
                  <a:schemeClr val="dk1"/>
                </a:solidFill>
                <a:latin typeface="Arial"/>
                <a:ea typeface="Arial"/>
                <a:cs typeface="Arial"/>
                <a:sym typeface="Arial"/>
              </a:rPr>
              <a:t>Data flows into the statewide data spine, allowing </a:t>
            </a:r>
            <a:r>
              <a:rPr b="1" i="0" lang="en-US" sz="1050" u="none" cap="none" strike="noStrike">
                <a:solidFill>
                  <a:schemeClr val="dk1"/>
                </a:solidFill>
                <a:latin typeface="Arial"/>
                <a:ea typeface="Arial"/>
                <a:cs typeface="Arial"/>
                <a:sym typeface="Arial"/>
              </a:rPr>
              <a:t>care teams to track outcomes </a:t>
            </a:r>
            <a:r>
              <a:rPr b="0" i="0" lang="en-US" sz="1050" u="none" cap="none" strike="noStrike">
                <a:solidFill>
                  <a:schemeClr val="dk1"/>
                </a:solidFill>
                <a:latin typeface="Arial"/>
                <a:ea typeface="Arial"/>
                <a:cs typeface="Arial"/>
                <a:sym typeface="Arial"/>
              </a:rPr>
              <a:t>over time</a:t>
            </a:r>
            <a:endParaRPr b="0" i="0" sz="1050" u="none" cap="none" strike="noStrike">
              <a:solidFill>
                <a:schemeClr val="dk1"/>
              </a:solidFill>
              <a:latin typeface="Arial"/>
              <a:ea typeface="Arial"/>
              <a:cs typeface="Arial"/>
              <a:sym typeface="Arial"/>
            </a:endParaRPr>
          </a:p>
        </p:txBody>
      </p:sp>
      <p:sp>
        <p:nvSpPr>
          <p:cNvPr id="629" name="Google Shape;629;g3ea9795d66c_0_1399"/>
          <p:cNvSpPr txBox="1"/>
          <p:nvPr/>
        </p:nvSpPr>
        <p:spPr>
          <a:xfrm>
            <a:off x="382642" y="3137367"/>
            <a:ext cx="1496400" cy="10506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chemeClr val="dk1"/>
              </a:buClr>
              <a:buSzPts val="1050"/>
              <a:buFont typeface="Arial"/>
              <a:buNone/>
            </a:pPr>
            <a:r>
              <a:rPr b="1" i="0" lang="en-US" sz="1050" u="none" cap="none" strike="noStrike">
                <a:solidFill>
                  <a:schemeClr val="dk1"/>
                </a:solidFill>
                <a:latin typeface="Arial"/>
                <a:ea typeface="Arial"/>
                <a:cs typeface="Arial"/>
                <a:sym typeface="Arial"/>
              </a:rPr>
              <a:t>Staffing is improved and available </a:t>
            </a:r>
            <a:r>
              <a:rPr b="0" i="0" lang="en-US" sz="1050" u="none" cap="none" strike="noStrike">
                <a:solidFill>
                  <a:schemeClr val="dk1"/>
                </a:solidFill>
                <a:latin typeface="Arial"/>
                <a:ea typeface="Arial"/>
                <a:cs typeface="Arial"/>
                <a:sym typeface="Arial"/>
              </a:rPr>
              <a:t>to support expanded care access for the individual and others with similar conditions..</a:t>
            </a:r>
            <a:endParaRPr b="1" i="0" sz="1200" u="none" cap="none" strike="noStrike">
              <a:solidFill>
                <a:schemeClr val="dk1"/>
              </a:solidFill>
              <a:latin typeface="Arial"/>
              <a:ea typeface="Arial"/>
              <a:cs typeface="Arial"/>
              <a:sym typeface="Arial"/>
            </a:endParaRPr>
          </a:p>
        </p:txBody>
      </p:sp>
      <p:sp>
        <p:nvSpPr>
          <p:cNvPr id="630" name="Google Shape;630;g3ea9795d66c_0_1399"/>
          <p:cNvSpPr txBox="1"/>
          <p:nvPr/>
        </p:nvSpPr>
        <p:spPr>
          <a:xfrm>
            <a:off x="1115403" y="4849374"/>
            <a:ext cx="2245800" cy="6951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The individual has the option to participate in a clinical trial for </a:t>
            </a:r>
            <a:r>
              <a:rPr b="1" i="0" lang="en-US" sz="1050" u="none" cap="none" strike="noStrike">
                <a:solidFill>
                  <a:schemeClr val="dk1"/>
                </a:solidFill>
                <a:latin typeface="Arial"/>
                <a:ea typeface="Arial"/>
                <a:cs typeface="Arial"/>
                <a:sym typeface="Arial"/>
              </a:rPr>
              <a:t>new technologies that would help manage their condition</a:t>
            </a:r>
            <a:r>
              <a:rPr b="0" i="0" lang="en-US" sz="1050" u="none" cap="none" strike="noStrike">
                <a:solidFill>
                  <a:schemeClr val="dk1"/>
                </a:solidFill>
                <a:latin typeface="Arial"/>
                <a:ea typeface="Arial"/>
                <a:cs typeface="Arial"/>
                <a:sym typeface="Arial"/>
              </a:rPr>
              <a:t>.</a:t>
            </a:r>
            <a:endParaRPr b="1" i="0" sz="1050" u="none" cap="none" strike="noStrike">
              <a:solidFill>
                <a:schemeClr val="dk1"/>
              </a:solidFill>
              <a:latin typeface="Arial"/>
              <a:ea typeface="Arial"/>
              <a:cs typeface="Arial"/>
              <a:sym typeface="Arial"/>
            </a:endParaRPr>
          </a:p>
        </p:txBody>
      </p:sp>
      <p:pic>
        <p:nvPicPr>
          <p:cNvPr id="631" name="Google Shape;631;g3ea9795d66c_0_1399"/>
          <p:cNvPicPr preferRelativeResize="0"/>
          <p:nvPr/>
        </p:nvPicPr>
        <p:blipFill rotWithShape="1">
          <a:blip r:embed="rId3">
            <a:alphaModFix/>
          </a:blip>
          <a:srcRect b="0" l="0" r="0" t="0"/>
          <a:stretch/>
        </p:blipFill>
        <p:spPr>
          <a:xfrm>
            <a:off x="7379157" y="4579558"/>
            <a:ext cx="448561" cy="557850"/>
          </a:xfrm>
          <a:prstGeom prst="rect">
            <a:avLst/>
          </a:prstGeom>
          <a:noFill/>
          <a:ln>
            <a:noFill/>
          </a:ln>
        </p:spPr>
      </p:pic>
      <p:pic>
        <p:nvPicPr>
          <p:cNvPr id="632" name="Google Shape;632;g3ea9795d66c_0_1399"/>
          <p:cNvPicPr preferRelativeResize="0"/>
          <p:nvPr/>
        </p:nvPicPr>
        <p:blipFill rotWithShape="1">
          <a:blip r:embed="rId4">
            <a:alphaModFix/>
          </a:blip>
          <a:srcRect b="0" l="0" r="0" t="0"/>
          <a:stretch/>
        </p:blipFill>
        <p:spPr>
          <a:xfrm>
            <a:off x="8743242" y="3103792"/>
            <a:ext cx="548650" cy="548650"/>
          </a:xfrm>
          <a:prstGeom prst="rect">
            <a:avLst/>
          </a:prstGeom>
          <a:noFill/>
          <a:ln>
            <a:noFill/>
          </a:ln>
        </p:spPr>
      </p:pic>
      <p:sp>
        <p:nvSpPr>
          <p:cNvPr id="633" name="Google Shape;633;g3ea9795d66c_0_1399"/>
          <p:cNvSpPr txBox="1"/>
          <p:nvPr/>
        </p:nvSpPr>
        <p:spPr>
          <a:xfrm>
            <a:off x="8825575" y="6246625"/>
            <a:ext cx="2150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100" u="none" cap="none" strike="noStrike">
                <a:solidFill>
                  <a:srgbClr val="000000"/>
                </a:solidFill>
                <a:latin typeface="Arial"/>
                <a:ea typeface="Arial"/>
                <a:cs typeface="Arial"/>
                <a:sym typeface="Arial"/>
              </a:rPr>
              <a:t>Scan the QR code to submit your questions for the Q&amp;A:</a:t>
            </a:r>
            <a:endParaRPr b="0" i="0" sz="1100" u="none" cap="none" strike="noStrike">
              <a:solidFill>
                <a:srgbClr val="000000"/>
              </a:solidFill>
              <a:latin typeface="Arial"/>
              <a:ea typeface="Arial"/>
              <a:cs typeface="Arial"/>
              <a:sym typeface="Arial"/>
            </a:endParaRPr>
          </a:p>
        </p:txBody>
      </p:sp>
      <p:pic>
        <p:nvPicPr>
          <p:cNvPr id="634" name="Google Shape;634;g3ea9795d66c_0_1399"/>
          <p:cNvPicPr preferRelativeResize="0"/>
          <p:nvPr/>
        </p:nvPicPr>
        <p:blipFill>
          <a:blip r:embed="rId5">
            <a:alphaModFix/>
          </a:blip>
          <a:stretch>
            <a:fillRect/>
          </a:stretch>
        </p:blipFill>
        <p:spPr>
          <a:xfrm>
            <a:off x="10853028" y="5900947"/>
            <a:ext cx="821464" cy="825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2021-05-11T23:42:48Z</dcterms:created>
  <dc:creator>Chiang, Lina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0x01010098849CC5A0FBF846B477093A71468BFF</vt:lpwstr>
  </property>
  <property fmtid="{D5CDD505-2E9C-101B-9397-08002B2CF9AE}" pid="3" name="MediaServiceImageTags">
    <vt:lpwstr/>
  </property>
</Properties>
</file>