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4" r:id="rId4"/>
    <p:sldMasterId id="2147483680" r:id="rId5"/>
    <p:sldMasterId id="2147483696" r:id="rId6"/>
  </p:sldMasterIdLst>
  <p:notesMasterIdLst>
    <p:notesMasterId r:id="rId40"/>
  </p:notesMasterIdLst>
  <p:sldIdLst>
    <p:sldId id="2147483441" r:id="rId7"/>
    <p:sldId id="257" r:id="rId8"/>
    <p:sldId id="258" r:id="rId9"/>
    <p:sldId id="2147483438" r:id="rId10"/>
    <p:sldId id="260" r:id="rId11"/>
    <p:sldId id="262" r:id="rId12"/>
    <p:sldId id="26510" r:id="rId13"/>
    <p:sldId id="2147483372" r:id="rId14"/>
    <p:sldId id="261" r:id="rId15"/>
    <p:sldId id="281" r:id="rId16"/>
    <p:sldId id="2147483375" r:id="rId17"/>
    <p:sldId id="284" r:id="rId18"/>
    <p:sldId id="269" r:id="rId19"/>
    <p:sldId id="270" r:id="rId20"/>
    <p:sldId id="271" r:id="rId21"/>
    <p:sldId id="283" r:id="rId22"/>
    <p:sldId id="26511" r:id="rId23"/>
    <p:sldId id="265" r:id="rId24"/>
    <p:sldId id="2147483371" r:id="rId25"/>
    <p:sldId id="267" r:id="rId26"/>
    <p:sldId id="2147483374" r:id="rId27"/>
    <p:sldId id="268" r:id="rId28"/>
    <p:sldId id="272" r:id="rId29"/>
    <p:sldId id="274" r:id="rId30"/>
    <p:sldId id="275" r:id="rId31"/>
    <p:sldId id="2147483373" r:id="rId32"/>
    <p:sldId id="276" r:id="rId33"/>
    <p:sldId id="285" r:id="rId34"/>
    <p:sldId id="2147483376" r:id="rId35"/>
    <p:sldId id="2147483377" r:id="rId36"/>
    <p:sldId id="277" r:id="rId37"/>
    <p:sldId id="278" r:id="rId38"/>
    <p:sldId id="279" r:id="rId39"/>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ebinar Slides" id="{C84CCFD3-3C78-448A-9412-A0E60A630F6C}">
          <p14:sldIdLst>
            <p14:sldId id="2147483441"/>
            <p14:sldId id="257"/>
            <p14:sldId id="258"/>
            <p14:sldId id="2147483438"/>
            <p14:sldId id="260"/>
            <p14:sldId id="262"/>
            <p14:sldId id="26510"/>
            <p14:sldId id="2147483372"/>
            <p14:sldId id="261"/>
            <p14:sldId id="281"/>
            <p14:sldId id="2147483375"/>
            <p14:sldId id="284"/>
            <p14:sldId id="269"/>
            <p14:sldId id="270"/>
            <p14:sldId id="271"/>
            <p14:sldId id="283"/>
            <p14:sldId id="26511"/>
            <p14:sldId id="265"/>
            <p14:sldId id="2147483371"/>
            <p14:sldId id="267"/>
            <p14:sldId id="2147483374"/>
            <p14:sldId id="268"/>
            <p14:sldId id="272"/>
            <p14:sldId id="274"/>
            <p14:sldId id="275"/>
            <p14:sldId id="2147483373"/>
            <p14:sldId id="276"/>
            <p14:sldId id="285"/>
            <p14:sldId id="2147483376"/>
            <p14:sldId id="2147483377"/>
            <p14:sldId id="277"/>
            <p14:sldId id="278"/>
            <p14:sldId id="27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jOL7jFEy/fyNhpgfVOP0Yu8MII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C1586C-599E-99EF-E3FD-E265D570BB70}" name="Lapierre, Amy S" initials="LA" userId="S::amylapierre@kpmg.com::87312432-f7c8-43ec-90ba-6578f68850d2" providerId="AD"/>
  <p188:author id="{61AB6E7C-CB08-A1AB-620A-0AEBAAC3C9FF}" name="Chiang, Lina" initials="LC" userId="S::linachiang@kpmg.com::d7414830-bc48-45d4-9004-a612dd7f40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ailyn M Markham"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841"/>
    <a:srgbClr val="1B365D"/>
    <a:srgbClr val="0043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455584-4101-4774-AEA2-A92586D05A9E}">
  <a:tblStyle styleId="{DA455584-4101-4774-AEA2-A92586D05A9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3416E3B-245A-4D7D-A731-FBA3C5185878}" styleName="Table_1">
    <a:wholeTbl>
      <a:tcTxStyle b="off" i="off">
        <a:font>
          <a:latin typeface="Aptos"/>
          <a:ea typeface="Aptos"/>
          <a:cs typeface="Aptos"/>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B5FFB83-5EF8-4C36-B715-4B7F50D7BCB9}" styleName="Table_2">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9EC"/>
          </a:solidFill>
        </a:fill>
      </a:tcStyle>
    </a:wholeTbl>
    <a:band1H>
      <a:tcTxStyle/>
      <a:tcStyle>
        <a:tcBdr/>
        <a:fill>
          <a:solidFill>
            <a:srgbClr val="CAD1D8"/>
          </a:solidFill>
        </a:fill>
      </a:tcStyle>
    </a:band1H>
    <a:band2H>
      <a:tcTxStyle/>
      <a:tcStyle>
        <a:tcBdr/>
      </a:tcStyle>
    </a:band2H>
    <a:band1V>
      <a:tcTxStyle/>
      <a:tcStyle>
        <a:tcBdr/>
        <a:fill>
          <a:solidFill>
            <a:srgbClr val="CAD1D8"/>
          </a:solidFill>
        </a:fill>
      </a:tcStyle>
    </a:band1V>
    <a:band2V>
      <a:tcTxStyle/>
      <a:tcStyle>
        <a:tcBdr/>
      </a:tcStyle>
    </a:band2V>
    <a:lastCol>
      <a:tcTxStyle b="on" i="off">
        <a:font>
          <a:latin typeface="Aptos"/>
          <a:ea typeface="Aptos"/>
          <a:cs typeface="Aptos"/>
        </a:font>
        <a:schemeClr val="lt1"/>
      </a:tcTxStyle>
      <a:tcStyle>
        <a:tcBdr/>
        <a:fill>
          <a:solidFill>
            <a:schemeClr val="accent1"/>
          </a:solidFill>
        </a:fill>
      </a:tcStyle>
    </a:lastCol>
    <a:firstCol>
      <a:tcTxStyle b="on" i="off">
        <a:font>
          <a:latin typeface="Aptos"/>
          <a:ea typeface="Aptos"/>
          <a:cs typeface="Aptos"/>
        </a:font>
        <a:schemeClr val="lt1"/>
      </a:tcTxStyle>
      <a:tcStyle>
        <a:tcBdr/>
        <a:fill>
          <a:solidFill>
            <a:schemeClr val="accent1"/>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3305" autoAdjust="0"/>
  </p:normalViewPr>
  <p:slideViewPr>
    <p:cSldViewPr snapToGrid="0">
      <p:cViewPr varScale="1">
        <p:scale>
          <a:sx n="51" d="100"/>
          <a:sy n="51" d="100"/>
        </p:scale>
        <p:origin x="1564"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customschemas.google.com/relationships/presentationmetadata" Target="meta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hota, Connor H" userId="6a25c3d1-8bd8-48c6-9152-6e0a02449122" providerId="ADAL" clId="{B560A516-D71B-49DE-B100-20998207E36B}"/>
    <pc:docChg chg="modMainMaster">
      <pc:chgData name="Lhota, Connor H" userId="6a25c3d1-8bd8-48c6-9152-6e0a02449122" providerId="ADAL" clId="{B560A516-D71B-49DE-B100-20998207E36B}" dt="2026-03-27T15:42:59.107" v="2" actId="20577"/>
      <pc:docMkLst>
        <pc:docMk/>
      </pc:docMkLst>
      <pc:sldMasterChg chg="modSldLayout">
        <pc:chgData name="Lhota, Connor H" userId="6a25c3d1-8bd8-48c6-9152-6e0a02449122" providerId="ADAL" clId="{B560A516-D71B-49DE-B100-20998207E36B}" dt="2026-03-27T15:42:45.489" v="1" actId="20577"/>
        <pc:sldMasterMkLst>
          <pc:docMk/>
          <pc:sldMasterMk cId="3840367493" sldId="2147483664"/>
        </pc:sldMasterMkLst>
        <pc:sldLayoutChg chg="modSp mod">
          <pc:chgData name="Lhota, Connor H" userId="6a25c3d1-8bd8-48c6-9152-6e0a02449122" providerId="ADAL" clId="{B560A516-D71B-49DE-B100-20998207E36B}" dt="2026-03-27T15:42:45.489" v="1" actId="20577"/>
          <pc:sldLayoutMkLst>
            <pc:docMk/>
            <pc:sldMasterMk cId="3840367493" sldId="2147483664"/>
            <pc:sldLayoutMk cId="3252584072" sldId="2147483666"/>
          </pc:sldLayoutMkLst>
          <pc:spChg chg="mod">
            <ac:chgData name="Lhota, Connor H" userId="6a25c3d1-8bd8-48c6-9152-6e0a02449122" providerId="ADAL" clId="{B560A516-D71B-49DE-B100-20998207E36B}" dt="2026-03-27T15:42:45.489" v="1" actId="20577"/>
            <ac:spMkLst>
              <pc:docMk/>
              <pc:sldMasterMk cId="3840367493" sldId="2147483664"/>
              <pc:sldLayoutMk cId="3252584072" sldId="2147483666"/>
              <ac:spMk id="31" creationId="{00000000-0000-0000-0000-000000000000}"/>
            </ac:spMkLst>
          </pc:spChg>
        </pc:sldLayoutChg>
      </pc:sldMasterChg>
      <pc:sldMasterChg chg="modSldLayout">
        <pc:chgData name="Lhota, Connor H" userId="6a25c3d1-8bd8-48c6-9152-6e0a02449122" providerId="ADAL" clId="{B560A516-D71B-49DE-B100-20998207E36B}" dt="2026-03-27T15:42:32.958" v="0" actId="20577"/>
        <pc:sldMasterMkLst>
          <pc:docMk/>
          <pc:sldMasterMk cId="2392018830" sldId="2147483680"/>
        </pc:sldMasterMkLst>
        <pc:sldLayoutChg chg="modSp mod">
          <pc:chgData name="Lhota, Connor H" userId="6a25c3d1-8bd8-48c6-9152-6e0a02449122" providerId="ADAL" clId="{B560A516-D71B-49DE-B100-20998207E36B}" dt="2026-03-27T15:42:32.958" v="0" actId="20577"/>
          <pc:sldLayoutMkLst>
            <pc:docMk/>
            <pc:sldMasterMk cId="2392018830" sldId="2147483680"/>
            <pc:sldLayoutMk cId="235220831" sldId="2147483682"/>
          </pc:sldLayoutMkLst>
          <pc:spChg chg="mod">
            <ac:chgData name="Lhota, Connor H" userId="6a25c3d1-8bd8-48c6-9152-6e0a02449122" providerId="ADAL" clId="{B560A516-D71B-49DE-B100-20998207E36B}" dt="2026-03-27T15:42:32.958" v="0" actId="20577"/>
            <ac:spMkLst>
              <pc:docMk/>
              <pc:sldMasterMk cId="2392018830" sldId="2147483680"/>
              <pc:sldLayoutMk cId="235220831" sldId="2147483682"/>
              <ac:spMk id="30" creationId="{00000000-0000-0000-0000-000000000000}"/>
            </ac:spMkLst>
          </pc:spChg>
        </pc:sldLayoutChg>
      </pc:sldMasterChg>
      <pc:sldMasterChg chg="modSldLayout">
        <pc:chgData name="Lhota, Connor H" userId="6a25c3d1-8bd8-48c6-9152-6e0a02449122" providerId="ADAL" clId="{B560A516-D71B-49DE-B100-20998207E36B}" dt="2026-03-27T15:42:59.107" v="2" actId="20577"/>
        <pc:sldMasterMkLst>
          <pc:docMk/>
          <pc:sldMasterMk cId="704073993" sldId="2147483696"/>
        </pc:sldMasterMkLst>
        <pc:sldLayoutChg chg="modSp mod">
          <pc:chgData name="Lhota, Connor H" userId="6a25c3d1-8bd8-48c6-9152-6e0a02449122" providerId="ADAL" clId="{B560A516-D71B-49DE-B100-20998207E36B}" dt="2026-03-27T15:42:59.107" v="2" actId="20577"/>
          <pc:sldLayoutMkLst>
            <pc:docMk/>
            <pc:sldMasterMk cId="704073993" sldId="2147483696"/>
            <pc:sldLayoutMk cId="592297778" sldId="2147483698"/>
          </pc:sldLayoutMkLst>
          <pc:spChg chg="mod">
            <ac:chgData name="Lhota, Connor H" userId="6a25c3d1-8bd8-48c6-9152-6e0a02449122" providerId="ADAL" clId="{B560A516-D71B-49DE-B100-20998207E36B}" dt="2026-03-27T15:42:59.107" v="2" actId="20577"/>
            <ac:spMkLst>
              <pc:docMk/>
              <pc:sldMasterMk cId="704073993" sldId="2147483696"/>
              <pc:sldLayoutMk cId="592297778" sldId="2147483698"/>
              <ac:spMk id="3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1"/>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24" name="Google Shape;224;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4: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6" name="Google Shape;366;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1" name="Google Shape;371;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6: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5" name="Google Shape;395;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873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1" name="Google Shape;331;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3247920-29E2-4DFB-9BC8-5224E2EE6E6E}"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0755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2: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6" name="Google Shape;366;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7" name="Google Shape;377;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3: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4" name="Google Shape;354;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7: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0" name="Google Shape;120;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19: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4" name="Google Shape;484;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20: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4" name="Google Shape;504;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1: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0" name="Google Shape;520;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0" name="Google Shape;500;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2: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2" name="Google Shape;512;p2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3: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7" name="Google Shape;517;p2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4: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32" name="Google Shape;532;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3: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35" name="Google Shape;135;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4: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254" name="Google Shape;254;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701040" y="4473893"/>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7: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9" name="Google Shape;189;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2" name="Google Shape;172;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6991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7:notes"/>
          <p:cNvSpPr txBox="1">
            <a:spLocks noGrp="1"/>
          </p:cNvSpPr>
          <p:nvPr>
            <p:ph type="body" idx="1"/>
          </p:nvPr>
        </p:nvSpPr>
        <p:spPr>
          <a:xfrm>
            <a:off x="701040" y="4473893"/>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7" name="Google Shape;197;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Standard">
  <p:cSld name="Title - Standard">
    <p:spTree>
      <p:nvGrpSpPr>
        <p:cNvPr id="1" name="Shape 15"/>
        <p:cNvGrpSpPr/>
        <p:nvPr/>
      </p:nvGrpSpPr>
      <p:grpSpPr>
        <a:xfrm>
          <a:off x="0" y="0"/>
          <a:ext cx="0" cy="0"/>
          <a:chOff x="0" y="0"/>
          <a:chExt cx="0" cy="0"/>
        </a:xfrm>
      </p:grpSpPr>
      <p:pic>
        <p:nvPicPr>
          <p:cNvPr id="16" name="Google Shape;16;p27" descr="A close-up of a logo&#10;&#10;AI-generated content may be incorrect."/>
          <p:cNvPicPr preferRelativeResize="0"/>
          <p:nvPr/>
        </p:nvPicPr>
        <p:blipFill rotWithShape="1">
          <a:blip r:embed="rId2">
            <a:alphaModFix/>
          </a:blip>
          <a:srcRect t="35543" b="27767"/>
          <a:stretch/>
        </p:blipFill>
        <p:spPr>
          <a:xfrm>
            <a:off x="10430932" y="159506"/>
            <a:ext cx="1557867" cy="479157"/>
          </a:xfrm>
          <a:prstGeom prst="rect">
            <a:avLst/>
          </a:prstGeom>
          <a:noFill/>
          <a:ln>
            <a:noFill/>
          </a:ln>
        </p:spPr>
      </p:pic>
      <p:sp>
        <p:nvSpPr>
          <p:cNvPr id="17" name="Google Shape;17;p27"/>
          <p:cNvSpPr/>
          <p:nvPr/>
        </p:nvSpPr>
        <p:spPr>
          <a:xfrm>
            <a:off x="0" y="3886200"/>
            <a:ext cx="12192000" cy="251460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 name="Google Shape;18;p27"/>
          <p:cNvPicPr preferRelativeResize="0"/>
          <p:nvPr/>
        </p:nvPicPr>
        <p:blipFill rotWithShape="1">
          <a:blip r:embed="rId3">
            <a:alphaModFix amt="20000"/>
          </a:blip>
          <a:srcRect t="-2"/>
          <a:stretch/>
        </p:blipFill>
        <p:spPr>
          <a:xfrm>
            <a:off x="0" y="0"/>
            <a:ext cx="12192000" cy="6858000"/>
          </a:xfrm>
          <a:prstGeom prst="rect">
            <a:avLst/>
          </a:prstGeom>
          <a:noFill/>
          <a:ln>
            <a:noFill/>
          </a:ln>
        </p:spPr>
      </p:pic>
      <p:sp>
        <p:nvSpPr>
          <p:cNvPr id="19" name="Google Shape;19;p27"/>
          <p:cNvSpPr txBox="1">
            <a:spLocks noGrp="1"/>
          </p:cNvSpPr>
          <p:nvPr>
            <p:ph type="ctrTitle"/>
          </p:nvPr>
        </p:nvSpPr>
        <p:spPr>
          <a:xfrm>
            <a:off x="203200" y="4038601"/>
            <a:ext cx="11785600" cy="14223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body" idx="1"/>
          </p:nvPr>
        </p:nvSpPr>
        <p:spPr>
          <a:xfrm>
            <a:off x="203200" y="5461001"/>
            <a:ext cx="11785600" cy="8128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7"/>
          <p:cNvSpPr txBox="1"/>
          <p:nvPr/>
        </p:nvSpPr>
        <p:spPr>
          <a:xfrm>
            <a:off x="8367823" y="6266996"/>
            <a:ext cx="2578784" cy="53948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chemeClr val="dk2"/>
              </a:solidFill>
              <a:latin typeface="Arial"/>
              <a:ea typeface="Arial"/>
              <a:cs typeface="Arial"/>
              <a:sym typeface="Arial"/>
            </a:endParaRPr>
          </a:p>
        </p:txBody>
      </p:sp>
      <p:pic>
        <p:nvPicPr>
          <p:cNvPr id="23" name="Google Shape;23;p27"/>
          <p:cNvPicPr preferRelativeResize="0"/>
          <p:nvPr/>
        </p:nvPicPr>
        <p:blipFill rotWithShape="1">
          <a:blip r:embed="rId4">
            <a:alphaModFix/>
          </a:blip>
          <a:srcRect t="11232" b="11231"/>
          <a:stretch/>
        </p:blipFill>
        <p:spPr>
          <a:xfrm>
            <a:off x="3726652" y="1515534"/>
            <a:ext cx="4246634" cy="1329864"/>
          </a:xfrm>
          <a:prstGeom prst="rect">
            <a:avLst/>
          </a:prstGeom>
          <a:noFill/>
          <a:ln>
            <a:noFill/>
          </a:ln>
        </p:spPr>
      </p:pic>
      <p:pic>
        <p:nvPicPr>
          <p:cNvPr id="24" name="Google Shape;24;p27"/>
          <p:cNvPicPr preferRelativeResize="0"/>
          <p:nvPr/>
        </p:nvPicPr>
        <p:blipFill rotWithShape="1">
          <a:blip r:embed="rId5">
            <a:alphaModFix/>
          </a:blip>
          <a:srcRect/>
          <a:stretch/>
        </p:blipFill>
        <p:spPr>
          <a:xfrm>
            <a:off x="203200" y="89044"/>
            <a:ext cx="2028613" cy="531119"/>
          </a:xfrm>
          <a:prstGeom prst="rect">
            <a:avLst/>
          </a:prstGeom>
          <a:noFill/>
          <a:ln>
            <a:noFill/>
          </a:ln>
        </p:spPr>
      </p:pic>
    </p:spTree>
    <p:extLst>
      <p:ext uri="{BB962C8B-B14F-4D97-AF65-F5344CB8AC3E}">
        <p14:creationId xmlns:p14="http://schemas.microsoft.com/office/powerpoint/2010/main" val="248693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1755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76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9"/>
        <p:cNvGrpSpPr/>
        <p:nvPr/>
      </p:nvGrpSpPr>
      <p:grpSpPr>
        <a:xfrm>
          <a:off x="0" y="0"/>
          <a:ext cx="0" cy="0"/>
          <a:chOff x="0" y="0"/>
          <a:chExt cx="0" cy="0"/>
        </a:xfrm>
      </p:grpSpPr>
      <p:sp>
        <p:nvSpPr>
          <p:cNvPr id="90" name="Google Shape;9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4916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6"/>
        <p:cNvGrpSpPr/>
        <p:nvPr/>
      </p:nvGrpSpPr>
      <p:grpSpPr>
        <a:xfrm>
          <a:off x="0" y="0"/>
          <a:ext cx="0" cy="0"/>
          <a:chOff x="0" y="0"/>
          <a:chExt cx="0" cy="0"/>
        </a:xfrm>
      </p:grpSpPr>
      <p:sp>
        <p:nvSpPr>
          <p:cNvPr id="97" name="Google Shape;9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9"/>
          <p:cNvSpPr>
            <a:spLocks noGrp="1"/>
          </p:cNvSpPr>
          <p:nvPr>
            <p:ph type="pic" idx="2"/>
          </p:nvPr>
        </p:nvSpPr>
        <p:spPr>
          <a:xfrm>
            <a:off x="5183188" y="987425"/>
            <a:ext cx="6172200" cy="4873625"/>
          </a:xfrm>
          <a:prstGeom prst="rect">
            <a:avLst/>
          </a:prstGeom>
          <a:noFill/>
          <a:ln>
            <a:noFill/>
          </a:ln>
        </p:spPr>
      </p:sp>
      <p:sp>
        <p:nvSpPr>
          <p:cNvPr id="99" name="Google Shape;9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004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3"/>
        <p:cNvGrpSpPr/>
        <p:nvPr/>
      </p:nvGrpSpPr>
      <p:grpSpPr>
        <a:xfrm>
          <a:off x="0" y="0"/>
          <a:ext cx="0" cy="0"/>
          <a:chOff x="0" y="0"/>
          <a:chExt cx="0" cy="0"/>
        </a:xfrm>
      </p:grpSpPr>
      <p:sp>
        <p:nvSpPr>
          <p:cNvPr id="104" name="Google Shape;10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171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9"/>
        <p:cNvGrpSpPr/>
        <p:nvPr/>
      </p:nvGrpSpPr>
      <p:grpSpPr>
        <a:xfrm>
          <a:off x="0" y="0"/>
          <a:ext cx="0" cy="0"/>
          <a:chOff x="0" y="0"/>
          <a:chExt cx="0" cy="0"/>
        </a:xfrm>
      </p:grpSpPr>
      <p:sp>
        <p:nvSpPr>
          <p:cNvPr id="110" name="Google Shape;11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27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tandard">
  <p:cSld name="Title - Standard">
    <p:spTree>
      <p:nvGrpSpPr>
        <p:cNvPr id="1" name="Shape 15"/>
        <p:cNvGrpSpPr/>
        <p:nvPr/>
      </p:nvGrpSpPr>
      <p:grpSpPr>
        <a:xfrm>
          <a:off x="0" y="0"/>
          <a:ext cx="0" cy="0"/>
          <a:chOff x="0" y="0"/>
          <a:chExt cx="0" cy="0"/>
        </a:xfrm>
      </p:grpSpPr>
      <p:pic>
        <p:nvPicPr>
          <p:cNvPr id="2" name="Google Shape;16;p28" descr="A close-up of a logo&#10;&#10;AI-generated content may be incorrect.">
            <a:extLst>
              <a:ext uri="{FF2B5EF4-FFF2-40B4-BE49-F238E27FC236}">
                <a16:creationId xmlns:a16="http://schemas.microsoft.com/office/drawing/2014/main" id="{11C81D63-0463-0B4E-90FC-AA268AF349C2}"/>
              </a:ext>
            </a:extLst>
          </p:cNvPr>
          <p:cNvPicPr preferRelativeResize="0"/>
          <p:nvPr userDrawn="1"/>
        </p:nvPicPr>
        <p:blipFill rotWithShape="1">
          <a:blip r:embed="rId2">
            <a:alphaModFix/>
          </a:blip>
          <a:srcRect t="35543" b="27767"/>
          <a:stretch/>
        </p:blipFill>
        <p:spPr>
          <a:xfrm>
            <a:off x="10430932" y="159506"/>
            <a:ext cx="1557867" cy="479157"/>
          </a:xfrm>
          <a:prstGeom prst="rect">
            <a:avLst/>
          </a:prstGeom>
          <a:noFill/>
          <a:ln>
            <a:noFill/>
          </a:ln>
        </p:spPr>
      </p:pic>
      <p:sp>
        <p:nvSpPr>
          <p:cNvPr id="16" name="Google Shape;16;p27"/>
          <p:cNvSpPr/>
          <p:nvPr/>
        </p:nvSpPr>
        <p:spPr>
          <a:xfrm>
            <a:off x="0" y="3886200"/>
            <a:ext cx="12192000" cy="251460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7"/>
          <p:cNvPicPr preferRelativeResize="0"/>
          <p:nvPr/>
        </p:nvPicPr>
        <p:blipFill rotWithShape="1">
          <a:blip r:embed="rId3">
            <a:alphaModFix amt="20000"/>
          </a:blip>
          <a:srcRect t="-2"/>
          <a:stretch/>
        </p:blipFill>
        <p:spPr>
          <a:xfrm>
            <a:off x="0" y="0"/>
            <a:ext cx="12192000" cy="6858000"/>
          </a:xfrm>
          <a:prstGeom prst="rect">
            <a:avLst/>
          </a:prstGeom>
          <a:noFill/>
          <a:ln>
            <a:noFill/>
          </a:ln>
        </p:spPr>
      </p:pic>
      <p:sp>
        <p:nvSpPr>
          <p:cNvPr id="18" name="Google Shape;18;p27"/>
          <p:cNvSpPr txBox="1">
            <a:spLocks noGrp="1"/>
          </p:cNvSpPr>
          <p:nvPr>
            <p:ph type="ctrTitle"/>
          </p:nvPr>
        </p:nvSpPr>
        <p:spPr>
          <a:xfrm>
            <a:off x="203200" y="4038601"/>
            <a:ext cx="11785600" cy="14223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7"/>
          <p:cNvSpPr txBox="1">
            <a:spLocks noGrp="1"/>
          </p:cNvSpPr>
          <p:nvPr>
            <p:ph type="body" idx="1"/>
          </p:nvPr>
        </p:nvSpPr>
        <p:spPr>
          <a:xfrm>
            <a:off x="203200" y="5461001"/>
            <a:ext cx="11785600" cy="8128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7"/>
          <p:cNvSpPr txBox="1"/>
          <p:nvPr/>
        </p:nvSpPr>
        <p:spPr>
          <a:xfrm>
            <a:off x="8367823" y="6266996"/>
            <a:ext cx="2578784" cy="5394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00" b="1" i="0" u="none" strike="noStrike" cap="none">
              <a:solidFill>
                <a:schemeClr val="dk2"/>
              </a:solidFill>
              <a:latin typeface="Arial"/>
              <a:ea typeface="Arial"/>
              <a:cs typeface="Arial"/>
              <a:sym typeface="Arial"/>
            </a:endParaRPr>
          </a:p>
        </p:txBody>
      </p:sp>
      <p:sp>
        <p:nvSpPr>
          <p:cNvPr id="21" name="Google Shape;21;p27"/>
          <p:cNvSpPr txBox="1"/>
          <p:nvPr/>
        </p:nvSpPr>
        <p:spPr>
          <a:xfrm>
            <a:off x="5849969" y="6553435"/>
            <a:ext cx="2275368" cy="9569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b="1" i="0" u="none" strike="noStrike" cap="none">
                <a:solidFill>
                  <a:srgbClr val="FF0000"/>
                </a:solidFill>
                <a:latin typeface="Arial"/>
                <a:ea typeface="Arial"/>
                <a:cs typeface="Arial"/>
                <a:sym typeface="Arial"/>
              </a:rPr>
              <a:t>DRAFT</a:t>
            </a:r>
            <a:endParaRPr sz="1500" b="1" i="0" u="none" strike="noStrike" cap="none">
              <a:solidFill>
                <a:srgbClr val="FF0000"/>
              </a:solidFill>
              <a:latin typeface="Arial"/>
              <a:ea typeface="Arial"/>
              <a:cs typeface="Arial"/>
              <a:sym typeface="Arial"/>
            </a:endParaRPr>
          </a:p>
        </p:txBody>
      </p:sp>
      <p:pic>
        <p:nvPicPr>
          <p:cNvPr id="22" name="Google Shape;22;p27"/>
          <p:cNvPicPr preferRelativeResize="0"/>
          <p:nvPr/>
        </p:nvPicPr>
        <p:blipFill rotWithShape="1">
          <a:blip r:embed="rId4">
            <a:alphaModFix/>
          </a:blip>
          <a:srcRect t="11232" b="11231"/>
          <a:stretch/>
        </p:blipFill>
        <p:spPr>
          <a:xfrm>
            <a:off x="3726652" y="1515534"/>
            <a:ext cx="4246634" cy="1329864"/>
          </a:xfrm>
          <a:prstGeom prst="rect">
            <a:avLst/>
          </a:prstGeom>
          <a:noFill/>
          <a:ln>
            <a:noFill/>
          </a:ln>
        </p:spPr>
      </p:pic>
      <p:pic>
        <p:nvPicPr>
          <p:cNvPr id="3" name="Google Shape;24;p28">
            <a:extLst>
              <a:ext uri="{FF2B5EF4-FFF2-40B4-BE49-F238E27FC236}">
                <a16:creationId xmlns:a16="http://schemas.microsoft.com/office/drawing/2014/main" id="{F00BA958-4F55-716B-7734-9775DF906C9E}"/>
              </a:ext>
            </a:extLst>
          </p:cNvPr>
          <p:cNvPicPr preferRelativeResize="0"/>
          <p:nvPr userDrawn="1"/>
        </p:nvPicPr>
        <p:blipFill rotWithShape="1">
          <a:blip r:embed="rId5">
            <a:alphaModFix/>
          </a:blip>
          <a:srcRect/>
          <a:stretch/>
        </p:blipFill>
        <p:spPr>
          <a:xfrm>
            <a:off x="203200" y="89044"/>
            <a:ext cx="2028613" cy="531119"/>
          </a:xfrm>
          <a:prstGeom prst="rect">
            <a:avLst/>
          </a:prstGeom>
          <a:noFill/>
          <a:ln>
            <a:noFill/>
          </a:ln>
        </p:spPr>
      </p:pic>
    </p:spTree>
    <p:extLst>
      <p:ext uri="{BB962C8B-B14F-4D97-AF65-F5344CB8AC3E}">
        <p14:creationId xmlns:p14="http://schemas.microsoft.com/office/powerpoint/2010/main" val="398839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dy - TN Mark" type="obj">
  <p:cSld name="Body - TN Mark">
    <p:spTree>
      <p:nvGrpSpPr>
        <p:cNvPr id="1" name="Shape 23"/>
        <p:cNvGrpSpPr/>
        <p:nvPr/>
      </p:nvGrpSpPr>
      <p:grpSpPr>
        <a:xfrm>
          <a:off x="0" y="0"/>
          <a:ext cx="0" cy="0"/>
          <a:chOff x="0" y="0"/>
          <a:chExt cx="0" cy="0"/>
        </a:xfrm>
      </p:grpSpPr>
      <p:sp>
        <p:nvSpPr>
          <p:cNvPr id="24" name="Google Shape;24;p28"/>
          <p:cNvSpPr/>
          <p:nvPr/>
        </p:nvSpPr>
        <p:spPr>
          <a:xfrm>
            <a:off x="0" y="177801"/>
            <a:ext cx="12192000" cy="812800"/>
          </a:xfrm>
          <a:prstGeom prst="rect">
            <a:avLst/>
          </a:prstGeom>
          <a:solidFill>
            <a:srgbClr val="B3D0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Google Shape;25;p28"/>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3200"/>
              <a:buFont typeface="Arial"/>
              <a:buNone/>
              <a:defRPr sz="3200" b="1">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8"/>
          <p:cNvSpPr txBox="1">
            <a:spLocks noGrp="1"/>
          </p:cNvSpPr>
          <p:nvPr>
            <p:ph type="body" idx="1"/>
          </p:nvPr>
        </p:nvSpPr>
        <p:spPr>
          <a:xfrm>
            <a:off x="457200" y="1143000"/>
            <a:ext cx="11531600" cy="50680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2"/>
              </a:buClr>
              <a:buSzPts val="2400"/>
              <a:buChar char="•"/>
              <a:defRPr sz="2400">
                <a:latin typeface="Arial"/>
                <a:ea typeface="Arial"/>
                <a:cs typeface="Arial"/>
                <a:sym typeface="Arial"/>
              </a:defRPr>
            </a:lvl1pPr>
            <a:lvl2pPr marL="914400" lvl="1" indent="-355600" algn="l">
              <a:lnSpc>
                <a:spcPct val="90000"/>
              </a:lnSpc>
              <a:spcBef>
                <a:spcPts val="500"/>
              </a:spcBef>
              <a:spcAft>
                <a:spcPts val="0"/>
              </a:spcAft>
              <a:buClr>
                <a:schemeClr val="lt2"/>
              </a:buClr>
              <a:buSzPts val="2000"/>
              <a:buChar char="•"/>
              <a:defRPr sz="2000">
                <a:latin typeface="Arial"/>
                <a:ea typeface="Arial"/>
                <a:cs typeface="Arial"/>
                <a:sym typeface="Arial"/>
              </a:defRPr>
            </a:lvl2pPr>
            <a:lvl3pPr marL="1371600" lvl="2" indent="-342900" algn="l">
              <a:lnSpc>
                <a:spcPct val="90000"/>
              </a:lnSpc>
              <a:spcBef>
                <a:spcPts val="500"/>
              </a:spcBef>
              <a:spcAft>
                <a:spcPts val="0"/>
              </a:spcAft>
              <a:buClr>
                <a:schemeClr val="lt2"/>
              </a:buClr>
              <a:buSzPts val="1800"/>
              <a:buChar char="•"/>
              <a:defRPr sz="1800">
                <a:latin typeface="Arial"/>
                <a:ea typeface="Arial"/>
                <a:cs typeface="Arial"/>
                <a:sym typeface="Arial"/>
              </a:defRPr>
            </a:lvl3pPr>
            <a:lvl4pPr marL="1828800" lvl="3" indent="-330200" algn="l">
              <a:lnSpc>
                <a:spcPct val="90000"/>
              </a:lnSpc>
              <a:spcBef>
                <a:spcPts val="500"/>
              </a:spcBef>
              <a:spcAft>
                <a:spcPts val="0"/>
              </a:spcAft>
              <a:buClr>
                <a:schemeClr val="lt2"/>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lt2"/>
              </a:buClr>
              <a:buSzPts val="1600"/>
              <a:buChar char="•"/>
              <a:defRPr sz="1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7" name="Google Shape;27;p28"/>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1"/>
                </a:solidFill>
                <a:latin typeface="Play"/>
                <a:ea typeface="Play"/>
                <a:cs typeface="Play"/>
                <a:sym typeface="Play"/>
              </a:defRPr>
            </a:lvl1pPr>
            <a:lvl2pPr marL="0" lvl="1" indent="0" algn="r">
              <a:spcBef>
                <a:spcPts val="0"/>
              </a:spcBef>
              <a:buNone/>
              <a:defRPr sz="1050" b="0" i="0" u="none" strike="noStrike" cap="none">
                <a:solidFill>
                  <a:schemeClr val="dk1"/>
                </a:solidFill>
                <a:latin typeface="Play"/>
                <a:ea typeface="Play"/>
                <a:cs typeface="Play"/>
                <a:sym typeface="Play"/>
              </a:defRPr>
            </a:lvl2pPr>
            <a:lvl3pPr marL="0" lvl="2" indent="0" algn="r">
              <a:spcBef>
                <a:spcPts val="0"/>
              </a:spcBef>
              <a:buNone/>
              <a:defRPr sz="1050" b="0" i="0" u="none" strike="noStrike" cap="none">
                <a:solidFill>
                  <a:schemeClr val="dk1"/>
                </a:solidFill>
                <a:latin typeface="Play"/>
                <a:ea typeface="Play"/>
                <a:cs typeface="Play"/>
                <a:sym typeface="Play"/>
              </a:defRPr>
            </a:lvl3pPr>
            <a:lvl4pPr marL="0" lvl="3" indent="0" algn="r">
              <a:spcBef>
                <a:spcPts val="0"/>
              </a:spcBef>
              <a:buNone/>
              <a:defRPr sz="1050" b="0" i="0" u="none" strike="noStrike" cap="none">
                <a:solidFill>
                  <a:schemeClr val="dk1"/>
                </a:solidFill>
                <a:latin typeface="Play"/>
                <a:ea typeface="Play"/>
                <a:cs typeface="Play"/>
                <a:sym typeface="Play"/>
              </a:defRPr>
            </a:lvl4pPr>
            <a:lvl5pPr marL="0" lvl="4" indent="0" algn="r">
              <a:spcBef>
                <a:spcPts val="0"/>
              </a:spcBef>
              <a:buNone/>
              <a:defRPr sz="1050" b="0" i="0" u="none" strike="noStrike" cap="none">
                <a:solidFill>
                  <a:schemeClr val="dk1"/>
                </a:solidFill>
                <a:latin typeface="Play"/>
                <a:ea typeface="Play"/>
                <a:cs typeface="Play"/>
                <a:sym typeface="Play"/>
              </a:defRPr>
            </a:lvl5pPr>
            <a:lvl6pPr marL="0" lvl="5" indent="0" algn="r">
              <a:spcBef>
                <a:spcPts val="0"/>
              </a:spcBef>
              <a:buNone/>
              <a:defRPr sz="1050" b="0" i="0" u="none" strike="noStrike" cap="none">
                <a:solidFill>
                  <a:schemeClr val="dk1"/>
                </a:solidFill>
                <a:latin typeface="Play"/>
                <a:ea typeface="Play"/>
                <a:cs typeface="Play"/>
                <a:sym typeface="Play"/>
              </a:defRPr>
            </a:lvl6pPr>
            <a:lvl7pPr marL="0" lvl="6" indent="0" algn="r">
              <a:spcBef>
                <a:spcPts val="0"/>
              </a:spcBef>
              <a:buNone/>
              <a:defRPr sz="1050" b="0" i="0" u="none" strike="noStrike" cap="none">
                <a:solidFill>
                  <a:schemeClr val="dk1"/>
                </a:solidFill>
                <a:latin typeface="Play"/>
                <a:ea typeface="Play"/>
                <a:cs typeface="Play"/>
                <a:sym typeface="Play"/>
              </a:defRPr>
            </a:lvl7pPr>
            <a:lvl8pPr marL="0" lvl="7" indent="0" algn="r">
              <a:spcBef>
                <a:spcPts val="0"/>
              </a:spcBef>
              <a:buNone/>
              <a:defRPr sz="1050" b="0" i="0" u="none" strike="noStrike" cap="none">
                <a:solidFill>
                  <a:schemeClr val="dk1"/>
                </a:solidFill>
                <a:latin typeface="Play"/>
                <a:ea typeface="Play"/>
                <a:cs typeface="Play"/>
                <a:sym typeface="Play"/>
              </a:defRPr>
            </a:lvl8pPr>
            <a:lvl9pPr marL="0" lvl="8" indent="0" algn="r">
              <a:spcBef>
                <a:spcPts val="0"/>
              </a:spcBef>
              <a:buNone/>
              <a:defRPr sz="1050" b="0" i="0" u="none" strike="noStrike" cap="none">
                <a:solidFill>
                  <a:schemeClr val="dk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pic>
        <p:nvPicPr>
          <p:cNvPr id="28" name="Google Shape;28;p28"/>
          <p:cNvPicPr preferRelativeResize="0"/>
          <p:nvPr/>
        </p:nvPicPr>
        <p:blipFill rotWithShape="1">
          <a:blip r:embed="rId2">
            <a:alphaModFix/>
          </a:blip>
          <a:srcRect/>
          <a:stretch/>
        </p:blipFill>
        <p:spPr>
          <a:xfrm>
            <a:off x="114384" y="6340475"/>
            <a:ext cx="1286933" cy="336937"/>
          </a:xfrm>
          <a:prstGeom prst="rect">
            <a:avLst/>
          </a:prstGeom>
          <a:noFill/>
          <a:ln>
            <a:noFill/>
          </a:ln>
        </p:spPr>
      </p:pic>
      <p:sp>
        <p:nvSpPr>
          <p:cNvPr id="30" name="Google Shape;30;p28"/>
          <p:cNvSpPr txBox="1"/>
          <p:nvPr/>
        </p:nvSpPr>
        <p:spPr>
          <a:xfrm>
            <a:off x="1275799" y="6292204"/>
            <a:ext cx="678215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1" u="none" strike="noStrike" cap="none" dirty="0">
                <a:solidFill>
                  <a:schemeClr val="dk1"/>
                </a:solidFill>
                <a:latin typeface="Arial"/>
                <a:ea typeface="Arial"/>
                <a:cs typeface="Arial"/>
                <a:sym typeface="Arial"/>
              </a:rPr>
              <a:t>This RHTP is supported by the Centers for Medicare and Medicaid Services (CMS) of the U.S. Department of Health and Human Services (HHS) as part of the financial assistance award totaling $199,476,098.72 with 100% funded by CMS HHS. The contents are those of the author(s) and do not necessarily represent the official views of, nor endorsement, by CMS/HS, or the U.S. Government. </a:t>
            </a:r>
            <a:endParaRPr dirty="0"/>
          </a:p>
        </p:txBody>
      </p:sp>
      <p:pic>
        <p:nvPicPr>
          <p:cNvPr id="2" name="Google Shape;33;p29">
            <a:extLst>
              <a:ext uri="{FF2B5EF4-FFF2-40B4-BE49-F238E27FC236}">
                <a16:creationId xmlns:a16="http://schemas.microsoft.com/office/drawing/2014/main" id="{CF6B7B81-9B50-B336-28D4-D71623DEEC85}"/>
              </a:ext>
            </a:extLst>
          </p:cNvPr>
          <p:cNvPicPr preferRelativeResize="0"/>
          <p:nvPr userDrawn="1"/>
        </p:nvPicPr>
        <p:blipFill rotWithShape="1">
          <a:blip r:embed="rId3">
            <a:alphaModFix/>
          </a:blip>
          <a:srcRect/>
          <a:stretch/>
        </p:blipFill>
        <p:spPr>
          <a:xfrm>
            <a:off x="7755466" y="-220695"/>
            <a:ext cx="2007573" cy="1566415"/>
          </a:xfrm>
          <a:prstGeom prst="rect">
            <a:avLst/>
          </a:prstGeom>
          <a:noFill/>
          <a:ln>
            <a:noFill/>
          </a:ln>
        </p:spPr>
      </p:pic>
      <p:pic>
        <p:nvPicPr>
          <p:cNvPr id="3" name="Google Shape;31;p29">
            <a:extLst>
              <a:ext uri="{FF2B5EF4-FFF2-40B4-BE49-F238E27FC236}">
                <a16:creationId xmlns:a16="http://schemas.microsoft.com/office/drawing/2014/main" id="{04207350-4D41-B809-5A38-4E0A38E6CEFF}"/>
              </a:ext>
            </a:extLst>
          </p:cNvPr>
          <p:cNvPicPr preferRelativeResize="0"/>
          <p:nvPr userDrawn="1"/>
        </p:nvPicPr>
        <p:blipFill rotWithShape="1">
          <a:blip r:embed="rId4">
            <a:alphaModFix/>
          </a:blip>
          <a:srcRect t="11232" b="11232"/>
          <a:stretch/>
        </p:blipFill>
        <p:spPr>
          <a:xfrm>
            <a:off x="9923358" y="256893"/>
            <a:ext cx="1811442" cy="567266"/>
          </a:xfrm>
          <a:prstGeom prst="rect">
            <a:avLst/>
          </a:prstGeom>
          <a:noFill/>
          <a:ln>
            <a:noFill/>
          </a:ln>
        </p:spPr>
      </p:pic>
    </p:spTree>
    <p:extLst>
      <p:ext uri="{BB962C8B-B14F-4D97-AF65-F5344CB8AC3E}">
        <p14:creationId xmlns:p14="http://schemas.microsoft.com/office/powerpoint/2010/main" val="235220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31"/>
        <p:cNvGrpSpPr/>
        <p:nvPr/>
      </p:nvGrpSpPr>
      <p:grpSpPr>
        <a:xfrm>
          <a:off x="0" y="0"/>
          <a:ext cx="0" cy="0"/>
          <a:chOff x="0" y="0"/>
          <a:chExt cx="0" cy="0"/>
        </a:xfrm>
      </p:grpSpPr>
      <p:pic>
        <p:nvPicPr>
          <p:cNvPr id="3" name="Google Shape;35;p30" descr="A close-up of a logo&#10;&#10;AI-generated content may be incorrect.">
            <a:extLst>
              <a:ext uri="{FF2B5EF4-FFF2-40B4-BE49-F238E27FC236}">
                <a16:creationId xmlns:a16="http://schemas.microsoft.com/office/drawing/2014/main" id="{0726FEBD-7617-7CE2-609B-08A152D45765}"/>
              </a:ext>
            </a:extLst>
          </p:cNvPr>
          <p:cNvPicPr preferRelativeResize="0"/>
          <p:nvPr userDrawn="1"/>
        </p:nvPicPr>
        <p:blipFill rotWithShape="1">
          <a:blip r:embed="rId2">
            <a:alphaModFix/>
          </a:blip>
          <a:srcRect t="35543" b="27767"/>
          <a:stretch/>
        </p:blipFill>
        <p:spPr>
          <a:xfrm>
            <a:off x="8056880" y="196057"/>
            <a:ext cx="1986280" cy="610925"/>
          </a:xfrm>
          <a:prstGeom prst="rect">
            <a:avLst/>
          </a:prstGeom>
          <a:noFill/>
          <a:ln>
            <a:noFill/>
          </a:ln>
        </p:spPr>
      </p:pic>
      <p:sp>
        <p:nvSpPr>
          <p:cNvPr id="32" name="Google Shape;32;p29"/>
          <p:cNvSpPr/>
          <p:nvPr/>
        </p:nvSpPr>
        <p:spPr>
          <a:xfrm>
            <a:off x="4267200" y="3874770"/>
            <a:ext cx="7924800" cy="224028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 name="Google Shape;33;p29"/>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 name="Google Shape;35;p29"/>
          <p:cNvPicPr preferRelativeResize="0"/>
          <p:nvPr/>
        </p:nvPicPr>
        <p:blipFill rotWithShape="1">
          <a:blip r:embed="rId3">
            <a:alphaModFix amt="20000"/>
          </a:blip>
          <a:srcRect t="-2"/>
          <a:stretch/>
        </p:blipFill>
        <p:spPr>
          <a:xfrm>
            <a:off x="0" y="0"/>
            <a:ext cx="12192000" cy="6858000"/>
          </a:xfrm>
          <a:prstGeom prst="rect">
            <a:avLst/>
          </a:prstGeom>
          <a:noFill/>
          <a:ln>
            <a:noFill/>
          </a:ln>
        </p:spPr>
      </p:pic>
      <p:pic>
        <p:nvPicPr>
          <p:cNvPr id="2" name="Google Shape;40;p30">
            <a:extLst>
              <a:ext uri="{FF2B5EF4-FFF2-40B4-BE49-F238E27FC236}">
                <a16:creationId xmlns:a16="http://schemas.microsoft.com/office/drawing/2014/main" id="{4AAC10A1-AECC-4554-CED8-4B0038735986}"/>
              </a:ext>
            </a:extLst>
          </p:cNvPr>
          <p:cNvPicPr preferRelativeResize="0"/>
          <p:nvPr userDrawn="1"/>
        </p:nvPicPr>
        <p:blipFill rotWithShape="1">
          <a:blip r:embed="rId4">
            <a:alphaModFix/>
          </a:blip>
          <a:srcRect/>
          <a:stretch/>
        </p:blipFill>
        <p:spPr>
          <a:xfrm>
            <a:off x="152400" y="126999"/>
            <a:ext cx="2136051" cy="559248"/>
          </a:xfrm>
          <a:prstGeom prst="rect">
            <a:avLst/>
          </a:prstGeom>
          <a:noFill/>
          <a:ln>
            <a:noFill/>
          </a:ln>
        </p:spPr>
      </p:pic>
      <p:pic>
        <p:nvPicPr>
          <p:cNvPr id="4" name="Google Shape;38;p30">
            <a:extLst>
              <a:ext uri="{FF2B5EF4-FFF2-40B4-BE49-F238E27FC236}">
                <a16:creationId xmlns:a16="http://schemas.microsoft.com/office/drawing/2014/main" id="{606FE795-6DD6-61EA-DDC5-48DE9EF7CDAC}"/>
              </a:ext>
            </a:extLst>
          </p:cNvPr>
          <p:cNvPicPr preferRelativeResize="0"/>
          <p:nvPr userDrawn="1"/>
        </p:nvPicPr>
        <p:blipFill rotWithShape="1">
          <a:blip r:embed="rId5">
            <a:alphaModFix/>
          </a:blip>
          <a:srcRect t="11232" b="11232"/>
          <a:stretch/>
        </p:blipFill>
        <p:spPr>
          <a:xfrm>
            <a:off x="10173799" y="126999"/>
            <a:ext cx="1730336" cy="541867"/>
          </a:xfrm>
          <a:prstGeom prst="rect">
            <a:avLst/>
          </a:prstGeom>
          <a:noFill/>
          <a:ln>
            <a:noFill/>
          </a:ln>
        </p:spPr>
      </p:pic>
    </p:spTree>
    <p:extLst>
      <p:ext uri="{BB962C8B-B14F-4D97-AF65-F5344CB8AC3E}">
        <p14:creationId xmlns:p14="http://schemas.microsoft.com/office/powerpoint/2010/main" val="226793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Photo">
  <p:cSld name="Title - Photo">
    <p:spTree>
      <p:nvGrpSpPr>
        <p:cNvPr id="1" name="Shape 36"/>
        <p:cNvGrpSpPr/>
        <p:nvPr/>
      </p:nvGrpSpPr>
      <p:grpSpPr>
        <a:xfrm>
          <a:off x="0" y="0"/>
          <a:ext cx="0" cy="0"/>
          <a:chOff x="0" y="0"/>
          <a:chExt cx="0" cy="0"/>
        </a:xfrm>
      </p:grpSpPr>
      <p:sp>
        <p:nvSpPr>
          <p:cNvPr id="37" name="Google Shape;37;p30"/>
          <p:cNvSpPr>
            <a:spLocks noGrp="1"/>
          </p:cNvSpPr>
          <p:nvPr>
            <p:ph type="pic" idx="2"/>
          </p:nvPr>
        </p:nvSpPr>
        <p:spPr>
          <a:xfrm>
            <a:off x="6096000" y="0"/>
            <a:ext cx="6096000" cy="6858000"/>
          </a:xfrm>
          <a:prstGeom prst="rect">
            <a:avLst/>
          </a:prstGeom>
          <a:noFill/>
          <a:ln>
            <a:noFill/>
          </a:ln>
        </p:spPr>
      </p:sp>
      <p:sp>
        <p:nvSpPr>
          <p:cNvPr id="38" name="Google Shape;38;p30"/>
          <p:cNvSpPr txBox="1">
            <a:spLocks noGrp="1"/>
          </p:cNvSpPr>
          <p:nvPr>
            <p:ph type="title"/>
          </p:nvPr>
        </p:nvSpPr>
        <p:spPr>
          <a:xfrm>
            <a:off x="508000" y="2209801"/>
            <a:ext cx="5283200" cy="22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508000" y="4445001"/>
            <a:ext cx="5283200" cy="812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2800"/>
              <a:buNone/>
              <a:defRPr sz="2800">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 name="Google Shape;40;p30"/>
          <p:cNvPicPr preferRelativeResize="0"/>
          <p:nvPr/>
        </p:nvPicPr>
        <p:blipFill rotWithShape="1">
          <a:blip r:embed="rId2">
            <a:alphaModFix/>
          </a:blip>
          <a:srcRect t="11232" b="11231"/>
          <a:stretch/>
        </p:blipFill>
        <p:spPr>
          <a:xfrm>
            <a:off x="389467" y="245532"/>
            <a:ext cx="2730686" cy="855134"/>
          </a:xfrm>
          <a:prstGeom prst="rect">
            <a:avLst/>
          </a:prstGeom>
          <a:noFill/>
          <a:ln>
            <a:noFill/>
          </a:ln>
        </p:spPr>
      </p:pic>
    </p:spTree>
    <p:extLst>
      <p:ext uri="{BB962C8B-B14F-4D97-AF65-F5344CB8AC3E}">
        <p14:creationId xmlns:p14="http://schemas.microsoft.com/office/powerpoint/2010/main" val="2188350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 TN Mark" type="obj">
  <p:cSld name="Body - TN Mark">
    <p:spTree>
      <p:nvGrpSpPr>
        <p:cNvPr id="1" name="Shape 25"/>
        <p:cNvGrpSpPr/>
        <p:nvPr/>
      </p:nvGrpSpPr>
      <p:grpSpPr>
        <a:xfrm>
          <a:off x="0" y="0"/>
          <a:ext cx="0" cy="0"/>
          <a:chOff x="0" y="0"/>
          <a:chExt cx="0" cy="0"/>
        </a:xfrm>
      </p:grpSpPr>
      <p:sp>
        <p:nvSpPr>
          <p:cNvPr id="26" name="Google Shape;26;p28"/>
          <p:cNvSpPr/>
          <p:nvPr/>
        </p:nvSpPr>
        <p:spPr>
          <a:xfrm>
            <a:off x="0" y="177801"/>
            <a:ext cx="12192000" cy="812800"/>
          </a:xfrm>
          <a:prstGeom prst="rect">
            <a:avLst/>
          </a:prstGeom>
          <a:solidFill>
            <a:srgbClr val="B3D0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 name="Google Shape;27;p28"/>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3200"/>
              <a:buFont typeface="Arial"/>
              <a:buNone/>
              <a:defRPr sz="32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8"/>
          <p:cNvSpPr txBox="1">
            <a:spLocks noGrp="1"/>
          </p:cNvSpPr>
          <p:nvPr>
            <p:ph type="body" idx="1"/>
          </p:nvPr>
        </p:nvSpPr>
        <p:spPr>
          <a:xfrm>
            <a:off x="457200" y="1143000"/>
            <a:ext cx="11531600" cy="50680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2"/>
              </a:buClr>
              <a:buSzPts val="2400"/>
              <a:buChar char="•"/>
              <a:defRPr sz="2400">
                <a:latin typeface="Arial"/>
                <a:ea typeface="Arial"/>
                <a:cs typeface="Arial"/>
                <a:sym typeface="Arial"/>
              </a:defRPr>
            </a:lvl1pPr>
            <a:lvl2pPr marL="914400" lvl="1" indent="-355600" algn="l">
              <a:lnSpc>
                <a:spcPct val="90000"/>
              </a:lnSpc>
              <a:spcBef>
                <a:spcPts val="500"/>
              </a:spcBef>
              <a:spcAft>
                <a:spcPts val="0"/>
              </a:spcAft>
              <a:buClr>
                <a:schemeClr val="lt2"/>
              </a:buClr>
              <a:buSzPts val="2000"/>
              <a:buChar char="•"/>
              <a:defRPr sz="2000">
                <a:latin typeface="Arial"/>
                <a:ea typeface="Arial"/>
                <a:cs typeface="Arial"/>
                <a:sym typeface="Arial"/>
              </a:defRPr>
            </a:lvl2pPr>
            <a:lvl3pPr marL="1371600" lvl="2" indent="-342900" algn="l">
              <a:lnSpc>
                <a:spcPct val="90000"/>
              </a:lnSpc>
              <a:spcBef>
                <a:spcPts val="500"/>
              </a:spcBef>
              <a:spcAft>
                <a:spcPts val="0"/>
              </a:spcAft>
              <a:buClr>
                <a:schemeClr val="lt2"/>
              </a:buClr>
              <a:buSzPts val="1800"/>
              <a:buChar char="•"/>
              <a:defRPr sz="1800">
                <a:latin typeface="Arial"/>
                <a:ea typeface="Arial"/>
                <a:cs typeface="Arial"/>
                <a:sym typeface="Arial"/>
              </a:defRPr>
            </a:lvl3pPr>
            <a:lvl4pPr marL="1828800" lvl="3" indent="-330200" algn="l">
              <a:lnSpc>
                <a:spcPct val="90000"/>
              </a:lnSpc>
              <a:spcBef>
                <a:spcPts val="500"/>
              </a:spcBef>
              <a:spcAft>
                <a:spcPts val="0"/>
              </a:spcAft>
              <a:buClr>
                <a:schemeClr val="lt2"/>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lt2"/>
              </a:buClr>
              <a:buSzPts val="1600"/>
              <a:buChar char="•"/>
              <a:defRPr sz="1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9" name="Google Shape;29;p28"/>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1pPr>
            <a:lvl2pPr marL="0" marR="0" lvl="1"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2pPr>
            <a:lvl3pPr marL="0" marR="0" lvl="2"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3pPr>
            <a:lvl4pPr marL="0" marR="0" lvl="3"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4pPr>
            <a:lvl5pPr marL="0" marR="0" lvl="4"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5pPr>
            <a:lvl6pPr marL="0" marR="0" lvl="5"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6pPr>
            <a:lvl7pPr marL="0" marR="0" lvl="6"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7pPr>
            <a:lvl8pPr marL="0" marR="0" lvl="7"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8pPr>
            <a:lvl9pPr marL="0" marR="0" lvl="8" indent="0" algn="r">
              <a:lnSpc>
                <a:spcPct val="100000"/>
              </a:lnSpc>
              <a:spcBef>
                <a:spcPts val="0"/>
              </a:spcBef>
              <a:spcAft>
                <a:spcPts val="0"/>
              </a:spcAft>
              <a:buClr>
                <a:srgbClr val="000000"/>
              </a:buClr>
              <a:buSzPts val="1050"/>
              <a:buFont typeface="Arial"/>
              <a:buNone/>
              <a:defRPr sz="1050" b="0" i="0" u="none" strike="noStrike" cap="none">
                <a:solidFill>
                  <a:schemeClr val="dk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28"/>
          <p:cNvPicPr preferRelativeResize="0"/>
          <p:nvPr/>
        </p:nvPicPr>
        <p:blipFill rotWithShape="1">
          <a:blip r:embed="rId2">
            <a:alphaModFix/>
          </a:blip>
          <a:srcRect/>
          <a:stretch/>
        </p:blipFill>
        <p:spPr>
          <a:xfrm>
            <a:off x="114384" y="6340475"/>
            <a:ext cx="1286933" cy="336937"/>
          </a:xfrm>
          <a:prstGeom prst="rect">
            <a:avLst/>
          </a:prstGeom>
          <a:noFill/>
          <a:ln>
            <a:noFill/>
          </a:ln>
        </p:spPr>
      </p:pic>
      <p:sp>
        <p:nvSpPr>
          <p:cNvPr id="31" name="Google Shape;31;p28"/>
          <p:cNvSpPr txBox="1"/>
          <p:nvPr/>
        </p:nvSpPr>
        <p:spPr>
          <a:xfrm>
            <a:off x="1275799" y="6292204"/>
            <a:ext cx="678215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1" u="none" strike="noStrike" cap="none" dirty="0">
                <a:solidFill>
                  <a:schemeClr val="dk1"/>
                </a:solidFill>
                <a:latin typeface="Arial"/>
                <a:ea typeface="Arial"/>
                <a:cs typeface="Arial"/>
                <a:sym typeface="Arial"/>
              </a:rPr>
              <a:t>This RHTP is supported by the Centers for Medicare and Medicaid Services (CMS) of the U.S. Department of Health and Human Services (HHS) as part of the financial assistance award totaling $199,476,098.72 with 100% funded by CMS HHS. The contents are those of the author(s) and do not necessarily represent the official views of, nor endorsement, by CMS/HS, or the U.S. Government. </a:t>
            </a:r>
            <a:endParaRPr sz="1400" b="0" i="0" u="none" strike="noStrike" cap="none" dirty="0">
              <a:solidFill>
                <a:srgbClr val="000000"/>
              </a:solidFill>
              <a:latin typeface="Arial"/>
              <a:ea typeface="Arial"/>
              <a:cs typeface="Arial"/>
              <a:sym typeface="Arial"/>
            </a:endParaRPr>
          </a:p>
        </p:txBody>
      </p:sp>
      <p:pic>
        <p:nvPicPr>
          <p:cNvPr id="32" name="Google Shape;32;p28"/>
          <p:cNvPicPr preferRelativeResize="0"/>
          <p:nvPr/>
        </p:nvPicPr>
        <p:blipFill rotWithShape="1">
          <a:blip r:embed="rId3">
            <a:alphaModFix/>
          </a:blip>
          <a:srcRect/>
          <a:stretch/>
        </p:blipFill>
        <p:spPr>
          <a:xfrm>
            <a:off x="7755466" y="-220695"/>
            <a:ext cx="2007573" cy="1566415"/>
          </a:xfrm>
          <a:prstGeom prst="rect">
            <a:avLst/>
          </a:prstGeom>
          <a:noFill/>
          <a:ln>
            <a:noFill/>
          </a:ln>
        </p:spPr>
      </p:pic>
      <p:pic>
        <p:nvPicPr>
          <p:cNvPr id="33" name="Google Shape;33;p28"/>
          <p:cNvPicPr preferRelativeResize="0"/>
          <p:nvPr/>
        </p:nvPicPr>
        <p:blipFill rotWithShape="1">
          <a:blip r:embed="rId4">
            <a:alphaModFix/>
          </a:blip>
          <a:srcRect t="11232" b="11232"/>
          <a:stretch/>
        </p:blipFill>
        <p:spPr>
          <a:xfrm>
            <a:off x="9923358" y="256893"/>
            <a:ext cx="1811442" cy="567266"/>
          </a:xfrm>
          <a:prstGeom prst="rect">
            <a:avLst/>
          </a:prstGeom>
          <a:noFill/>
          <a:ln>
            <a:noFill/>
          </a:ln>
        </p:spPr>
      </p:pic>
    </p:spTree>
    <p:extLst>
      <p:ext uri="{BB962C8B-B14F-4D97-AF65-F5344CB8AC3E}">
        <p14:creationId xmlns:p14="http://schemas.microsoft.com/office/powerpoint/2010/main" val="3252584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1"/>
        <p:cNvGrpSpPr/>
        <p:nvPr/>
      </p:nvGrpSpPr>
      <p:grpSpPr>
        <a:xfrm>
          <a:off x="0" y="0"/>
          <a:ext cx="0" cy="0"/>
          <a:chOff x="0" y="0"/>
          <a:chExt cx="0" cy="0"/>
        </a:xfrm>
      </p:grpSpPr>
      <p:sp>
        <p:nvSpPr>
          <p:cNvPr id="42" name="Google Shape;42;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86642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5335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56" name="Google Shape;5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966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7318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124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2572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24095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4"/>
        <p:cNvGrpSpPr/>
        <p:nvPr/>
      </p:nvGrpSpPr>
      <p:grpSpPr>
        <a:xfrm>
          <a:off x="0" y="0"/>
          <a:ext cx="0" cy="0"/>
          <a:chOff x="0" y="0"/>
          <a:chExt cx="0" cy="0"/>
        </a:xfrm>
      </p:grpSpPr>
      <p:sp>
        <p:nvSpPr>
          <p:cNvPr id="85" name="Google Shape;85;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 name="Google Shape;87;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45782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1"/>
        <p:cNvGrpSpPr/>
        <p:nvPr/>
      </p:nvGrpSpPr>
      <p:grpSpPr>
        <a:xfrm>
          <a:off x="0" y="0"/>
          <a:ext cx="0" cy="0"/>
          <a:chOff x="0" y="0"/>
          <a:chExt cx="0" cy="0"/>
        </a:xfrm>
      </p:grpSpPr>
      <p:sp>
        <p:nvSpPr>
          <p:cNvPr id="92" name="Google Shape;92;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9"/>
          <p:cNvSpPr>
            <a:spLocks noGrp="1"/>
          </p:cNvSpPr>
          <p:nvPr>
            <p:ph type="pic" idx="2"/>
          </p:nvPr>
        </p:nvSpPr>
        <p:spPr>
          <a:xfrm>
            <a:off x="5183188" y="987425"/>
            <a:ext cx="6172200" cy="4873625"/>
          </a:xfrm>
          <a:prstGeom prst="rect">
            <a:avLst/>
          </a:prstGeom>
          <a:noFill/>
          <a:ln>
            <a:noFill/>
          </a:ln>
        </p:spPr>
      </p:sp>
      <p:sp>
        <p:nvSpPr>
          <p:cNvPr id="94" name="Google Shape;94;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20911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98"/>
        <p:cNvGrpSpPr/>
        <p:nvPr/>
      </p:nvGrpSpPr>
      <p:grpSpPr>
        <a:xfrm>
          <a:off x="0" y="0"/>
          <a:ext cx="0" cy="0"/>
          <a:chOff x="0" y="0"/>
          <a:chExt cx="0" cy="0"/>
        </a:xfrm>
      </p:grpSpPr>
      <p:sp>
        <p:nvSpPr>
          <p:cNvPr id="99" name="Google Shape;9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535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34"/>
        <p:cNvGrpSpPr/>
        <p:nvPr/>
      </p:nvGrpSpPr>
      <p:grpSpPr>
        <a:xfrm>
          <a:off x="0" y="0"/>
          <a:ext cx="0" cy="0"/>
          <a:chOff x="0" y="0"/>
          <a:chExt cx="0" cy="0"/>
        </a:xfrm>
      </p:grpSpPr>
      <p:pic>
        <p:nvPicPr>
          <p:cNvPr id="35" name="Google Shape;35;p29" descr="A close-up of a logo&#10;&#10;AI-generated content may be incorrect."/>
          <p:cNvPicPr preferRelativeResize="0"/>
          <p:nvPr/>
        </p:nvPicPr>
        <p:blipFill rotWithShape="1">
          <a:blip r:embed="rId2">
            <a:alphaModFix/>
          </a:blip>
          <a:srcRect t="35543" b="27767"/>
          <a:stretch/>
        </p:blipFill>
        <p:spPr>
          <a:xfrm>
            <a:off x="8056880" y="196057"/>
            <a:ext cx="1986280" cy="610925"/>
          </a:xfrm>
          <a:prstGeom prst="rect">
            <a:avLst/>
          </a:prstGeom>
          <a:noFill/>
          <a:ln>
            <a:noFill/>
          </a:ln>
        </p:spPr>
      </p:pic>
      <p:sp>
        <p:nvSpPr>
          <p:cNvPr id="36" name="Google Shape;36;p29"/>
          <p:cNvSpPr/>
          <p:nvPr/>
        </p:nvSpPr>
        <p:spPr>
          <a:xfrm>
            <a:off x="4267200" y="3874770"/>
            <a:ext cx="7924800" cy="224028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29"/>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29"/>
          <p:cNvPicPr preferRelativeResize="0"/>
          <p:nvPr/>
        </p:nvPicPr>
        <p:blipFill rotWithShape="1">
          <a:blip r:embed="rId3">
            <a:alphaModFix amt="20000"/>
          </a:blip>
          <a:srcRect t="-2"/>
          <a:stretch/>
        </p:blipFill>
        <p:spPr>
          <a:xfrm>
            <a:off x="0" y="0"/>
            <a:ext cx="12192000" cy="6858000"/>
          </a:xfrm>
          <a:prstGeom prst="rect">
            <a:avLst/>
          </a:prstGeom>
          <a:noFill/>
          <a:ln>
            <a:noFill/>
          </a:ln>
        </p:spPr>
      </p:pic>
      <p:pic>
        <p:nvPicPr>
          <p:cNvPr id="39" name="Google Shape;39;p29"/>
          <p:cNvPicPr preferRelativeResize="0"/>
          <p:nvPr/>
        </p:nvPicPr>
        <p:blipFill rotWithShape="1">
          <a:blip r:embed="rId4">
            <a:alphaModFix/>
          </a:blip>
          <a:srcRect/>
          <a:stretch/>
        </p:blipFill>
        <p:spPr>
          <a:xfrm>
            <a:off x="152400" y="126999"/>
            <a:ext cx="2136051" cy="559248"/>
          </a:xfrm>
          <a:prstGeom prst="rect">
            <a:avLst/>
          </a:prstGeom>
          <a:noFill/>
          <a:ln>
            <a:noFill/>
          </a:ln>
        </p:spPr>
      </p:pic>
      <p:pic>
        <p:nvPicPr>
          <p:cNvPr id="40" name="Google Shape;40;p29"/>
          <p:cNvPicPr preferRelativeResize="0"/>
          <p:nvPr/>
        </p:nvPicPr>
        <p:blipFill rotWithShape="1">
          <a:blip r:embed="rId5">
            <a:alphaModFix/>
          </a:blip>
          <a:srcRect t="11232" b="11232"/>
          <a:stretch/>
        </p:blipFill>
        <p:spPr>
          <a:xfrm>
            <a:off x="10173799" y="126999"/>
            <a:ext cx="1730336" cy="541867"/>
          </a:xfrm>
          <a:prstGeom prst="rect">
            <a:avLst/>
          </a:prstGeom>
          <a:noFill/>
          <a:ln>
            <a:noFill/>
          </a:ln>
        </p:spPr>
      </p:pic>
    </p:spTree>
    <p:extLst>
      <p:ext uri="{BB962C8B-B14F-4D97-AF65-F5344CB8AC3E}">
        <p14:creationId xmlns:p14="http://schemas.microsoft.com/office/powerpoint/2010/main" val="36466741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4"/>
        <p:cNvGrpSpPr/>
        <p:nvPr/>
      </p:nvGrpSpPr>
      <p:grpSpPr>
        <a:xfrm>
          <a:off x="0" y="0"/>
          <a:ext cx="0" cy="0"/>
          <a:chOff x="0" y="0"/>
          <a:chExt cx="0" cy="0"/>
        </a:xfrm>
      </p:grpSpPr>
      <p:sp>
        <p:nvSpPr>
          <p:cNvPr id="105" name="Google Shape;105;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7124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Standard">
  <p:cSld name="Title - Standard">
    <p:spTree>
      <p:nvGrpSpPr>
        <p:cNvPr id="1" name="Shape 15"/>
        <p:cNvGrpSpPr/>
        <p:nvPr/>
      </p:nvGrpSpPr>
      <p:grpSpPr>
        <a:xfrm>
          <a:off x="0" y="0"/>
          <a:ext cx="0" cy="0"/>
          <a:chOff x="0" y="0"/>
          <a:chExt cx="0" cy="0"/>
        </a:xfrm>
      </p:grpSpPr>
      <p:pic>
        <p:nvPicPr>
          <p:cNvPr id="16" name="Google Shape;16;p28" descr="A close-up of a logo&#10;&#10;AI-generated content may be incorrect."/>
          <p:cNvPicPr preferRelativeResize="0"/>
          <p:nvPr/>
        </p:nvPicPr>
        <p:blipFill rotWithShape="1">
          <a:blip r:embed="rId2">
            <a:alphaModFix/>
          </a:blip>
          <a:srcRect t="35543" b="27767"/>
          <a:stretch/>
        </p:blipFill>
        <p:spPr>
          <a:xfrm>
            <a:off x="10430932" y="159506"/>
            <a:ext cx="1557867" cy="479157"/>
          </a:xfrm>
          <a:prstGeom prst="rect">
            <a:avLst/>
          </a:prstGeom>
          <a:noFill/>
          <a:ln>
            <a:noFill/>
          </a:ln>
        </p:spPr>
      </p:pic>
      <p:sp>
        <p:nvSpPr>
          <p:cNvPr id="17" name="Google Shape;17;p28"/>
          <p:cNvSpPr/>
          <p:nvPr/>
        </p:nvSpPr>
        <p:spPr>
          <a:xfrm>
            <a:off x="0" y="3886200"/>
            <a:ext cx="12192000" cy="251460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8" name="Google Shape;18;p28"/>
          <p:cNvPicPr preferRelativeResize="0"/>
          <p:nvPr/>
        </p:nvPicPr>
        <p:blipFill rotWithShape="1">
          <a:blip r:embed="rId3">
            <a:alphaModFix amt="20000"/>
          </a:blip>
          <a:srcRect t="-2"/>
          <a:stretch/>
        </p:blipFill>
        <p:spPr>
          <a:xfrm>
            <a:off x="0" y="0"/>
            <a:ext cx="12192000" cy="6858000"/>
          </a:xfrm>
          <a:prstGeom prst="rect">
            <a:avLst/>
          </a:prstGeom>
          <a:noFill/>
          <a:ln>
            <a:noFill/>
          </a:ln>
        </p:spPr>
      </p:pic>
      <p:sp>
        <p:nvSpPr>
          <p:cNvPr id="19" name="Google Shape;19;p28"/>
          <p:cNvSpPr txBox="1">
            <a:spLocks noGrp="1"/>
          </p:cNvSpPr>
          <p:nvPr>
            <p:ph type="ctrTitle"/>
          </p:nvPr>
        </p:nvSpPr>
        <p:spPr>
          <a:xfrm>
            <a:off x="203200" y="4038601"/>
            <a:ext cx="11785600" cy="14223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8"/>
          <p:cNvSpPr txBox="1">
            <a:spLocks noGrp="1"/>
          </p:cNvSpPr>
          <p:nvPr>
            <p:ph type="body" idx="1"/>
          </p:nvPr>
        </p:nvSpPr>
        <p:spPr>
          <a:xfrm>
            <a:off x="203200" y="5461001"/>
            <a:ext cx="11785600" cy="8128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8"/>
          <p:cNvSpPr txBox="1"/>
          <p:nvPr/>
        </p:nvSpPr>
        <p:spPr>
          <a:xfrm>
            <a:off x="8367823" y="6266996"/>
            <a:ext cx="2578784" cy="53948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00" b="1" i="0" u="none" strike="noStrike" cap="none">
              <a:solidFill>
                <a:schemeClr val="dk2"/>
              </a:solidFill>
              <a:latin typeface="Arial"/>
              <a:ea typeface="Arial"/>
              <a:cs typeface="Arial"/>
              <a:sym typeface="Arial"/>
            </a:endParaRPr>
          </a:p>
        </p:txBody>
      </p:sp>
      <p:sp>
        <p:nvSpPr>
          <p:cNvPr id="22" name="Google Shape;22;p28"/>
          <p:cNvSpPr txBox="1"/>
          <p:nvPr/>
        </p:nvSpPr>
        <p:spPr>
          <a:xfrm>
            <a:off x="5849969" y="6553435"/>
            <a:ext cx="2275368" cy="9569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b="1" i="0" u="none" strike="noStrike" cap="none">
                <a:solidFill>
                  <a:srgbClr val="FF0000"/>
                </a:solidFill>
                <a:latin typeface="Arial"/>
                <a:ea typeface="Arial"/>
                <a:cs typeface="Arial"/>
                <a:sym typeface="Arial"/>
              </a:rPr>
              <a:t>DRAFT</a:t>
            </a:r>
            <a:endParaRPr sz="1500" b="1" i="0" u="none" strike="noStrike" cap="none">
              <a:solidFill>
                <a:srgbClr val="FF0000"/>
              </a:solidFill>
              <a:latin typeface="Arial"/>
              <a:ea typeface="Arial"/>
              <a:cs typeface="Arial"/>
              <a:sym typeface="Arial"/>
            </a:endParaRPr>
          </a:p>
        </p:txBody>
      </p:sp>
      <p:pic>
        <p:nvPicPr>
          <p:cNvPr id="23" name="Google Shape;23;p28"/>
          <p:cNvPicPr preferRelativeResize="0"/>
          <p:nvPr/>
        </p:nvPicPr>
        <p:blipFill rotWithShape="1">
          <a:blip r:embed="rId4">
            <a:alphaModFix/>
          </a:blip>
          <a:srcRect t="11232" b="11232"/>
          <a:stretch/>
        </p:blipFill>
        <p:spPr>
          <a:xfrm>
            <a:off x="3726652" y="1515534"/>
            <a:ext cx="4246634" cy="1329864"/>
          </a:xfrm>
          <a:prstGeom prst="rect">
            <a:avLst/>
          </a:prstGeom>
          <a:noFill/>
          <a:ln>
            <a:noFill/>
          </a:ln>
        </p:spPr>
      </p:pic>
      <p:pic>
        <p:nvPicPr>
          <p:cNvPr id="24" name="Google Shape;24;p28"/>
          <p:cNvPicPr preferRelativeResize="0"/>
          <p:nvPr/>
        </p:nvPicPr>
        <p:blipFill rotWithShape="1">
          <a:blip r:embed="rId5">
            <a:alphaModFix/>
          </a:blip>
          <a:srcRect/>
          <a:stretch/>
        </p:blipFill>
        <p:spPr>
          <a:xfrm>
            <a:off x="203200" y="89044"/>
            <a:ext cx="2028613" cy="531119"/>
          </a:xfrm>
          <a:prstGeom prst="rect">
            <a:avLst/>
          </a:prstGeom>
          <a:noFill/>
          <a:ln>
            <a:noFill/>
          </a:ln>
        </p:spPr>
      </p:pic>
    </p:spTree>
    <p:extLst>
      <p:ext uri="{BB962C8B-B14F-4D97-AF65-F5344CB8AC3E}">
        <p14:creationId xmlns:p14="http://schemas.microsoft.com/office/powerpoint/2010/main" val="2646842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ody - TN Mark" type="obj">
  <p:cSld name="Body - TN Mark">
    <p:spTree>
      <p:nvGrpSpPr>
        <p:cNvPr id="1" name="Shape 25"/>
        <p:cNvGrpSpPr/>
        <p:nvPr/>
      </p:nvGrpSpPr>
      <p:grpSpPr>
        <a:xfrm>
          <a:off x="0" y="0"/>
          <a:ext cx="0" cy="0"/>
          <a:chOff x="0" y="0"/>
          <a:chExt cx="0" cy="0"/>
        </a:xfrm>
      </p:grpSpPr>
      <p:sp>
        <p:nvSpPr>
          <p:cNvPr id="26" name="Google Shape;26;p29"/>
          <p:cNvSpPr/>
          <p:nvPr/>
        </p:nvSpPr>
        <p:spPr>
          <a:xfrm>
            <a:off x="0" y="177801"/>
            <a:ext cx="12192000" cy="812800"/>
          </a:xfrm>
          <a:prstGeom prst="rect">
            <a:avLst/>
          </a:prstGeom>
          <a:solidFill>
            <a:srgbClr val="B3D0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9"/>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3200"/>
              <a:buFont typeface="Arial"/>
              <a:buNone/>
              <a:defRPr sz="3200" b="1">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9"/>
          <p:cNvSpPr txBox="1">
            <a:spLocks noGrp="1"/>
          </p:cNvSpPr>
          <p:nvPr>
            <p:ph type="body" idx="1"/>
          </p:nvPr>
        </p:nvSpPr>
        <p:spPr>
          <a:xfrm>
            <a:off x="457200" y="1143000"/>
            <a:ext cx="11531600" cy="50680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lt2"/>
              </a:buClr>
              <a:buSzPts val="2400"/>
              <a:buChar char="•"/>
              <a:defRPr sz="2400">
                <a:latin typeface="Arial"/>
                <a:ea typeface="Arial"/>
                <a:cs typeface="Arial"/>
                <a:sym typeface="Arial"/>
              </a:defRPr>
            </a:lvl1pPr>
            <a:lvl2pPr marL="914400" lvl="1" indent="-355600" algn="l">
              <a:lnSpc>
                <a:spcPct val="90000"/>
              </a:lnSpc>
              <a:spcBef>
                <a:spcPts val="500"/>
              </a:spcBef>
              <a:spcAft>
                <a:spcPts val="0"/>
              </a:spcAft>
              <a:buClr>
                <a:schemeClr val="lt2"/>
              </a:buClr>
              <a:buSzPts val="2000"/>
              <a:buChar char="•"/>
              <a:defRPr sz="2000">
                <a:latin typeface="Arial"/>
                <a:ea typeface="Arial"/>
                <a:cs typeface="Arial"/>
                <a:sym typeface="Arial"/>
              </a:defRPr>
            </a:lvl2pPr>
            <a:lvl3pPr marL="1371600" lvl="2" indent="-342900" algn="l">
              <a:lnSpc>
                <a:spcPct val="90000"/>
              </a:lnSpc>
              <a:spcBef>
                <a:spcPts val="500"/>
              </a:spcBef>
              <a:spcAft>
                <a:spcPts val="0"/>
              </a:spcAft>
              <a:buClr>
                <a:schemeClr val="lt2"/>
              </a:buClr>
              <a:buSzPts val="1800"/>
              <a:buChar char="•"/>
              <a:defRPr sz="1800">
                <a:latin typeface="Arial"/>
                <a:ea typeface="Arial"/>
                <a:cs typeface="Arial"/>
                <a:sym typeface="Arial"/>
              </a:defRPr>
            </a:lvl3pPr>
            <a:lvl4pPr marL="1828800" lvl="3" indent="-330200" algn="l">
              <a:lnSpc>
                <a:spcPct val="90000"/>
              </a:lnSpc>
              <a:spcBef>
                <a:spcPts val="500"/>
              </a:spcBef>
              <a:spcAft>
                <a:spcPts val="0"/>
              </a:spcAft>
              <a:buClr>
                <a:schemeClr val="lt2"/>
              </a:buClr>
              <a:buSzPts val="1600"/>
              <a:buChar char="•"/>
              <a:defRPr sz="1600">
                <a:latin typeface="Arial"/>
                <a:ea typeface="Arial"/>
                <a:cs typeface="Arial"/>
                <a:sym typeface="Arial"/>
              </a:defRPr>
            </a:lvl4pPr>
            <a:lvl5pPr marL="2286000" lvl="4" indent="-330200" algn="l">
              <a:lnSpc>
                <a:spcPct val="90000"/>
              </a:lnSpc>
              <a:spcBef>
                <a:spcPts val="500"/>
              </a:spcBef>
              <a:spcAft>
                <a:spcPts val="0"/>
              </a:spcAft>
              <a:buClr>
                <a:schemeClr val="lt2"/>
              </a:buClr>
              <a:buSzPts val="1600"/>
              <a:buChar char="•"/>
              <a:defRPr sz="16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9"/>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b="0" i="0" u="none" strike="noStrike" cap="none">
                <a:solidFill>
                  <a:schemeClr val="dk1"/>
                </a:solidFill>
                <a:latin typeface="Play"/>
                <a:ea typeface="Play"/>
                <a:cs typeface="Play"/>
                <a:sym typeface="Play"/>
              </a:defRPr>
            </a:lvl1pPr>
            <a:lvl2pPr marL="0" lvl="1" indent="0" algn="r">
              <a:spcBef>
                <a:spcPts val="0"/>
              </a:spcBef>
              <a:buNone/>
              <a:defRPr sz="1050" b="0" i="0" u="none" strike="noStrike" cap="none">
                <a:solidFill>
                  <a:schemeClr val="dk1"/>
                </a:solidFill>
                <a:latin typeface="Play"/>
                <a:ea typeface="Play"/>
                <a:cs typeface="Play"/>
                <a:sym typeface="Play"/>
              </a:defRPr>
            </a:lvl2pPr>
            <a:lvl3pPr marL="0" lvl="2" indent="0" algn="r">
              <a:spcBef>
                <a:spcPts val="0"/>
              </a:spcBef>
              <a:buNone/>
              <a:defRPr sz="1050" b="0" i="0" u="none" strike="noStrike" cap="none">
                <a:solidFill>
                  <a:schemeClr val="dk1"/>
                </a:solidFill>
                <a:latin typeface="Play"/>
                <a:ea typeface="Play"/>
                <a:cs typeface="Play"/>
                <a:sym typeface="Play"/>
              </a:defRPr>
            </a:lvl3pPr>
            <a:lvl4pPr marL="0" lvl="3" indent="0" algn="r">
              <a:spcBef>
                <a:spcPts val="0"/>
              </a:spcBef>
              <a:buNone/>
              <a:defRPr sz="1050" b="0" i="0" u="none" strike="noStrike" cap="none">
                <a:solidFill>
                  <a:schemeClr val="dk1"/>
                </a:solidFill>
                <a:latin typeface="Play"/>
                <a:ea typeface="Play"/>
                <a:cs typeface="Play"/>
                <a:sym typeface="Play"/>
              </a:defRPr>
            </a:lvl4pPr>
            <a:lvl5pPr marL="0" lvl="4" indent="0" algn="r">
              <a:spcBef>
                <a:spcPts val="0"/>
              </a:spcBef>
              <a:buNone/>
              <a:defRPr sz="1050" b="0" i="0" u="none" strike="noStrike" cap="none">
                <a:solidFill>
                  <a:schemeClr val="dk1"/>
                </a:solidFill>
                <a:latin typeface="Play"/>
                <a:ea typeface="Play"/>
                <a:cs typeface="Play"/>
                <a:sym typeface="Play"/>
              </a:defRPr>
            </a:lvl5pPr>
            <a:lvl6pPr marL="0" lvl="5" indent="0" algn="r">
              <a:spcBef>
                <a:spcPts val="0"/>
              </a:spcBef>
              <a:buNone/>
              <a:defRPr sz="1050" b="0" i="0" u="none" strike="noStrike" cap="none">
                <a:solidFill>
                  <a:schemeClr val="dk1"/>
                </a:solidFill>
                <a:latin typeface="Play"/>
                <a:ea typeface="Play"/>
                <a:cs typeface="Play"/>
                <a:sym typeface="Play"/>
              </a:defRPr>
            </a:lvl6pPr>
            <a:lvl7pPr marL="0" lvl="6" indent="0" algn="r">
              <a:spcBef>
                <a:spcPts val="0"/>
              </a:spcBef>
              <a:buNone/>
              <a:defRPr sz="1050" b="0" i="0" u="none" strike="noStrike" cap="none">
                <a:solidFill>
                  <a:schemeClr val="dk1"/>
                </a:solidFill>
                <a:latin typeface="Play"/>
                <a:ea typeface="Play"/>
                <a:cs typeface="Play"/>
                <a:sym typeface="Play"/>
              </a:defRPr>
            </a:lvl7pPr>
            <a:lvl8pPr marL="0" lvl="7" indent="0" algn="r">
              <a:spcBef>
                <a:spcPts val="0"/>
              </a:spcBef>
              <a:buNone/>
              <a:defRPr sz="1050" b="0" i="0" u="none" strike="noStrike" cap="none">
                <a:solidFill>
                  <a:schemeClr val="dk1"/>
                </a:solidFill>
                <a:latin typeface="Play"/>
                <a:ea typeface="Play"/>
                <a:cs typeface="Play"/>
                <a:sym typeface="Play"/>
              </a:defRPr>
            </a:lvl8pPr>
            <a:lvl9pPr marL="0" lvl="8" indent="0" algn="r">
              <a:spcBef>
                <a:spcPts val="0"/>
              </a:spcBef>
              <a:buNone/>
              <a:defRPr sz="1050" b="0" i="0" u="none" strike="noStrike" cap="none">
                <a:solidFill>
                  <a:schemeClr val="dk1"/>
                </a:solidFill>
                <a:latin typeface="Play"/>
                <a:ea typeface="Play"/>
                <a:cs typeface="Play"/>
                <a:sym typeface="Play"/>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29"/>
          <p:cNvPicPr preferRelativeResize="0"/>
          <p:nvPr/>
        </p:nvPicPr>
        <p:blipFill rotWithShape="1">
          <a:blip r:embed="rId2">
            <a:alphaModFix/>
          </a:blip>
          <a:srcRect/>
          <a:stretch/>
        </p:blipFill>
        <p:spPr>
          <a:xfrm>
            <a:off x="114384" y="6340475"/>
            <a:ext cx="1286933" cy="336937"/>
          </a:xfrm>
          <a:prstGeom prst="rect">
            <a:avLst/>
          </a:prstGeom>
          <a:noFill/>
          <a:ln>
            <a:noFill/>
          </a:ln>
        </p:spPr>
      </p:pic>
      <p:pic>
        <p:nvPicPr>
          <p:cNvPr id="31" name="Google Shape;31;p29"/>
          <p:cNvPicPr preferRelativeResize="0"/>
          <p:nvPr/>
        </p:nvPicPr>
        <p:blipFill rotWithShape="1">
          <a:blip r:embed="rId3">
            <a:alphaModFix/>
          </a:blip>
          <a:srcRect t="11232" b="11232"/>
          <a:stretch/>
        </p:blipFill>
        <p:spPr>
          <a:xfrm>
            <a:off x="9923358" y="304801"/>
            <a:ext cx="1811442" cy="567266"/>
          </a:xfrm>
          <a:prstGeom prst="rect">
            <a:avLst/>
          </a:prstGeom>
          <a:noFill/>
          <a:ln>
            <a:noFill/>
          </a:ln>
        </p:spPr>
      </p:pic>
      <p:sp>
        <p:nvSpPr>
          <p:cNvPr id="32" name="Google Shape;32;p29"/>
          <p:cNvSpPr txBox="1"/>
          <p:nvPr/>
        </p:nvSpPr>
        <p:spPr>
          <a:xfrm>
            <a:off x="1275799" y="6292204"/>
            <a:ext cx="67821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1" u="none" strike="noStrike" cap="none" dirty="0">
                <a:solidFill>
                  <a:schemeClr val="dk1"/>
                </a:solidFill>
                <a:latin typeface="Arial"/>
                <a:ea typeface="Arial"/>
                <a:cs typeface="Arial"/>
                <a:sym typeface="Arial"/>
              </a:rPr>
              <a:t>This RHTP is supported by the Centers for Medicare and Medicaid Services (CMS) of the U.S. Department of Health and Human Services (HHS) as part of the financial assistance award totaling $199M with 100% funded by CMS HHS. The contents are those of the author(s) and do not necessarily represent the official views of, nor endorsement, by CMS/HS, or the U.S. Government</a:t>
            </a:r>
            <a:r>
              <a:rPr lang="en-US" sz="800" b="0" i="1" u="none" strike="noStrike" cap="none">
                <a:solidFill>
                  <a:schemeClr val="dk1"/>
                </a:solidFill>
                <a:latin typeface="Arial"/>
                <a:ea typeface="Arial"/>
                <a:cs typeface="Arial"/>
                <a:sym typeface="Arial"/>
              </a:rPr>
              <a:t>. </a:t>
            </a:r>
            <a:endParaRPr dirty="0"/>
          </a:p>
        </p:txBody>
      </p:sp>
      <p:pic>
        <p:nvPicPr>
          <p:cNvPr id="33" name="Google Shape;33;p29"/>
          <p:cNvPicPr preferRelativeResize="0"/>
          <p:nvPr/>
        </p:nvPicPr>
        <p:blipFill rotWithShape="1">
          <a:blip r:embed="rId4">
            <a:alphaModFix/>
          </a:blip>
          <a:srcRect/>
          <a:stretch/>
        </p:blipFill>
        <p:spPr>
          <a:xfrm>
            <a:off x="7755466" y="-172787"/>
            <a:ext cx="2007573" cy="1566415"/>
          </a:xfrm>
          <a:prstGeom prst="rect">
            <a:avLst/>
          </a:prstGeom>
          <a:noFill/>
          <a:ln>
            <a:noFill/>
          </a:ln>
        </p:spPr>
      </p:pic>
    </p:spTree>
    <p:extLst>
      <p:ext uri="{BB962C8B-B14F-4D97-AF65-F5344CB8AC3E}">
        <p14:creationId xmlns:p14="http://schemas.microsoft.com/office/powerpoint/2010/main" val="592297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34"/>
        <p:cNvGrpSpPr/>
        <p:nvPr/>
      </p:nvGrpSpPr>
      <p:grpSpPr>
        <a:xfrm>
          <a:off x="0" y="0"/>
          <a:ext cx="0" cy="0"/>
          <a:chOff x="0" y="0"/>
          <a:chExt cx="0" cy="0"/>
        </a:xfrm>
      </p:grpSpPr>
      <p:pic>
        <p:nvPicPr>
          <p:cNvPr id="35" name="Google Shape;35;p30" descr="A close-up of a logo&#10;&#10;AI-generated content may be incorrect."/>
          <p:cNvPicPr preferRelativeResize="0"/>
          <p:nvPr/>
        </p:nvPicPr>
        <p:blipFill rotWithShape="1">
          <a:blip r:embed="rId2">
            <a:alphaModFix/>
          </a:blip>
          <a:srcRect t="35543" b="27767"/>
          <a:stretch/>
        </p:blipFill>
        <p:spPr>
          <a:xfrm>
            <a:off x="8056880" y="196057"/>
            <a:ext cx="1986280" cy="610925"/>
          </a:xfrm>
          <a:prstGeom prst="rect">
            <a:avLst/>
          </a:prstGeom>
          <a:noFill/>
          <a:ln>
            <a:noFill/>
          </a:ln>
        </p:spPr>
      </p:pic>
      <p:sp>
        <p:nvSpPr>
          <p:cNvPr id="36" name="Google Shape;36;p30"/>
          <p:cNvSpPr/>
          <p:nvPr/>
        </p:nvSpPr>
        <p:spPr>
          <a:xfrm>
            <a:off x="4267200" y="3874770"/>
            <a:ext cx="7924800" cy="2240280"/>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7;p30"/>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p30"/>
          <p:cNvPicPr preferRelativeResize="0"/>
          <p:nvPr/>
        </p:nvPicPr>
        <p:blipFill rotWithShape="1">
          <a:blip r:embed="rId3">
            <a:alphaModFix/>
          </a:blip>
          <a:srcRect t="11232" b="11232"/>
          <a:stretch/>
        </p:blipFill>
        <p:spPr>
          <a:xfrm>
            <a:off x="10173799" y="126999"/>
            <a:ext cx="1730336" cy="541867"/>
          </a:xfrm>
          <a:prstGeom prst="rect">
            <a:avLst/>
          </a:prstGeom>
          <a:noFill/>
          <a:ln>
            <a:noFill/>
          </a:ln>
        </p:spPr>
      </p:pic>
      <p:pic>
        <p:nvPicPr>
          <p:cNvPr id="39" name="Google Shape;39;p30"/>
          <p:cNvPicPr preferRelativeResize="0"/>
          <p:nvPr/>
        </p:nvPicPr>
        <p:blipFill rotWithShape="1">
          <a:blip r:embed="rId4">
            <a:alphaModFix amt="20000"/>
          </a:blip>
          <a:srcRect t="-2"/>
          <a:stretch/>
        </p:blipFill>
        <p:spPr>
          <a:xfrm>
            <a:off x="0" y="0"/>
            <a:ext cx="12192000" cy="6858000"/>
          </a:xfrm>
          <a:prstGeom prst="rect">
            <a:avLst/>
          </a:prstGeom>
          <a:noFill/>
          <a:ln>
            <a:noFill/>
          </a:ln>
        </p:spPr>
      </p:pic>
      <p:pic>
        <p:nvPicPr>
          <p:cNvPr id="40" name="Google Shape;40;p30"/>
          <p:cNvPicPr preferRelativeResize="0"/>
          <p:nvPr/>
        </p:nvPicPr>
        <p:blipFill rotWithShape="1">
          <a:blip r:embed="rId5">
            <a:alphaModFix/>
          </a:blip>
          <a:srcRect/>
          <a:stretch/>
        </p:blipFill>
        <p:spPr>
          <a:xfrm>
            <a:off x="152400" y="126999"/>
            <a:ext cx="2136051" cy="559248"/>
          </a:xfrm>
          <a:prstGeom prst="rect">
            <a:avLst/>
          </a:prstGeom>
          <a:noFill/>
          <a:ln>
            <a:noFill/>
          </a:ln>
        </p:spPr>
      </p:pic>
    </p:spTree>
    <p:extLst>
      <p:ext uri="{BB962C8B-B14F-4D97-AF65-F5344CB8AC3E}">
        <p14:creationId xmlns:p14="http://schemas.microsoft.com/office/powerpoint/2010/main" val="47111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Photo">
  <p:cSld name="Title - Photo">
    <p:spTree>
      <p:nvGrpSpPr>
        <p:cNvPr id="1" name="Shape 41"/>
        <p:cNvGrpSpPr/>
        <p:nvPr/>
      </p:nvGrpSpPr>
      <p:grpSpPr>
        <a:xfrm>
          <a:off x="0" y="0"/>
          <a:ext cx="0" cy="0"/>
          <a:chOff x="0" y="0"/>
          <a:chExt cx="0" cy="0"/>
        </a:xfrm>
      </p:grpSpPr>
      <p:sp>
        <p:nvSpPr>
          <p:cNvPr id="42" name="Google Shape;42;p31"/>
          <p:cNvSpPr>
            <a:spLocks noGrp="1"/>
          </p:cNvSpPr>
          <p:nvPr>
            <p:ph type="pic" idx="2"/>
          </p:nvPr>
        </p:nvSpPr>
        <p:spPr>
          <a:xfrm>
            <a:off x="6096000" y="0"/>
            <a:ext cx="6096000" cy="6858000"/>
          </a:xfrm>
          <a:prstGeom prst="rect">
            <a:avLst/>
          </a:prstGeom>
          <a:noFill/>
          <a:ln>
            <a:noFill/>
          </a:ln>
        </p:spPr>
      </p:sp>
      <p:sp>
        <p:nvSpPr>
          <p:cNvPr id="43" name="Google Shape;43;p31"/>
          <p:cNvSpPr txBox="1">
            <a:spLocks noGrp="1"/>
          </p:cNvSpPr>
          <p:nvPr>
            <p:ph type="title"/>
          </p:nvPr>
        </p:nvSpPr>
        <p:spPr>
          <a:xfrm>
            <a:off x="508000" y="2209801"/>
            <a:ext cx="5283200" cy="22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1"/>
          <p:cNvSpPr txBox="1">
            <a:spLocks noGrp="1"/>
          </p:cNvSpPr>
          <p:nvPr>
            <p:ph type="body" idx="1"/>
          </p:nvPr>
        </p:nvSpPr>
        <p:spPr>
          <a:xfrm>
            <a:off x="508000" y="4445001"/>
            <a:ext cx="5283200" cy="812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2800"/>
              <a:buNone/>
              <a:defRPr sz="2800">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1"/>
          <p:cNvPicPr preferRelativeResize="0"/>
          <p:nvPr/>
        </p:nvPicPr>
        <p:blipFill rotWithShape="1">
          <a:blip r:embed="rId2">
            <a:alphaModFix/>
          </a:blip>
          <a:srcRect t="11232" b="11232"/>
          <a:stretch/>
        </p:blipFill>
        <p:spPr>
          <a:xfrm>
            <a:off x="389467" y="245532"/>
            <a:ext cx="2730686" cy="855134"/>
          </a:xfrm>
          <a:prstGeom prst="rect">
            <a:avLst/>
          </a:prstGeom>
          <a:noFill/>
          <a:ln>
            <a:noFill/>
          </a:ln>
        </p:spPr>
      </p:pic>
    </p:spTree>
    <p:extLst>
      <p:ext uri="{BB962C8B-B14F-4D97-AF65-F5344CB8AC3E}">
        <p14:creationId xmlns:p14="http://schemas.microsoft.com/office/powerpoint/2010/main" val="811130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6"/>
        <p:cNvGrpSpPr/>
        <p:nvPr/>
      </p:nvGrpSpPr>
      <p:grpSpPr>
        <a:xfrm>
          <a:off x="0" y="0"/>
          <a:ext cx="0" cy="0"/>
          <a:chOff x="0" y="0"/>
          <a:chExt cx="0" cy="0"/>
        </a:xfrm>
      </p:grpSpPr>
      <p:sp>
        <p:nvSpPr>
          <p:cNvPr id="47" name="Google Shape;47;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159542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0110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1" name="Google Shape;6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8827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4"/>
        <p:cNvGrpSpPr/>
        <p:nvPr/>
      </p:nvGrpSpPr>
      <p:grpSpPr>
        <a:xfrm>
          <a:off x="0" y="0"/>
          <a:ext cx="0" cy="0"/>
          <a:chOff x="0" y="0"/>
          <a:chExt cx="0" cy="0"/>
        </a:xfrm>
      </p:grpSpPr>
      <p:sp>
        <p:nvSpPr>
          <p:cNvPr id="65" name="Google Shape;65;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4196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070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Photo">
  <p:cSld name="Title - Photo">
    <p:spTree>
      <p:nvGrpSpPr>
        <p:cNvPr id="1" name="Shape 41"/>
        <p:cNvGrpSpPr/>
        <p:nvPr/>
      </p:nvGrpSpPr>
      <p:grpSpPr>
        <a:xfrm>
          <a:off x="0" y="0"/>
          <a:ext cx="0" cy="0"/>
          <a:chOff x="0" y="0"/>
          <a:chExt cx="0" cy="0"/>
        </a:xfrm>
      </p:grpSpPr>
      <p:sp>
        <p:nvSpPr>
          <p:cNvPr id="42" name="Google Shape;42;p30"/>
          <p:cNvSpPr>
            <a:spLocks noGrp="1"/>
          </p:cNvSpPr>
          <p:nvPr>
            <p:ph type="pic" idx="2"/>
          </p:nvPr>
        </p:nvSpPr>
        <p:spPr>
          <a:xfrm>
            <a:off x="6096000" y="0"/>
            <a:ext cx="6096000" cy="6858000"/>
          </a:xfrm>
          <a:prstGeom prst="rect">
            <a:avLst/>
          </a:prstGeom>
          <a:noFill/>
          <a:ln>
            <a:noFill/>
          </a:ln>
        </p:spPr>
      </p:sp>
      <p:sp>
        <p:nvSpPr>
          <p:cNvPr id="43" name="Google Shape;43;p30"/>
          <p:cNvSpPr txBox="1">
            <a:spLocks noGrp="1"/>
          </p:cNvSpPr>
          <p:nvPr>
            <p:ph type="title"/>
          </p:nvPr>
        </p:nvSpPr>
        <p:spPr>
          <a:xfrm>
            <a:off x="508000" y="2209801"/>
            <a:ext cx="5283200" cy="2235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508000" y="4445001"/>
            <a:ext cx="5283200" cy="812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5"/>
              </a:buClr>
              <a:buSzPts val="2800"/>
              <a:buNone/>
              <a:defRPr sz="2800">
                <a:solidFill>
                  <a:schemeClr val="accent5"/>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 name="Google Shape;45;p30"/>
          <p:cNvPicPr preferRelativeResize="0"/>
          <p:nvPr/>
        </p:nvPicPr>
        <p:blipFill rotWithShape="1">
          <a:blip r:embed="rId2">
            <a:alphaModFix/>
          </a:blip>
          <a:srcRect t="11232" b="11231"/>
          <a:stretch/>
        </p:blipFill>
        <p:spPr>
          <a:xfrm>
            <a:off x="389467" y="245532"/>
            <a:ext cx="2730686" cy="855134"/>
          </a:xfrm>
          <a:prstGeom prst="rect">
            <a:avLst/>
          </a:prstGeom>
          <a:noFill/>
          <a:ln>
            <a:noFill/>
          </a:ln>
        </p:spPr>
      </p:pic>
    </p:spTree>
    <p:extLst>
      <p:ext uri="{BB962C8B-B14F-4D97-AF65-F5344CB8AC3E}">
        <p14:creationId xmlns:p14="http://schemas.microsoft.com/office/powerpoint/2010/main" val="223803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076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441875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9"/>
        <p:cNvGrpSpPr/>
        <p:nvPr/>
      </p:nvGrpSpPr>
      <p:grpSpPr>
        <a:xfrm>
          <a:off x="0" y="0"/>
          <a:ext cx="0" cy="0"/>
          <a:chOff x="0" y="0"/>
          <a:chExt cx="0" cy="0"/>
        </a:xfrm>
      </p:grpSpPr>
      <p:sp>
        <p:nvSpPr>
          <p:cNvPr id="90" name="Google Shape;90;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0967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96"/>
        <p:cNvGrpSpPr/>
        <p:nvPr/>
      </p:nvGrpSpPr>
      <p:grpSpPr>
        <a:xfrm>
          <a:off x="0" y="0"/>
          <a:ext cx="0" cy="0"/>
          <a:chOff x="0" y="0"/>
          <a:chExt cx="0" cy="0"/>
        </a:xfrm>
      </p:grpSpPr>
      <p:sp>
        <p:nvSpPr>
          <p:cNvPr id="97" name="Google Shape;97;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0"/>
          <p:cNvSpPr>
            <a:spLocks noGrp="1"/>
          </p:cNvSpPr>
          <p:nvPr>
            <p:ph type="pic" idx="2"/>
          </p:nvPr>
        </p:nvSpPr>
        <p:spPr>
          <a:xfrm>
            <a:off x="5183188" y="987425"/>
            <a:ext cx="6172200" cy="4873625"/>
          </a:xfrm>
          <a:prstGeom prst="rect">
            <a:avLst/>
          </a:prstGeom>
          <a:noFill/>
          <a:ln>
            <a:noFill/>
          </a:ln>
        </p:spPr>
      </p:sp>
      <p:sp>
        <p:nvSpPr>
          <p:cNvPr id="99" name="Google Shape;99;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 name="Google Shape;10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5344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3"/>
        <p:cNvGrpSpPr/>
        <p:nvPr/>
      </p:nvGrpSpPr>
      <p:grpSpPr>
        <a:xfrm>
          <a:off x="0" y="0"/>
          <a:ext cx="0" cy="0"/>
          <a:chOff x="0" y="0"/>
          <a:chExt cx="0" cy="0"/>
        </a:xfrm>
      </p:grpSpPr>
      <p:sp>
        <p:nvSpPr>
          <p:cNvPr id="104" name="Google Shape;104;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4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3202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9"/>
        <p:cNvGrpSpPr/>
        <p:nvPr/>
      </p:nvGrpSpPr>
      <p:grpSpPr>
        <a:xfrm>
          <a:off x="0" y="0"/>
          <a:ext cx="0" cy="0"/>
          <a:chOff x="0" y="0"/>
          <a:chExt cx="0" cy="0"/>
        </a:xfrm>
      </p:grpSpPr>
      <p:sp>
        <p:nvSpPr>
          <p:cNvPr id="110" name="Google Shape;110;p4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4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59683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6"/>
        <p:cNvGrpSpPr/>
        <p:nvPr/>
      </p:nvGrpSpPr>
      <p:grpSpPr>
        <a:xfrm>
          <a:off x="0" y="0"/>
          <a:ext cx="0" cy="0"/>
          <a:chOff x="0" y="0"/>
          <a:chExt cx="0" cy="0"/>
        </a:xfrm>
      </p:grpSpPr>
      <p:sp>
        <p:nvSpPr>
          <p:cNvPr id="47" name="Google Shape;47;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458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593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782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4"/>
        <p:cNvGrpSpPr/>
        <p:nvPr/>
      </p:nvGrpSpPr>
      <p:grpSpPr>
        <a:xfrm>
          <a:off x="0" y="0"/>
          <a:ext cx="0" cy="0"/>
          <a:chOff x="0" y="0"/>
          <a:chExt cx="0" cy="0"/>
        </a:xfrm>
      </p:grpSpPr>
      <p:sp>
        <p:nvSpPr>
          <p:cNvPr id="65" name="Google Shape;6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432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1"/>
        <p:cNvGrpSpPr/>
        <p:nvPr/>
      </p:nvGrpSpPr>
      <p:grpSpPr>
        <a:xfrm>
          <a:off x="0" y="0"/>
          <a:ext cx="0" cy="0"/>
          <a:chOff x="0" y="0"/>
          <a:chExt cx="0" cy="0"/>
        </a:xfrm>
      </p:grpSpPr>
      <p:sp>
        <p:nvSpPr>
          <p:cNvPr id="72" name="Google Shape;72;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91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4036749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201883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4073993"/>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hyperlink" Target="https://files.simpler.grants.gov/opportunities/782f996f-78f8-4742-8b68-d2bf50c87f99/attachments/1f9b7812-12a9-46ab-92cf-bb804c0bf6ac/cms-rht-26-001_final.pdf" TargetMode="External"/><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jpeg"/><Relationship Id="rId2" Type="http://schemas.openxmlformats.org/officeDocument/2006/relationships/notesSlide" Target="../notesSlides/notesSlide12.xml"/><Relationship Id="rId16"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 Id="rId14" Type="http://schemas.openxmlformats.org/officeDocument/2006/relationships/image" Target="../media/image5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hyperlink" Target="https://files.simpler.grants.gov/opportunities/782f996f-78f8-4742-8b68-d2bf50c87f99/attachments/1f9b7812-12a9-46ab-92cf-bb804c0bf6ac/cms-rht-26-001_final.pdf"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hyperlink" Target="https://files.simpler.grants.gov/opportunities/782f996f-78f8-4742-8b68-d2bf50c87f99/attachments/1f9b7812-12a9-46ab-92cf-bb804c0bf6ac/cms-rht-26-001_final.pdf"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voasis.gov/"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health.wv.gov/rural-health-transformation-program"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health.wv.gov/rural-health-transformation-program"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s://wvoasis.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hyperlink" Target="https://governor.wv.gov/rht"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jpe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C280CA6-2347-8EFE-3A92-0C9ACD99F05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226" name="Google Shape;226;p1"/>
          <p:cNvPicPr preferRelativeResize="0"/>
          <p:nvPr/>
        </p:nvPicPr>
        <p:blipFill rotWithShape="1">
          <a:blip r:embed="rId3">
            <a:alphaModFix amt="20000"/>
          </a:blip>
          <a:srcRect t="-2"/>
          <a:stretch/>
        </p:blipFill>
        <p:spPr>
          <a:xfrm>
            <a:off x="0" y="0"/>
            <a:ext cx="12192000" cy="6858000"/>
          </a:xfrm>
          <a:prstGeom prst="rect">
            <a:avLst/>
          </a:prstGeom>
          <a:noFill/>
          <a:ln>
            <a:noFill/>
          </a:ln>
        </p:spPr>
      </p:pic>
      <p:sp>
        <p:nvSpPr>
          <p:cNvPr id="227" name="Google Shape;227;p1"/>
          <p:cNvSpPr txBox="1">
            <a:spLocks noGrp="1"/>
          </p:cNvSpPr>
          <p:nvPr>
            <p:ph type="ctrTitle"/>
          </p:nvPr>
        </p:nvSpPr>
        <p:spPr>
          <a:xfrm>
            <a:off x="1284513" y="4445002"/>
            <a:ext cx="9416143" cy="14223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r>
              <a:rPr lang="en-US" sz="3600" b="0" dirty="0"/>
              <a:t>Rural Health Transformation (RHT) Program: Health as the Foundation of West Virginia’s Economic Strength</a:t>
            </a:r>
            <a:br>
              <a:rPr lang="en-US" b="0" dirty="0"/>
            </a:br>
            <a:r>
              <a:rPr lang="en-US" sz="2200" dirty="0">
                <a:solidFill>
                  <a:schemeClr val="lt1"/>
                </a:solidFill>
              </a:rPr>
              <a:t>March 24</a:t>
            </a:r>
            <a:r>
              <a:rPr lang="en-US" sz="2200" baseline="30000" dirty="0">
                <a:solidFill>
                  <a:schemeClr val="lt1"/>
                </a:solidFill>
              </a:rPr>
              <a:t>th</a:t>
            </a:r>
            <a:r>
              <a:rPr lang="en-US" sz="2200" dirty="0">
                <a:solidFill>
                  <a:schemeClr val="lt1"/>
                </a:solidFill>
              </a:rPr>
              <a:t>, 2026</a:t>
            </a:r>
            <a:endParaRPr dirty="0">
              <a:solidFill>
                <a:schemeClr val="lt1"/>
              </a:solidFill>
            </a:endParaRPr>
          </a:p>
        </p:txBody>
      </p:sp>
      <p:sp>
        <p:nvSpPr>
          <p:cNvPr id="228" name="Google Shape;228;p1"/>
          <p:cNvSpPr txBox="1"/>
          <p:nvPr/>
        </p:nvSpPr>
        <p:spPr>
          <a:xfrm>
            <a:off x="9347200" y="6492875"/>
            <a:ext cx="26416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t>1</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3DE4E3F-1D6F-C174-523D-D1F0CF980C6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722B5F-B4AA-8E85-E77D-8B83435043C9}"/>
              </a:ext>
            </a:extLst>
          </p:cNvPr>
          <p:cNvSpPr>
            <a:spLocks noGrp="1"/>
          </p:cNvSpPr>
          <p:nvPr>
            <p:ph type="title"/>
          </p:nvPr>
        </p:nvSpPr>
        <p:spPr/>
        <p:txBody>
          <a:bodyPr/>
          <a:lstStyle/>
          <a:p>
            <a:r>
              <a:rPr lang="en-US"/>
              <a:t>Where the $199.5M Will Go</a:t>
            </a:r>
          </a:p>
        </p:txBody>
      </p:sp>
      <p:cxnSp>
        <p:nvCxnSpPr>
          <p:cNvPr id="14" name="Straight Connector 13">
            <a:extLst>
              <a:ext uri="{FF2B5EF4-FFF2-40B4-BE49-F238E27FC236}">
                <a16:creationId xmlns:a16="http://schemas.microsoft.com/office/drawing/2014/main" id="{8F88125A-DB61-6CBF-F36E-883F288539A6}"/>
              </a:ext>
            </a:extLst>
          </p:cNvPr>
          <p:cNvCxnSpPr>
            <a:cxnSpLocks/>
          </p:cNvCxnSpPr>
          <p:nvPr/>
        </p:nvCxnSpPr>
        <p:spPr>
          <a:xfrm>
            <a:off x="8770744" y="2373186"/>
            <a:ext cx="0" cy="33832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Arrow: Chevron 14">
            <a:extLst>
              <a:ext uri="{FF2B5EF4-FFF2-40B4-BE49-F238E27FC236}">
                <a16:creationId xmlns:a16="http://schemas.microsoft.com/office/drawing/2014/main" id="{338B50F1-7D22-19C0-0FD3-6BAD8EDA57FA}"/>
              </a:ext>
            </a:extLst>
          </p:cNvPr>
          <p:cNvSpPr/>
          <p:nvPr/>
        </p:nvSpPr>
        <p:spPr>
          <a:xfrm>
            <a:off x="3353110" y="3910894"/>
            <a:ext cx="151547" cy="321051"/>
          </a:xfrm>
          <a:prstGeom prst="chevron">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Arrow: Chevron 15">
            <a:extLst>
              <a:ext uri="{FF2B5EF4-FFF2-40B4-BE49-F238E27FC236}">
                <a16:creationId xmlns:a16="http://schemas.microsoft.com/office/drawing/2014/main" id="{8D3457EA-BCC7-EEDF-897D-9EA56BADFB5B}"/>
              </a:ext>
            </a:extLst>
          </p:cNvPr>
          <p:cNvSpPr/>
          <p:nvPr/>
        </p:nvSpPr>
        <p:spPr>
          <a:xfrm>
            <a:off x="8694971" y="3910894"/>
            <a:ext cx="151547" cy="321051"/>
          </a:xfrm>
          <a:prstGeom prst="chevron">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9" name="Picture 18">
            <a:extLst>
              <a:ext uri="{FF2B5EF4-FFF2-40B4-BE49-F238E27FC236}">
                <a16:creationId xmlns:a16="http://schemas.microsoft.com/office/drawing/2014/main" id="{DC5F88F3-D328-7C9C-DB05-D1C3B9037D21}"/>
              </a:ext>
            </a:extLst>
          </p:cNvPr>
          <p:cNvPicPr>
            <a:picLocks noChangeAspect="1"/>
          </p:cNvPicPr>
          <p:nvPr/>
        </p:nvPicPr>
        <p:blipFill>
          <a:blip r:embed="rId3"/>
          <a:srcRect l="2249" t="6708" r="59909" b="60080"/>
          <a:stretch>
            <a:fillRect/>
          </a:stretch>
        </p:blipFill>
        <p:spPr>
          <a:xfrm>
            <a:off x="1684166" y="2263029"/>
            <a:ext cx="1431679" cy="1108040"/>
          </a:xfrm>
          <a:prstGeom prst="rect">
            <a:avLst/>
          </a:prstGeom>
        </p:spPr>
      </p:pic>
      <p:pic>
        <p:nvPicPr>
          <p:cNvPr id="20" name="Picture 19">
            <a:extLst>
              <a:ext uri="{FF2B5EF4-FFF2-40B4-BE49-F238E27FC236}">
                <a16:creationId xmlns:a16="http://schemas.microsoft.com/office/drawing/2014/main" id="{8023F84F-1160-728C-A651-7B0CC8A81299}"/>
              </a:ext>
            </a:extLst>
          </p:cNvPr>
          <p:cNvPicPr>
            <a:picLocks noChangeAspect="1"/>
          </p:cNvPicPr>
          <p:nvPr/>
        </p:nvPicPr>
        <p:blipFill>
          <a:blip r:embed="rId3"/>
          <a:srcRect l="66264" t="5602" r="2581" b="49244"/>
          <a:stretch>
            <a:fillRect/>
          </a:stretch>
        </p:blipFill>
        <p:spPr>
          <a:xfrm>
            <a:off x="532724" y="1885839"/>
            <a:ext cx="1138872" cy="1455493"/>
          </a:xfrm>
          <a:prstGeom prst="rect">
            <a:avLst/>
          </a:prstGeom>
        </p:spPr>
      </p:pic>
      <p:sp>
        <p:nvSpPr>
          <p:cNvPr id="21" name="Oval 20">
            <a:extLst>
              <a:ext uri="{FF2B5EF4-FFF2-40B4-BE49-F238E27FC236}">
                <a16:creationId xmlns:a16="http://schemas.microsoft.com/office/drawing/2014/main" id="{1646E4C4-3678-8DAB-13AC-8D2515C7539B}"/>
              </a:ext>
            </a:extLst>
          </p:cNvPr>
          <p:cNvSpPr/>
          <p:nvPr/>
        </p:nvSpPr>
        <p:spPr>
          <a:xfrm>
            <a:off x="553520" y="3726180"/>
            <a:ext cx="548640" cy="548640"/>
          </a:xfrm>
          <a:prstGeom prst="ellipse">
            <a:avLst/>
          </a:prstGeom>
          <a:solidFill>
            <a:schemeClr val="tx2">
              <a:lumMod val="40000"/>
              <a:lumOff val="60000"/>
              <a:alpha val="14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mn-cs"/>
                <a:sym typeface="Arial"/>
              </a:rPr>
              <a:t> </a:t>
            </a:r>
          </a:p>
        </p:txBody>
      </p:sp>
      <p:sp>
        <p:nvSpPr>
          <p:cNvPr id="27" name="TextBox 26">
            <a:extLst>
              <a:ext uri="{FF2B5EF4-FFF2-40B4-BE49-F238E27FC236}">
                <a16:creationId xmlns:a16="http://schemas.microsoft.com/office/drawing/2014/main" id="{9D090184-DFBB-CA11-4F5D-AAD6A7D930E2}"/>
              </a:ext>
            </a:extLst>
          </p:cNvPr>
          <p:cNvSpPr txBox="1"/>
          <p:nvPr/>
        </p:nvSpPr>
        <p:spPr>
          <a:xfrm>
            <a:off x="1235061" y="3739718"/>
            <a:ext cx="715038" cy="307777"/>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49</a:t>
            </a:r>
            <a:r>
              <a:rPr kumimoji="0" lang="en-US" sz="1800" b="1" i="0" u="none" strike="noStrike" kern="0" cap="none" spc="0" normalizeH="0" baseline="3000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th</a:t>
            </a:r>
            <a:r>
              <a:rPr kumimoji="0" lang="en-US" sz="2000" b="1" i="0"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 </a:t>
            </a:r>
            <a:endParaRPr kumimoji="0" lang="en-US" sz="1100" b="1" i="0"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endParaRPr>
          </a:p>
        </p:txBody>
      </p:sp>
      <p:sp>
        <p:nvSpPr>
          <p:cNvPr id="28" name="TextBox 27">
            <a:extLst>
              <a:ext uri="{FF2B5EF4-FFF2-40B4-BE49-F238E27FC236}">
                <a16:creationId xmlns:a16="http://schemas.microsoft.com/office/drawing/2014/main" id="{9FCCD8CF-5230-87AC-4495-C9CC0CD60811}"/>
              </a:ext>
            </a:extLst>
          </p:cNvPr>
          <p:cNvSpPr txBox="1"/>
          <p:nvPr/>
        </p:nvSpPr>
        <p:spPr>
          <a:xfrm>
            <a:off x="1235061" y="4097166"/>
            <a:ext cx="190906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1"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West Virginia’s rank in overall health status out of the 50 States</a:t>
            </a:r>
          </a:p>
        </p:txBody>
      </p:sp>
      <p:grpSp>
        <p:nvGrpSpPr>
          <p:cNvPr id="29" name="Group 28">
            <a:extLst>
              <a:ext uri="{FF2B5EF4-FFF2-40B4-BE49-F238E27FC236}">
                <a16:creationId xmlns:a16="http://schemas.microsoft.com/office/drawing/2014/main" id="{4F080414-0D1C-36D9-9389-5758699880C5}"/>
              </a:ext>
            </a:extLst>
          </p:cNvPr>
          <p:cNvGrpSpPr/>
          <p:nvPr/>
        </p:nvGrpSpPr>
        <p:grpSpPr>
          <a:xfrm>
            <a:off x="630852" y="3888781"/>
            <a:ext cx="365759" cy="274320"/>
            <a:chOff x="3057525" y="1585913"/>
            <a:chExt cx="752475" cy="596900"/>
          </a:xfrm>
        </p:grpSpPr>
        <p:sp>
          <p:nvSpPr>
            <p:cNvPr id="32" name="Freeform 112">
              <a:extLst>
                <a:ext uri="{FF2B5EF4-FFF2-40B4-BE49-F238E27FC236}">
                  <a16:creationId xmlns:a16="http://schemas.microsoft.com/office/drawing/2014/main" id="{3CA8CAA8-B3C2-9235-DFB0-3034452ECA86}"/>
                </a:ext>
              </a:extLst>
            </p:cNvPr>
            <p:cNvSpPr>
              <a:spLocks/>
            </p:cNvSpPr>
            <p:nvPr/>
          </p:nvSpPr>
          <p:spPr bwMode="auto">
            <a:xfrm>
              <a:off x="3117850" y="1585913"/>
              <a:ext cx="692150" cy="596900"/>
            </a:xfrm>
            <a:custGeom>
              <a:avLst/>
              <a:gdLst>
                <a:gd name="T0" fmla="*/ 16 w 232"/>
                <a:gd name="T1" fmla="*/ 100 h 200"/>
                <a:gd name="T2" fmla="*/ 0 w 232"/>
                <a:gd name="T3" fmla="*/ 60 h 200"/>
                <a:gd name="T4" fmla="*/ 60 w 232"/>
                <a:gd name="T5" fmla="*/ 0 h 200"/>
                <a:gd name="T6" fmla="*/ 108 w 232"/>
                <a:gd name="T7" fmla="*/ 24 h 200"/>
                <a:gd name="T8" fmla="*/ 116 w 232"/>
                <a:gd name="T9" fmla="*/ 32 h 200"/>
                <a:gd name="T10" fmla="*/ 124 w 232"/>
                <a:gd name="T11" fmla="*/ 24 h 200"/>
                <a:gd name="T12" fmla="*/ 172 w 232"/>
                <a:gd name="T13" fmla="*/ 0 h 200"/>
                <a:gd name="T14" fmla="*/ 232 w 232"/>
                <a:gd name="T15" fmla="*/ 60 h 200"/>
                <a:gd name="T16" fmla="*/ 208 w 232"/>
                <a:gd name="T17" fmla="*/ 108 h 200"/>
                <a:gd name="T18" fmla="*/ 116 w 232"/>
                <a:gd name="T19" fmla="*/ 200 h 200"/>
                <a:gd name="T20" fmla="*/ 40 w 232"/>
                <a:gd name="T21" fmla="*/ 1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00">
                  <a:moveTo>
                    <a:pt x="16" y="100"/>
                  </a:moveTo>
                  <a:cubicBezTo>
                    <a:pt x="5" y="88"/>
                    <a:pt x="0" y="76"/>
                    <a:pt x="0" y="60"/>
                  </a:cubicBezTo>
                  <a:cubicBezTo>
                    <a:pt x="0" y="27"/>
                    <a:pt x="27" y="0"/>
                    <a:pt x="60" y="0"/>
                  </a:cubicBezTo>
                  <a:cubicBezTo>
                    <a:pt x="80" y="0"/>
                    <a:pt x="96" y="12"/>
                    <a:pt x="108" y="24"/>
                  </a:cubicBezTo>
                  <a:cubicBezTo>
                    <a:pt x="116" y="32"/>
                    <a:pt x="116" y="32"/>
                    <a:pt x="116" y="32"/>
                  </a:cubicBezTo>
                  <a:cubicBezTo>
                    <a:pt x="124" y="24"/>
                    <a:pt x="124" y="24"/>
                    <a:pt x="124" y="24"/>
                  </a:cubicBezTo>
                  <a:cubicBezTo>
                    <a:pt x="136" y="12"/>
                    <a:pt x="152" y="0"/>
                    <a:pt x="172" y="0"/>
                  </a:cubicBezTo>
                  <a:cubicBezTo>
                    <a:pt x="205" y="0"/>
                    <a:pt x="232" y="27"/>
                    <a:pt x="232" y="60"/>
                  </a:cubicBezTo>
                  <a:cubicBezTo>
                    <a:pt x="232" y="80"/>
                    <a:pt x="224" y="92"/>
                    <a:pt x="208" y="108"/>
                  </a:cubicBezTo>
                  <a:cubicBezTo>
                    <a:pt x="116" y="200"/>
                    <a:pt x="116" y="200"/>
                    <a:pt x="116" y="200"/>
                  </a:cubicBezTo>
                  <a:cubicBezTo>
                    <a:pt x="40" y="124"/>
                    <a:pt x="40" y="124"/>
                    <a:pt x="40" y="124"/>
                  </a:cubicBez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3" name="Freeform 113">
              <a:extLst>
                <a:ext uri="{FF2B5EF4-FFF2-40B4-BE49-F238E27FC236}">
                  <a16:creationId xmlns:a16="http://schemas.microsoft.com/office/drawing/2014/main" id="{D205B4EE-2208-BF8D-4F2D-859A9DCC5B77}"/>
                </a:ext>
              </a:extLst>
            </p:cNvPr>
            <p:cNvSpPr>
              <a:spLocks/>
            </p:cNvSpPr>
            <p:nvPr/>
          </p:nvSpPr>
          <p:spPr bwMode="auto">
            <a:xfrm>
              <a:off x="3106738" y="1765301"/>
              <a:ext cx="620712" cy="190500"/>
            </a:xfrm>
            <a:custGeom>
              <a:avLst/>
              <a:gdLst>
                <a:gd name="T0" fmla="*/ 0 w 391"/>
                <a:gd name="T1" fmla="*/ 120 h 120"/>
                <a:gd name="T2" fmla="*/ 45 w 391"/>
                <a:gd name="T3" fmla="*/ 120 h 120"/>
                <a:gd name="T4" fmla="*/ 105 w 391"/>
                <a:gd name="T5" fmla="*/ 15 h 120"/>
                <a:gd name="T6" fmla="*/ 165 w 391"/>
                <a:gd name="T7" fmla="*/ 105 h 120"/>
                <a:gd name="T8" fmla="*/ 225 w 391"/>
                <a:gd name="T9" fmla="*/ 15 h 120"/>
                <a:gd name="T10" fmla="*/ 285 w 391"/>
                <a:gd name="T11" fmla="*/ 105 h 120"/>
                <a:gd name="T12" fmla="*/ 345 w 391"/>
                <a:gd name="T13" fmla="*/ 0 h 120"/>
                <a:gd name="T14" fmla="*/ 391 w 391"/>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120">
                  <a:moveTo>
                    <a:pt x="0" y="120"/>
                  </a:moveTo>
                  <a:lnTo>
                    <a:pt x="45" y="120"/>
                  </a:lnTo>
                  <a:lnTo>
                    <a:pt x="105" y="15"/>
                  </a:lnTo>
                  <a:lnTo>
                    <a:pt x="165" y="105"/>
                  </a:lnTo>
                  <a:lnTo>
                    <a:pt x="225" y="15"/>
                  </a:lnTo>
                  <a:lnTo>
                    <a:pt x="285" y="105"/>
                  </a:lnTo>
                  <a:lnTo>
                    <a:pt x="345" y="0"/>
                  </a:lnTo>
                  <a:lnTo>
                    <a:pt x="391" y="0"/>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4" name="Line 114">
              <a:extLst>
                <a:ext uri="{FF2B5EF4-FFF2-40B4-BE49-F238E27FC236}">
                  <a16:creationId xmlns:a16="http://schemas.microsoft.com/office/drawing/2014/main" id="{D235A328-ECC0-0CCD-F32B-8F40040C522C}"/>
                </a:ext>
              </a:extLst>
            </p:cNvPr>
            <p:cNvSpPr>
              <a:spLocks noChangeShapeType="1"/>
            </p:cNvSpPr>
            <p:nvPr/>
          </p:nvSpPr>
          <p:spPr bwMode="auto">
            <a:xfrm>
              <a:off x="3057525" y="1955801"/>
              <a:ext cx="25400" cy="0"/>
            </a:xfrm>
            <a:prstGeom prst="line">
              <a:avLst/>
            </a:prstGeom>
            <a:noFill/>
            <a:ln w="31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5" name="Line 115">
              <a:extLst>
                <a:ext uri="{FF2B5EF4-FFF2-40B4-BE49-F238E27FC236}">
                  <a16:creationId xmlns:a16="http://schemas.microsoft.com/office/drawing/2014/main" id="{FC7730A9-B14C-1F0E-229C-EB23134E30B1}"/>
                </a:ext>
              </a:extLst>
            </p:cNvPr>
            <p:cNvSpPr>
              <a:spLocks noChangeShapeType="1"/>
            </p:cNvSpPr>
            <p:nvPr/>
          </p:nvSpPr>
          <p:spPr bwMode="auto">
            <a:xfrm>
              <a:off x="3751263" y="1765301"/>
              <a:ext cx="23812" cy="0"/>
            </a:xfrm>
            <a:prstGeom prst="line">
              <a:avLst/>
            </a:prstGeom>
            <a:noFill/>
            <a:ln w="31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6" name="Freeform 116">
              <a:extLst>
                <a:ext uri="{FF2B5EF4-FFF2-40B4-BE49-F238E27FC236}">
                  <a16:creationId xmlns:a16="http://schemas.microsoft.com/office/drawing/2014/main" id="{4B62F9CD-BF68-D115-DAD8-F79FFBB33E57}"/>
                </a:ext>
              </a:extLst>
            </p:cNvPr>
            <p:cNvSpPr>
              <a:spLocks/>
            </p:cNvSpPr>
            <p:nvPr/>
          </p:nvSpPr>
          <p:spPr bwMode="auto">
            <a:xfrm>
              <a:off x="3189288" y="1657351"/>
              <a:ext cx="107950" cy="107950"/>
            </a:xfrm>
            <a:custGeom>
              <a:avLst/>
              <a:gdLst>
                <a:gd name="T0" fmla="*/ 0 w 36"/>
                <a:gd name="T1" fmla="*/ 36 h 36"/>
                <a:gd name="T2" fmla="*/ 36 w 36"/>
                <a:gd name="T3" fmla="*/ 0 h 36"/>
              </a:gdLst>
              <a:ahLst/>
              <a:cxnLst>
                <a:cxn ang="0">
                  <a:pos x="T0" y="T1"/>
                </a:cxn>
                <a:cxn ang="0">
                  <a:pos x="T2" y="T3"/>
                </a:cxn>
              </a:cxnLst>
              <a:rect l="0" t="0" r="r" b="b"/>
              <a:pathLst>
                <a:path w="36" h="36">
                  <a:moveTo>
                    <a:pt x="0" y="36"/>
                  </a:moveTo>
                  <a:cubicBezTo>
                    <a:pt x="0" y="16"/>
                    <a:pt x="16" y="0"/>
                    <a:pt x="36" y="0"/>
                  </a:cubicBez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grpSp>
      <p:pic>
        <p:nvPicPr>
          <p:cNvPr id="48" name="Picture 47">
            <a:extLst>
              <a:ext uri="{FF2B5EF4-FFF2-40B4-BE49-F238E27FC236}">
                <a16:creationId xmlns:a16="http://schemas.microsoft.com/office/drawing/2014/main" id="{AD7CF394-235A-7570-FA3B-00C47EC8E940}"/>
              </a:ext>
            </a:extLst>
          </p:cNvPr>
          <p:cNvPicPr>
            <a:picLocks noChangeAspect="1"/>
          </p:cNvPicPr>
          <p:nvPr/>
        </p:nvPicPr>
        <p:blipFill>
          <a:blip r:embed="rId4"/>
          <a:stretch>
            <a:fillRect/>
          </a:stretch>
        </p:blipFill>
        <p:spPr>
          <a:xfrm>
            <a:off x="9356653" y="2093153"/>
            <a:ext cx="2071529" cy="1654576"/>
          </a:xfrm>
          <a:prstGeom prst="rect">
            <a:avLst/>
          </a:prstGeom>
        </p:spPr>
      </p:pic>
      <p:sp>
        <p:nvSpPr>
          <p:cNvPr id="51" name="TextBox 50">
            <a:extLst>
              <a:ext uri="{FF2B5EF4-FFF2-40B4-BE49-F238E27FC236}">
                <a16:creationId xmlns:a16="http://schemas.microsoft.com/office/drawing/2014/main" id="{995681FD-DAD2-AE7B-F8D8-C1D1A2E7DFA6}"/>
              </a:ext>
            </a:extLst>
          </p:cNvPr>
          <p:cNvSpPr txBox="1"/>
          <p:nvPr/>
        </p:nvSpPr>
        <p:spPr>
          <a:xfrm>
            <a:off x="9356654" y="3902572"/>
            <a:ext cx="2071528" cy="15081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Transition to a healthier workforce, improved outcomes, and innovative economy that can sustain itself in the long-term  </a:t>
            </a:r>
          </a:p>
        </p:txBody>
      </p:sp>
      <p:sp>
        <p:nvSpPr>
          <p:cNvPr id="63" name="Google Shape;488;p20">
            <a:extLst>
              <a:ext uri="{FF2B5EF4-FFF2-40B4-BE49-F238E27FC236}">
                <a16:creationId xmlns:a16="http://schemas.microsoft.com/office/drawing/2014/main" id="{F0A2C883-9116-0431-3D72-630574079128}"/>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6" name="Oval 5">
            <a:extLst>
              <a:ext uri="{FF2B5EF4-FFF2-40B4-BE49-F238E27FC236}">
                <a16:creationId xmlns:a16="http://schemas.microsoft.com/office/drawing/2014/main" id="{903F7308-4706-FEAB-CAEE-DE9A6293FAD8}"/>
              </a:ext>
            </a:extLst>
          </p:cNvPr>
          <p:cNvSpPr/>
          <p:nvPr/>
        </p:nvSpPr>
        <p:spPr>
          <a:xfrm>
            <a:off x="553520" y="5026694"/>
            <a:ext cx="548640" cy="548640"/>
          </a:xfrm>
          <a:prstGeom prst="ellipse">
            <a:avLst/>
          </a:prstGeom>
          <a:solidFill>
            <a:schemeClr val="tx2">
              <a:lumMod val="40000"/>
              <a:lumOff val="60000"/>
              <a:alpha val="14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FFFFF"/>
                </a:solidFill>
                <a:effectLst/>
                <a:uLnTx/>
                <a:uFillTx/>
                <a:latin typeface="Yu Gothic" panose="020B0400000000000000" pitchFamily="34" charset="-128"/>
                <a:ea typeface="Yu Gothic" panose="020B0400000000000000" pitchFamily="34" charset="-128"/>
                <a:cs typeface="+mn-cs"/>
                <a:sym typeface="Arial"/>
              </a:rPr>
              <a:t> </a:t>
            </a:r>
          </a:p>
        </p:txBody>
      </p:sp>
      <p:sp>
        <p:nvSpPr>
          <p:cNvPr id="8" name="TextBox 7">
            <a:extLst>
              <a:ext uri="{FF2B5EF4-FFF2-40B4-BE49-F238E27FC236}">
                <a16:creationId xmlns:a16="http://schemas.microsoft.com/office/drawing/2014/main" id="{8EB409F3-E810-9D84-B4C1-447B69B4B3C2}"/>
              </a:ext>
            </a:extLst>
          </p:cNvPr>
          <p:cNvSpPr txBox="1"/>
          <p:nvPr/>
        </p:nvSpPr>
        <p:spPr>
          <a:xfrm>
            <a:off x="1235061" y="5040232"/>
            <a:ext cx="1798204" cy="276999"/>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-2.5 years</a:t>
            </a:r>
            <a:endParaRPr kumimoji="0" lang="en-US" sz="1050" b="1" i="0"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endParaRPr>
          </a:p>
        </p:txBody>
      </p:sp>
      <p:sp>
        <p:nvSpPr>
          <p:cNvPr id="9" name="TextBox 8">
            <a:extLst>
              <a:ext uri="{FF2B5EF4-FFF2-40B4-BE49-F238E27FC236}">
                <a16:creationId xmlns:a16="http://schemas.microsoft.com/office/drawing/2014/main" id="{AE3302A6-A3AF-36BC-1E63-5A8BBD45FCF9}"/>
              </a:ext>
            </a:extLst>
          </p:cNvPr>
          <p:cNvSpPr txBox="1"/>
          <p:nvPr/>
        </p:nvSpPr>
        <p:spPr>
          <a:xfrm>
            <a:off x="1235061" y="5459324"/>
            <a:ext cx="190906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1" u="none" strike="noStrike" kern="0" cap="none" spc="0" normalizeH="0" baseline="0" noProof="0">
                <a:ln>
                  <a:noFill/>
                </a:ln>
                <a:solidFill>
                  <a:srgbClr val="000000"/>
                </a:solidFill>
                <a:effectLst/>
                <a:uLnTx/>
                <a:uFillTx/>
                <a:latin typeface="Arial" panose="020B0604020202020204" pitchFamily="34" charset="0"/>
                <a:ea typeface="Yu Gothic" panose="020B0400000000000000" pitchFamily="34" charset="-128"/>
                <a:cs typeface="Arial" panose="020B0604020202020204" pitchFamily="34" charset="0"/>
                <a:sym typeface="Arial"/>
              </a:rPr>
              <a:t>West Virginia’s life expectancy is 2.5 years lower than the national average</a:t>
            </a:r>
          </a:p>
        </p:txBody>
      </p:sp>
      <p:grpSp>
        <p:nvGrpSpPr>
          <p:cNvPr id="10" name="Group 9">
            <a:extLst>
              <a:ext uri="{FF2B5EF4-FFF2-40B4-BE49-F238E27FC236}">
                <a16:creationId xmlns:a16="http://schemas.microsoft.com/office/drawing/2014/main" id="{B00272DC-E212-8F2B-713F-6687AE24D1DD}"/>
              </a:ext>
            </a:extLst>
          </p:cNvPr>
          <p:cNvGrpSpPr/>
          <p:nvPr/>
        </p:nvGrpSpPr>
        <p:grpSpPr>
          <a:xfrm>
            <a:off x="630852" y="5189295"/>
            <a:ext cx="365759" cy="274320"/>
            <a:chOff x="3057525" y="1585913"/>
            <a:chExt cx="752475" cy="596900"/>
          </a:xfrm>
        </p:grpSpPr>
        <p:sp>
          <p:nvSpPr>
            <p:cNvPr id="12" name="Freeform 112">
              <a:extLst>
                <a:ext uri="{FF2B5EF4-FFF2-40B4-BE49-F238E27FC236}">
                  <a16:creationId xmlns:a16="http://schemas.microsoft.com/office/drawing/2014/main" id="{2A0ADA5B-B3B2-9D61-2E66-79F2FDC00D11}"/>
                </a:ext>
              </a:extLst>
            </p:cNvPr>
            <p:cNvSpPr>
              <a:spLocks/>
            </p:cNvSpPr>
            <p:nvPr/>
          </p:nvSpPr>
          <p:spPr bwMode="auto">
            <a:xfrm>
              <a:off x="3117850" y="1585913"/>
              <a:ext cx="692150" cy="596900"/>
            </a:xfrm>
            <a:custGeom>
              <a:avLst/>
              <a:gdLst>
                <a:gd name="T0" fmla="*/ 16 w 232"/>
                <a:gd name="T1" fmla="*/ 100 h 200"/>
                <a:gd name="T2" fmla="*/ 0 w 232"/>
                <a:gd name="T3" fmla="*/ 60 h 200"/>
                <a:gd name="T4" fmla="*/ 60 w 232"/>
                <a:gd name="T5" fmla="*/ 0 h 200"/>
                <a:gd name="T6" fmla="*/ 108 w 232"/>
                <a:gd name="T7" fmla="*/ 24 h 200"/>
                <a:gd name="T8" fmla="*/ 116 w 232"/>
                <a:gd name="T9" fmla="*/ 32 h 200"/>
                <a:gd name="T10" fmla="*/ 124 w 232"/>
                <a:gd name="T11" fmla="*/ 24 h 200"/>
                <a:gd name="T12" fmla="*/ 172 w 232"/>
                <a:gd name="T13" fmla="*/ 0 h 200"/>
                <a:gd name="T14" fmla="*/ 232 w 232"/>
                <a:gd name="T15" fmla="*/ 60 h 200"/>
                <a:gd name="T16" fmla="*/ 208 w 232"/>
                <a:gd name="T17" fmla="*/ 108 h 200"/>
                <a:gd name="T18" fmla="*/ 116 w 232"/>
                <a:gd name="T19" fmla="*/ 200 h 200"/>
                <a:gd name="T20" fmla="*/ 40 w 232"/>
                <a:gd name="T21" fmla="*/ 12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200">
                  <a:moveTo>
                    <a:pt x="16" y="100"/>
                  </a:moveTo>
                  <a:cubicBezTo>
                    <a:pt x="5" y="88"/>
                    <a:pt x="0" y="76"/>
                    <a:pt x="0" y="60"/>
                  </a:cubicBezTo>
                  <a:cubicBezTo>
                    <a:pt x="0" y="27"/>
                    <a:pt x="27" y="0"/>
                    <a:pt x="60" y="0"/>
                  </a:cubicBezTo>
                  <a:cubicBezTo>
                    <a:pt x="80" y="0"/>
                    <a:pt x="96" y="12"/>
                    <a:pt x="108" y="24"/>
                  </a:cubicBezTo>
                  <a:cubicBezTo>
                    <a:pt x="116" y="32"/>
                    <a:pt x="116" y="32"/>
                    <a:pt x="116" y="32"/>
                  </a:cubicBezTo>
                  <a:cubicBezTo>
                    <a:pt x="124" y="24"/>
                    <a:pt x="124" y="24"/>
                    <a:pt x="124" y="24"/>
                  </a:cubicBezTo>
                  <a:cubicBezTo>
                    <a:pt x="136" y="12"/>
                    <a:pt x="152" y="0"/>
                    <a:pt x="172" y="0"/>
                  </a:cubicBezTo>
                  <a:cubicBezTo>
                    <a:pt x="205" y="0"/>
                    <a:pt x="232" y="27"/>
                    <a:pt x="232" y="60"/>
                  </a:cubicBezTo>
                  <a:cubicBezTo>
                    <a:pt x="232" y="80"/>
                    <a:pt x="224" y="92"/>
                    <a:pt x="208" y="108"/>
                  </a:cubicBezTo>
                  <a:cubicBezTo>
                    <a:pt x="116" y="200"/>
                    <a:pt x="116" y="200"/>
                    <a:pt x="116" y="200"/>
                  </a:cubicBezTo>
                  <a:cubicBezTo>
                    <a:pt x="40" y="124"/>
                    <a:pt x="40" y="124"/>
                    <a:pt x="40" y="124"/>
                  </a:cubicBez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17" name="Freeform 113">
              <a:extLst>
                <a:ext uri="{FF2B5EF4-FFF2-40B4-BE49-F238E27FC236}">
                  <a16:creationId xmlns:a16="http://schemas.microsoft.com/office/drawing/2014/main" id="{8AF7B20F-BA91-1C4A-885E-E854033F5FBF}"/>
                </a:ext>
              </a:extLst>
            </p:cNvPr>
            <p:cNvSpPr>
              <a:spLocks/>
            </p:cNvSpPr>
            <p:nvPr/>
          </p:nvSpPr>
          <p:spPr bwMode="auto">
            <a:xfrm>
              <a:off x="3106738" y="1765301"/>
              <a:ext cx="620712" cy="190500"/>
            </a:xfrm>
            <a:custGeom>
              <a:avLst/>
              <a:gdLst>
                <a:gd name="T0" fmla="*/ 0 w 391"/>
                <a:gd name="T1" fmla="*/ 120 h 120"/>
                <a:gd name="T2" fmla="*/ 45 w 391"/>
                <a:gd name="T3" fmla="*/ 120 h 120"/>
                <a:gd name="T4" fmla="*/ 105 w 391"/>
                <a:gd name="T5" fmla="*/ 15 h 120"/>
                <a:gd name="T6" fmla="*/ 165 w 391"/>
                <a:gd name="T7" fmla="*/ 105 h 120"/>
                <a:gd name="T8" fmla="*/ 225 w 391"/>
                <a:gd name="T9" fmla="*/ 15 h 120"/>
                <a:gd name="T10" fmla="*/ 285 w 391"/>
                <a:gd name="T11" fmla="*/ 105 h 120"/>
                <a:gd name="T12" fmla="*/ 345 w 391"/>
                <a:gd name="T13" fmla="*/ 0 h 120"/>
                <a:gd name="T14" fmla="*/ 391 w 391"/>
                <a:gd name="T15" fmla="*/ 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1" h="120">
                  <a:moveTo>
                    <a:pt x="0" y="120"/>
                  </a:moveTo>
                  <a:lnTo>
                    <a:pt x="45" y="120"/>
                  </a:lnTo>
                  <a:lnTo>
                    <a:pt x="105" y="15"/>
                  </a:lnTo>
                  <a:lnTo>
                    <a:pt x="165" y="105"/>
                  </a:lnTo>
                  <a:lnTo>
                    <a:pt x="225" y="15"/>
                  </a:lnTo>
                  <a:lnTo>
                    <a:pt x="285" y="105"/>
                  </a:lnTo>
                  <a:lnTo>
                    <a:pt x="345" y="0"/>
                  </a:lnTo>
                  <a:lnTo>
                    <a:pt x="391" y="0"/>
                  </a:ln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18" name="Line 114">
              <a:extLst>
                <a:ext uri="{FF2B5EF4-FFF2-40B4-BE49-F238E27FC236}">
                  <a16:creationId xmlns:a16="http://schemas.microsoft.com/office/drawing/2014/main" id="{B05E5980-E569-6F24-7796-2D04DCFDC34C}"/>
                </a:ext>
              </a:extLst>
            </p:cNvPr>
            <p:cNvSpPr>
              <a:spLocks noChangeShapeType="1"/>
            </p:cNvSpPr>
            <p:nvPr/>
          </p:nvSpPr>
          <p:spPr bwMode="auto">
            <a:xfrm>
              <a:off x="3057525" y="1955801"/>
              <a:ext cx="25400" cy="0"/>
            </a:xfrm>
            <a:prstGeom prst="line">
              <a:avLst/>
            </a:prstGeom>
            <a:noFill/>
            <a:ln w="31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1" name="Line 115">
              <a:extLst>
                <a:ext uri="{FF2B5EF4-FFF2-40B4-BE49-F238E27FC236}">
                  <a16:creationId xmlns:a16="http://schemas.microsoft.com/office/drawing/2014/main" id="{A9807046-0FBA-3A0C-E317-A8A2BE9F261E}"/>
                </a:ext>
              </a:extLst>
            </p:cNvPr>
            <p:cNvSpPr>
              <a:spLocks noChangeShapeType="1"/>
            </p:cNvSpPr>
            <p:nvPr/>
          </p:nvSpPr>
          <p:spPr bwMode="auto">
            <a:xfrm>
              <a:off x="3751263" y="1765301"/>
              <a:ext cx="23812" cy="0"/>
            </a:xfrm>
            <a:prstGeom prst="line">
              <a:avLst/>
            </a:prstGeom>
            <a:noFill/>
            <a:ln w="3175" cap="flat">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sp>
          <p:nvSpPr>
            <p:cNvPr id="39" name="Freeform 116">
              <a:extLst>
                <a:ext uri="{FF2B5EF4-FFF2-40B4-BE49-F238E27FC236}">
                  <a16:creationId xmlns:a16="http://schemas.microsoft.com/office/drawing/2014/main" id="{79CF4203-D459-E243-1DDE-16D306A1C52B}"/>
                </a:ext>
              </a:extLst>
            </p:cNvPr>
            <p:cNvSpPr>
              <a:spLocks/>
            </p:cNvSpPr>
            <p:nvPr/>
          </p:nvSpPr>
          <p:spPr bwMode="auto">
            <a:xfrm>
              <a:off x="3189288" y="1657351"/>
              <a:ext cx="107950" cy="107950"/>
            </a:xfrm>
            <a:custGeom>
              <a:avLst/>
              <a:gdLst>
                <a:gd name="T0" fmla="*/ 0 w 36"/>
                <a:gd name="T1" fmla="*/ 36 h 36"/>
                <a:gd name="T2" fmla="*/ 36 w 36"/>
                <a:gd name="T3" fmla="*/ 0 h 36"/>
              </a:gdLst>
              <a:ahLst/>
              <a:cxnLst>
                <a:cxn ang="0">
                  <a:pos x="T0" y="T1"/>
                </a:cxn>
                <a:cxn ang="0">
                  <a:pos x="T2" y="T3"/>
                </a:cxn>
              </a:cxnLst>
              <a:rect l="0" t="0" r="r" b="b"/>
              <a:pathLst>
                <a:path w="36" h="36">
                  <a:moveTo>
                    <a:pt x="0" y="36"/>
                  </a:moveTo>
                  <a:cubicBezTo>
                    <a:pt x="0" y="16"/>
                    <a:pt x="16" y="0"/>
                    <a:pt x="36" y="0"/>
                  </a:cubicBezTo>
                </a:path>
              </a:pathLst>
            </a:custGeom>
            <a:noFill/>
            <a:ln w="3175"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1400" b="0" i="0" u="none" strike="noStrike" kern="0" cap="none" spc="0" normalizeH="0" baseline="0" noProof="0">
                <a:ln>
                  <a:noFill/>
                </a:ln>
                <a:solidFill>
                  <a:srgbClr val="000000"/>
                </a:solidFill>
                <a:effectLst/>
                <a:uLnTx/>
                <a:uFillTx/>
                <a:latin typeface="Yu Gothic" panose="020B0400000000000000" pitchFamily="34" charset="-128"/>
                <a:ea typeface="Yu Gothic" panose="020B0400000000000000" pitchFamily="34" charset="-128"/>
                <a:cs typeface="Arial"/>
                <a:sym typeface="Arial"/>
              </a:endParaRPr>
            </a:p>
          </p:txBody>
        </p:sp>
      </p:grpSp>
      <p:sp>
        <p:nvSpPr>
          <p:cNvPr id="42" name="Google Shape;313;p9">
            <a:extLst>
              <a:ext uri="{FF2B5EF4-FFF2-40B4-BE49-F238E27FC236}">
                <a16:creationId xmlns:a16="http://schemas.microsoft.com/office/drawing/2014/main" id="{1B882331-8AA9-AE96-23F7-ADCB7FF7DF60}"/>
              </a:ext>
            </a:extLst>
          </p:cNvPr>
          <p:cNvSpPr txBox="1"/>
          <p:nvPr/>
        </p:nvSpPr>
        <p:spPr>
          <a:xfrm>
            <a:off x="3964642" y="5046769"/>
            <a:ext cx="1463040" cy="548640"/>
          </a:xfrm>
          <a:prstGeom prst="roundRect">
            <a:avLst/>
          </a:prstGeom>
          <a:solidFill>
            <a:schemeClr val="bg2">
              <a:lumMod val="25000"/>
              <a:lumOff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1" u="none" strike="noStrike" kern="0" cap="none" spc="0" normalizeH="0" baseline="0" noProof="0">
                <a:ln>
                  <a:noFill/>
                </a:ln>
                <a:solidFill>
                  <a:srgbClr val="000000"/>
                </a:solidFill>
                <a:effectLst/>
                <a:uLnTx/>
                <a:uFillTx/>
                <a:latin typeface="Arial"/>
                <a:ea typeface="Arial"/>
                <a:cs typeface="Arial"/>
                <a:sym typeface="Arial"/>
              </a:rPr>
              <a:t>Strengthening community health &amp; economic activity</a:t>
            </a:r>
            <a:endParaRPr kumimoji="0" lang="en-US" sz="11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314;p9">
            <a:extLst>
              <a:ext uri="{FF2B5EF4-FFF2-40B4-BE49-F238E27FC236}">
                <a16:creationId xmlns:a16="http://schemas.microsoft.com/office/drawing/2014/main" id="{8C9D65CD-66B2-C64C-4D70-687C4B6A9FC3}"/>
              </a:ext>
            </a:extLst>
          </p:cNvPr>
          <p:cNvSpPr txBox="1"/>
          <p:nvPr/>
        </p:nvSpPr>
        <p:spPr>
          <a:xfrm>
            <a:off x="3964642" y="2378236"/>
            <a:ext cx="1463040" cy="548640"/>
          </a:xfrm>
          <a:prstGeom prst="roundRect">
            <a:avLst/>
          </a:prstGeom>
          <a:solidFill>
            <a:schemeClr val="bg2">
              <a:lumMod val="25000"/>
              <a:lumOff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1" u="none" strike="noStrike" kern="0" cap="none" spc="0" normalizeH="0" baseline="0" noProof="0">
                <a:ln>
                  <a:noFill/>
                </a:ln>
                <a:solidFill>
                  <a:srgbClr val="000000"/>
                </a:solidFill>
                <a:effectLst/>
                <a:uLnTx/>
                <a:uFillTx/>
                <a:latin typeface="Arial"/>
                <a:ea typeface="Arial"/>
                <a:cs typeface="Arial"/>
                <a:sym typeface="Arial"/>
              </a:rPr>
              <a:t>Investing in Healthcare Innovation</a:t>
            </a:r>
            <a:endParaRPr kumimoji="0" lang="en-US" sz="11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315;p9">
            <a:extLst>
              <a:ext uri="{FF2B5EF4-FFF2-40B4-BE49-F238E27FC236}">
                <a16:creationId xmlns:a16="http://schemas.microsoft.com/office/drawing/2014/main" id="{3FB53B9E-41D7-10E6-DD79-485DC6A615A5}"/>
              </a:ext>
            </a:extLst>
          </p:cNvPr>
          <p:cNvSpPr txBox="1"/>
          <p:nvPr/>
        </p:nvSpPr>
        <p:spPr>
          <a:xfrm>
            <a:off x="6928092" y="5046769"/>
            <a:ext cx="1463040" cy="548640"/>
          </a:xfrm>
          <a:prstGeom prst="roundRect">
            <a:avLst/>
          </a:prstGeom>
          <a:solidFill>
            <a:schemeClr val="bg2">
              <a:lumMod val="25000"/>
              <a:lumOff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1" u="none" strike="noStrike" kern="0" cap="none" spc="0" normalizeH="0" baseline="0" noProof="0">
                <a:ln>
                  <a:noFill/>
                </a:ln>
                <a:solidFill>
                  <a:srgbClr val="000000"/>
                </a:solidFill>
                <a:effectLst/>
                <a:uLnTx/>
                <a:uFillTx/>
                <a:latin typeface="Arial"/>
                <a:ea typeface="Arial"/>
                <a:cs typeface="Arial"/>
                <a:sym typeface="Arial"/>
              </a:rPr>
              <a:t>Building capacity for coordinated, quality care</a:t>
            </a:r>
            <a:endParaRPr kumimoji="0" lang="en-US" sz="11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16;p9">
            <a:extLst>
              <a:ext uri="{FF2B5EF4-FFF2-40B4-BE49-F238E27FC236}">
                <a16:creationId xmlns:a16="http://schemas.microsoft.com/office/drawing/2014/main" id="{29171C92-5D58-8E1B-CF83-6AF97FEB9984}"/>
              </a:ext>
            </a:extLst>
          </p:cNvPr>
          <p:cNvSpPr txBox="1"/>
          <p:nvPr/>
        </p:nvSpPr>
        <p:spPr>
          <a:xfrm>
            <a:off x="6928092" y="2378236"/>
            <a:ext cx="1463040" cy="548640"/>
          </a:xfrm>
          <a:prstGeom prst="roundRect">
            <a:avLst/>
          </a:prstGeom>
          <a:solidFill>
            <a:schemeClr val="bg2">
              <a:lumMod val="25000"/>
              <a:lumOff val="75000"/>
            </a:schemeClr>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1" u="none" strike="noStrike" kern="0" cap="none" spc="0" normalizeH="0" baseline="0" noProof="0">
                <a:ln>
                  <a:noFill/>
                </a:ln>
                <a:solidFill>
                  <a:srgbClr val="000000"/>
                </a:solidFill>
                <a:effectLst/>
                <a:uLnTx/>
                <a:uFillTx/>
                <a:latin typeface="Arial"/>
                <a:ea typeface="Arial"/>
                <a:cs typeface="Arial"/>
                <a:sym typeface="Arial"/>
              </a:rPr>
              <a:t>Connecting residents to timely care</a:t>
            </a:r>
            <a:endParaRPr kumimoji="0" lang="en-US" sz="1100" b="0" i="1"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50" name="Straight Connector 49">
            <a:extLst>
              <a:ext uri="{FF2B5EF4-FFF2-40B4-BE49-F238E27FC236}">
                <a16:creationId xmlns:a16="http://schemas.microsoft.com/office/drawing/2014/main" id="{4D6891F6-C7BF-08F7-88E6-66D9E9777029}"/>
              </a:ext>
            </a:extLst>
          </p:cNvPr>
          <p:cNvCxnSpPr>
            <a:cxnSpLocks/>
          </p:cNvCxnSpPr>
          <p:nvPr/>
        </p:nvCxnSpPr>
        <p:spPr>
          <a:xfrm flipH="1">
            <a:off x="3419411" y="2373186"/>
            <a:ext cx="9472" cy="33832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Google Shape;318;p9">
            <a:extLst>
              <a:ext uri="{FF2B5EF4-FFF2-40B4-BE49-F238E27FC236}">
                <a16:creationId xmlns:a16="http://schemas.microsoft.com/office/drawing/2014/main" id="{18FE5738-44BF-FBFD-B664-74CDAB124260}"/>
              </a:ext>
            </a:extLst>
          </p:cNvPr>
          <p:cNvSpPr/>
          <p:nvPr/>
        </p:nvSpPr>
        <p:spPr>
          <a:xfrm>
            <a:off x="5271945" y="3070085"/>
            <a:ext cx="912556" cy="840555"/>
          </a:xfrm>
          <a:custGeom>
            <a:avLst/>
            <a:gdLst/>
            <a:ahLst/>
            <a:cxnLst/>
            <a:rect l="l" t="t" r="r" b="b"/>
            <a:pathLst>
              <a:path w="1812" h="1620" extrusionOk="0">
                <a:moveTo>
                  <a:pt x="1666" y="292"/>
                </a:moveTo>
                <a:cubicBezTo>
                  <a:pt x="1812" y="146"/>
                  <a:pt x="1812" y="146"/>
                  <a:pt x="1812" y="146"/>
                </a:cubicBezTo>
                <a:cubicBezTo>
                  <a:pt x="1666" y="0"/>
                  <a:pt x="1666" y="0"/>
                  <a:pt x="1666" y="0"/>
                </a:cubicBezTo>
                <a:cubicBezTo>
                  <a:pt x="765" y="6"/>
                  <a:pt x="31" y="724"/>
                  <a:pt x="0" y="1618"/>
                </a:cubicBezTo>
                <a:cubicBezTo>
                  <a:pt x="145" y="1473"/>
                  <a:pt x="145" y="1473"/>
                  <a:pt x="145" y="1473"/>
                </a:cubicBezTo>
                <a:cubicBezTo>
                  <a:pt x="292" y="1620"/>
                  <a:pt x="292" y="1620"/>
                  <a:pt x="292" y="1620"/>
                </a:cubicBezTo>
                <a:cubicBezTo>
                  <a:pt x="322" y="886"/>
                  <a:pt x="926" y="298"/>
                  <a:pt x="1666" y="292"/>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319;p9">
            <a:extLst>
              <a:ext uri="{FF2B5EF4-FFF2-40B4-BE49-F238E27FC236}">
                <a16:creationId xmlns:a16="http://schemas.microsoft.com/office/drawing/2014/main" id="{9B53F4B4-DE5A-75C6-7EE9-8222E83C340A}"/>
              </a:ext>
            </a:extLst>
          </p:cNvPr>
          <p:cNvSpPr/>
          <p:nvPr/>
        </p:nvSpPr>
        <p:spPr>
          <a:xfrm>
            <a:off x="5271945" y="3897926"/>
            <a:ext cx="816380" cy="908187"/>
          </a:xfrm>
          <a:custGeom>
            <a:avLst/>
            <a:gdLst/>
            <a:ahLst/>
            <a:cxnLst/>
            <a:rect l="l" t="t" r="r" b="b"/>
            <a:pathLst>
              <a:path w="1620" h="1812" extrusionOk="0">
                <a:moveTo>
                  <a:pt x="1618" y="1812"/>
                </a:moveTo>
                <a:cubicBezTo>
                  <a:pt x="1473" y="1667"/>
                  <a:pt x="1473" y="1667"/>
                  <a:pt x="1473" y="1667"/>
                </a:cubicBezTo>
                <a:cubicBezTo>
                  <a:pt x="1620" y="1519"/>
                  <a:pt x="1620" y="1519"/>
                  <a:pt x="1620" y="1519"/>
                </a:cubicBezTo>
                <a:cubicBezTo>
                  <a:pt x="886" y="1490"/>
                  <a:pt x="297" y="886"/>
                  <a:pt x="292" y="146"/>
                </a:cubicBezTo>
                <a:cubicBezTo>
                  <a:pt x="146" y="0"/>
                  <a:pt x="146" y="0"/>
                  <a:pt x="146" y="0"/>
                </a:cubicBezTo>
                <a:cubicBezTo>
                  <a:pt x="0" y="146"/>
                  <a:pt x="0" y="146"/>
                  <a:pt x="0" y="146"/>
                </a:cubicBezTo>
                <a:cubicBezTo>
                  <a:pt x="5" y="1046"/>
                  <a:pt x="724" y="1781"/>
                  <a:pt x="1618" y="1812"/>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320;p9">
            <a:extLst>
              <a:ext uri="{FF2B5EF4-FFF2-40B4-BE49-F238E27FC236}">
                <a16:creationId xmlns:a16="http://schemas.microsoft.com/office/drawing/2014/main" id="{C7BA4A77-FC43-8A1F-D255-21BBB0EE2E14}"/>
              </a:ext>
            </a:extLst>
          </p:cNvPr>
          <p:cNvSpPr/>
          <p:nvPr/>
        </p:nvSpPr>
        <p:spPr>
          <a:xfrm>
            <a:off x="6034115" y="4005776"/>
            <a:ext cx="929775" cy="799635"/>
          </a:xfrm>
          <a:custGeom>
            <a:avLst/>
            <a:gdLst/>
            <a:ahLst/>
            <a:cxnLst/>
            <a:rect l="l" t="t" r="r" b="b"/>
            <a:pathLst>
              <a:path w="1812" h="1620" extrusionOk="0">
                <a:moveTo>
                  <a:pt x="1667" y="147"/>
                </a:moveTo>
                <a:cubicBezTo>
                  <a:pt x="1520" y="0"/>
                  <a:pt x="1520" y="0"/>
                  <a:pt x="1520" y="0"/>
                </a:cubicBezTo>
                <a:cubicBezTo>
                  <a:pt x="1490" y="734"/>
                  <a:pt x="887" y="1322"/>
                  <a:pt x="147" y="1328"/>
                </a:cubicBezTo>
                <a:cubicBezTo>
                  <a:pt x="0" y="1474"/>
                  <a:pt x="0" y="1474"/>
                  <a:pt x="0" y="1474"/>
                </a:cubicBezTo>
                <a:cubicBezTo>
                  <a:pt x="147" y="1620"/>
                  <a:pt x="147" y="1620"/>
                  <a:pt x="147" y="1620"/>
                </a:cubicBezTo>
                <a:cubicBezTo>
                  <a:pt x="1047" y="1614"/>
                  <a:pt x="1781" y="896"/>
                  <a:pt x="1812" y="2"/>
                </a:cubicBezTo>
                <a:lnTo>
                  <a:pt x="1667" y="147"/>
                </a:ln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321;p9">
            <a:extLst>
              <a:ext uri="{FF2B5EF4-FFF2-40B4-BE49-F238E27FC236}">
                <a16:creationId xmlns:a16="http://schemas.microsoft.com/office/drawing/2014/main" id="{1F115ECA-4CE6-0E12-B897-40E4647BAB61}"/>
              </a:ext>
            </a:extLst>
          </p:cNvPr>
          <p:cNvSpPr/>
          <p:nvPr/>
        </p:nvSpPr>
        <p:spPr>
          <a:xfrm>
            <a:off x="6128476" y="3069384"/>
            <a:ext cx="830584" cy="946694"/>
          </a:xfrm>
          <a:custGeom>
            <a:avLst/>
            <a:gdLst/>
            <a:ahLst/>
            <a:cxnLst/>
            <a:rect l="l" t="t" r="r" b="b"/>
            <a:pathLst>
              <a:path w="1620" h="1812" extrusionOk="0">
                <a:moveTo>
                  <a:pt x="3" y="0"/>
                </a:moveTo>
                <a:cubicBezTo>
                  <a:pt x="148" y="145"/>
                  <a:pt x="148" y="145"/>
                  <a:pt x="148" y="145"/>
                </a:cubicBezTo>
                <a:cubicBezTo>
                  <a:pt x="0" y="293"/>
                  <a:pt x="0" y="293"/>
                  <a:pt x="0" y="293"/>
                </a:cubicBezTo>
                <a:cubicBezTo>
                  <a:pt x="734" y="322"/>
                  <a:pt x="1323" y="926"/>
                  <a:pt x="1328" y="1666"/>
                </a:cubicBezTo>
                <a:cubicBezTo>
                  <a:pt x="1474" y="1812"/>
                  <a:pt x="1474" y="1812"/>
                  <a:pt x="1474" y="1812"/>
                </a:cubicBezTo>
                <a:cubicBezTo>
                  <a:pt x="1620" y="1666"/>
                  <a:pt x="1620" y="1666"/>
                  <a:pt x="1620" y="1666"/>
                </a:cubicBezTo>
                <a:cubicBezTo>
                  <a:pt x="1615" y="766"/>
                  <a:pt x="897" y="31"/>
                  <a:pt x="3" y="0"/>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322;p9">
            <a:extLst>
              <a:ext uri="{FF2B5EF4-FFF2-40B4-BE49-F238E27FC236}">
                <a16:creationId xmlns:a16="http://schemas.microsoft.com/office/drawing/2014/main" id="{AEC4178D-B730-59A0-0113-C2B74AEC4AA3}"/>
              </a:ext>
            </a:extLst>
          </p:cNvPr>
          <p:cNvSpPr/>
          <p:nvPr/>
        </p:nvSpPr>
        <p:spPr>
          <a:xfrm>
            <a:off x="5451118" y="3267609"/>
            <a:ext cx="1324911" cy="1364144"/>
          </a:xfrm>
          <a:prstGeom prst="ellipse">
            <a:avLst/>
          </a:prstGeom>
          <a:solidFill>
            <a:schemeClr val="tx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 name="Google Shape;323;p9">
            <a:extLst>
              <a:ext uri="{FF2B5EF4-FFF2-40B4-BE49-F238E27FC236}">
                <a16:creationId xmlns:a16="http://schemas.microsoft.com/office/drawing/2014/main" id="{622F3B5A-554B-CC55-2CE9-912885275E16}"/>
              </a:ext>
            </a:extLst>
          </p:cNvPr>
          <p:cNvSpPr/>
          <p:nvPr/>
        </p:nvSpPr>
        <p:spPr>
          <a:xfrm>
            <a:off x="5486139" y="3285360"/>
            <a:ext cx="1256222" cy="132211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a:ln>
                  <a:noFill/>
                </a:ln>
                <a:solidFill>
                  <a:srgbClr val="0E2841"/>
                </a:solidFill>
                <a:effectLst/>
                <a:uLnTx/>
                <a:uFillTx/>
                <a:latin typeface="Arial"/>
                <a:ea typeface="Arial"/>
                <a:cs typeface="Arial"/>
                <a:sym typeface="Arial"/>
              </a:rPr>
              <a:t>$199.5M </a:t>
            </a:r>
            <a:r>
              <a:rPr kumimoji="0" lang="en-US" sz="1050" b="1" i="1" u="none" strike="noStrike" kern="0" cap="none" spc="0" normalizeH="0" baseline="0" noProof="0">
                <a:ln>
                  <a:noFill/>
                </a:ln>
                <a:solidFill>
                  <a:srgbClr val="0E2841"/>
                </a:solidFill>
                <a:effectLst/>
                <a:uLnTx/>
                <a:uFillTx/>
                <a:latin typeface="Arial"/>
                <a:ea typeface="Arial"/>
                <a:cs typeface="Arial"/>
                <a:sym typeface="Arial"/>
              </a:rPr>
              <a:t>Flywheel of Impact</a:t>
            </a:r>
            <a:endParaRPr kumimoji="0" lang="en-US" sz="14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324;p9">
            <a:extLst>
              <a:ext uri="{FF2B5EF4-FFF2-40B4-BE49-F238E27FC236}">
                <a16:creationId xmlns:a16="http://schemas.microsoft.com/office/drawing/2014/main" id="{1FAA8A5C-E948-7152-E949-60815B34824F}"/>
              </a:ext>
            </a:extLst>
          </p:cNvPr>
          <p:cNvSpPr/>
          <p:nvPr/>
        </p:nvSpPr>
        <p:spPr>
          <a:xfrm>
            <a:off x="6573685" y="3252229"/>
            <a:ext cx="196877" cy="202707"/>
          </a:xfrm>
          <a:prstGeom prst="ellipse">
            <a:avLst/>
          </a:prstGeom>
          <a:solidFill>
            <a:schemeClr val="lt1"/>
          </a:solidFill>
          <a:ln w="19050" cap="flat" cmpd="sng">
            <a:solidFill>
              <a:srgbClr val="061F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1</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326;p9">
            <a:extLst>
              <a:ext uri="{FF2B5EF4-FFF2-40B4-BE49-F238E27FC236}">
                <a16:creationId xmlns:a16="http://schemas.microsoft.com/office/drawing/2014/main" id="{023E1473-BA12-E878-AD37-C82E641615B9}"/>
              </a:ext>
            </a:extLst>
          </p:cNvPr>
          <p:cNvSpPr/>
          <p:nvPr/>
        </p:nvSpPr>
        <p:spPr>
          <a:xfrm>
            <a:off x="5451118" y="4441437"/>
            <a:ext cx="196877" cy="202707"/>
          </a:xfrm>
          <a:prstGeom prst="ellipse">
            <a:avLst/>
          </a:prstGeom>
          <a:solidFill>
            <a:schemeClr val="lt1"/>
          </a:solidFill>
          <a:ln w="19050" cap="flat" cmpd="sng">
            <a:solidFill>
              <a:srgbClr val="061F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3</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327;p9">
            <a:extLst>
              <a:ext uri="{FF2B5EF4-FFF2-40B4-BE49-F238E27FC236}">
                <a16:creationId xmlns:a16="http://schemas.microsoft.com/office/drawing/2014/main" id="{E488A81B-A077-8402-0ACC-28D735C32CC0}"/>
              </a:ext>
            </a:extLst>
          </p:cNvPr>
          <p:cNvSpPr/>
          <p:nvPr/>
        </p:nvSpPr>
        <p:spPr>
          <a:xfrm>
            <a:off x="5448060" y="3252229"/>
            <a:ext cx="196877" cy="202707"/>
          </a:xfrm>
          <a:prstGeom prst="ellipse">
            <a:avLst/>
          </a:prstGeom>
          <a:solidFill>
            <a:schemeClr val="lt1"/>
          </a:solidFill>
          <a:ln w="19050" cap="flat" cmpd="sng">
            <a:solidFill>
              <a:srgbClr val="061F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4</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326;p9">
            <a:extLst>
              <a:ext uri="{FF2B5EF4-FFF2-40B4-BE49-F238E27FC236}">
                <a16:creationId xmlns:a16="http://schemas.microsoft.com/office/drawing/2014/main" id="{E454382C-460F-6324-E09D-BCDE9DEB8995}"/>
              </a:ext>
            </a:extLst>
          </p:cNvPr>
          <p:cNvSpPr/>
          <p:nvPr/>
        </p:nvSpPr>
        <p:spPr>
          <a:xfrm>
            <a:off x="6545484" y="4441437"/>
            <a:ext cx="196877" cy="202707"/>
          </a:xfrm>
          <a:prstGeom prst="ellipse">
            <a:avLst/>
          </a:prstGeom>
          <a:solidFill>
            <a:schemeClr val="lt1"/>
          </a:solidFill>
          <a:ln w="19050" cap="flat" cmpd="sng">
            <a:solidFill>
              <a:srgbClr val="061F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2</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176;p6">
            <a:extLst>
              <a:ext uri="{FF2B5EF4-FFF2-40B4-BE49-F238E27FC236}">
                <a16:creationId xmlns:a16="http://schemas.microsoft.com/office/drawing/2014/main" id="{72D256CB-C58A-781F-F7C3-B0A8C8B14735}"/>
              </a:ext>
            </a:extLst>
          </p:cNvPr>
          <p:cNvSpPr/>
          <p:nvPr/>
        </p:nvSpPr>
        <p:spPr>
          <a:xfrm>
            <a:off x="952527" y="1341864"/>
            <a:ext cx="10163175" cy="4396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a:ln>
                  <a:noFill/>
                </a:ln>
                <a:solidFill>
                  <a:srgbClr val="000000"/>
                </a:solidFill>
                <a:effectLst/>
                <a:uLnTx/>
                <a:uFillTx/>
                <a:latin typeface="Arial"/>
                <a:ea typeface="Arial"/>
                <a:cs typeface="Arial"/>
                <a:sym typeface="Arial"/>
              </a:rPr>
              <a:t>CMS has awarded $199.5M to fund WV RHTP for Year 1 of the program, which will be distributed across the following key areas: </a:t>
            </a:r>
            <a:endParaRPr kumimoji="0" lang="en-US" sz="1200" b="0" i="1"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45884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871CA4B-DBC0-83BE-363B-C7895FA5BAD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99" name="Google Shape;199;p7"/>
          <p:cNvSpPr/>
          <p:nvPr/>
        </p:nvSpPr>
        <p:spPr>
          <a:xfrm>
            <a:off x="877431" y="1193931"/>
            <a:ext cx="10437138" cy="1018462"/>
          </a:xfrm>
          <a:prstGeom prst="roundRect">
            <a:avLst>
              <a:gd name="adj" fmla="val 16667"/>
            </a:avLst>
          </a:prstGeom>
          <a:solidFill>
            <a:srgbClr val="F5EDD5"/>
          </a:solidFill>
          <a:ln w="19050" cap="flat" cmpd="sng">
            <a:solidFill>
              <a:srgbClr val="F5EDD5"/>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Beginning in 2028, CMS will </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rescore states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based on their </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metric attainment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and </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reallocate any unspent funds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across states.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000000"/>
              </a:buClr>
              <a:buSzPts val="1400"/>
              <a:buFont typeface="Arial"/>
              <a:buChar char="•"/>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Additionally, states are at </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risk of fund reclamation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for expenditures </a:t>
            </a:r>
            <a:r>
              <a:rPr kumimoji="0" lang="en-US" sz="1400" b="1" i="0" u="sng" strike="noStrike" kern="0" cap="none" spc="0" normalizeH="0" baseline="0" noProof="0">
                <a:ln>
                  <a:noFill/>
                </a:ln>
                <a:solidFill>
                  <a:srgbClr val="000000"/>
                </a:solidFill>
                <a:effectLst/>
                <a:uLnTx/>
                <a:uFillTx/>
                <a:latin typeface="Arial"/>
                <a:ea typeface="Arial"/>
                <a:cs typeface="Arial"/>
                <a:sym typeface="Arial"/>
              </a:rPr>
              <a:t>not</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in compliance with the Notice of Award </a:t>
            </a: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(see slide 14 for details on noncompliance)</a:t>
            </a: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txBox="1">
            <a:spLocks noGrp="1"/>
          </p:cNvSpPr>
          <p:nvPr>
            <p:ph type="title"/>
          </p:nvPr>
        </p:nvSpPr>
        <p:spPr>
          <a:xfrm>
            <a:off x="457199" y="177803"/>
            <a:ext cx="7628563"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600"/>
              <a:buFont typeface="Arial"/>
              <a:buNone/>
            </a:pPr>
            <a:r>
              <a:rPr lang="en-US" sz="2600"/>
              <a:t>CMS Annual Performance Evaluation &amp; Rescoring</a:t>
            </a:r>
            <a:endParaRPr/>
          </a:p>
        </p:txBody>
      </p:sp>
      <p:sp>
        <p:nvSpPr>
          <p:cNvPr id="201" name="Google Shape;201;p7"/>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050" b="0" i="0" u="none" strike="noStrike" kern="0" cap="none" spc="0" normalizeH="0" baseline="0" noProof="0">
              <a:ln>
                <a:noFill/>
              </a:ln>
              <a:solidFill>
                <a:srgbClr val="000000"/>
              </a:solidFill>
              <a:effectLst/>
              <a:uLnTx/>
              <a:uFillTx/>
              <a:latin typeface="Play"/>
              <a:sym typeface="Play"/>
            </a:endParaRPr>
          </a:p>
        </p:txBody>
      </p:sp>
      <p:grpSp>
        <p:nvGrpSpPr>
          <p:cNvPr id="202" name="Google Shape;202;p7"/>
          <p:cNvGrpSpPr/>
          <p:nvPr/>
        </p:nvGrpSpPr>
        <p:grpSpPr>
          <a:xfrm>
            <a:off x="1326304" y="2482097"/>
            <a:ext cx="650138" cy="625475"/>
            <a:chOff x="5750244" y="1902470"/>
            <a:chExt cx="625475" cy="625475"/>
          </a:xfrm>
        </p:grpSpPr>
        <p:sp>
          <p:nvSpPr>
            <p:cNvPr id="203" name="Google Shape;203;p7"/>
            <p:cNvSpPr/>
            <p:nvPr/>
          </p:nvSpPr>
          <p:spPr>
            <a:xfrm>
              <a:off x="5750244" y="1902470"/>
              <a:ext cx="625475" cy="625475"/>
            </a:xfrm>
            <a:prstGeom prst="ellipse">
              <a:avLst/>
            </a:prstGeom>
            <a:solidFill>
              <a:schemeClr val="dk2"/>
            </a:solid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4" name="Google Shape;204;p7"/>
            <p:cNvSpPr/>
            <p:nvPr/>
          </p:nvSpPr>
          <p:spPr>
            <a:xfrm>
              <a:off x="5918519" y="2070746"/>
              <a:ext cx="288924" cy="288922"/>
            </a:xfrm>
            <a:prstGeom prst="chevron">
              <a:avLst>
                <a:gd name="adj" fmla="val 50000"/>
              </a:avLst>
            </a:prstGeom>
            <a:solidFill>
              <a:srgbClr val="FFFFFF"/>
            </a:solid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205" name="Google Shape;205;p7"/>
          <p:cNvGrpSpPr/>
          <p:nvPr/>
        </p:nvGrpSpPr>
        <p:grpSpPr>
          <a:xfrm>
            <a:off x="1344864" y="5103323"/>
            <a:ext cx="650119" cy="625475"/>
            <a:chOff x="5750244" y="2879196"/>
            <a:chExt cx="625475" cy="625475"/>
          </a:xfrm>
        </p:grpSpPr>
        <p:sp>
          <p:nvSpPr>
            <p:cNvPr id="206" name="Google Shape;206;p7"/>
            <p:cNvSpPr/>
            <p:nvPr/>
          </p:nvSpPr>
          <p:spPr>
            <a:xfrm>
              <a:off x="5750244" y="2879196"/>
              <a:ext cx="625475" cy="625475"/>
            </a:xfrm>
            <a:prstGeom prst="ellipse">
              <a:avLst/>
            </a:prstGeom>
            <a:solidFill>
              <a:schemeClr val="dk2"/>
            </a:solid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7" name="Google Shape;207;p7"/>
            <p:cNvSpPr/>
            <p:nvPr/>
          </p:nvSpPr>
          <p:spPr>
            <a:xfrm>
              <a:off x="5918519" y="3047473"/>
              <a:ext cx="288924" cy="288922"/>
            </a:xfrm>
            <a:prstGeom prst="chevron">
              <a:avLst>
                <a:gd name="adj" fmla="val 50000"/>
              </a:avLst>
            </a:prstGeom>
            <a:solidFill>
              <a:srgbClr val="FFFFFF"/>
            </a:solid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08" name="Google Shape;208;p7"/>
          <p:cNvSpPr txBox="1"/>
          <p:nvPr/>
        </p:nvSpPr>
        <p:spPr>
          <a:xfrm>
            <a:off x="3545282" y="2381246"/>
            <a:ext cx="7286400" cy="2493600"/>
          </a:xfrm>
          <a:prstGeom prst="rect">
            <a:avLst/>
          </a:prstGeom>
          <a:noFill/>
          <a:ln>
            <a:noFill/>
          </a:ln>
        </p:spPr>
        <p:txBody>
          <a:bodyPr spcFirstLastPara="1" wrap="square" lIns="0" tIns="0" rIns="0" bIns="0" anchor="t" anchorCtr="0">
            <a:spAutoFit/>
          </a:bodyPr>
          <a:lstStyle/>
          <a:p>
            <a:pPr marL="342900" marR="0" lvl="0" indent="-3302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In the first budget period: States receive 50% of the full credit for any proposed changes to policy described in their application.</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342900" marR="0" lvl="0" indent="-33020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For future budget periods:</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855126" marR="0" lvl="2" indent="-336550" algn="l" defTabSz="914400" rtl="0" eaLnBrk="1" fontAlgn="auto" latinLnBrk="0" hangingPunct="1">
              <a:lnSpc>
                <a:spcPct val="100000"/>
              </a:lnSpc>
              <a:spcBef>
                <a:spcPts val="1200"/>
              </a:spcBef>
              <a:spcAft>
                <a:spcPts val="0"/>
              </a:spcAft>
              <a:buClr>
                <a:srgbClr val="000000"/>
              </a:buClr>
              <a:buSzPts val="1200"/>
              <a:buFont typeface="Courier New"/>
              <a:buChar char="o"/>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If a State satisfactorily fulfills their commitment to make policy changes regarding mandating the Presidential Fitness Test</a:t>
            </a:r>
            <a:r>
              <a:rPr kumimoji="0" lang="en-US" sz="1200" b="0" i="0" u="none" strike="noStrike" kern="0" cap="none" spc="0" normalizeH="0" baseline="30000" noProof="0" dirty="0">
                <a:ln>
                  <a:noFill/>
                </a:ln>
                <a:solidFill>
                  <a:srgbClr val="000000"/>
                </a:solidFill>
                <a:effectLst/>
                <a:uLnTx/>
                <a:uFillTx/>
                <a:latin typeface="Arial"/>
                <a:ea typeface="Arial"/>
                <a:cs typeface="Arial"/>
                <a:sym typeface="Arial"/>
              </a:rPr>
              <a:t>1</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and the nutrition component of continuing medical education</a:t>
            </a:r>
            <a:r>
              <a:rPr kumimoji="0" lang="en-US" sz="1200" b="0" i="0" u="none" strike="noStrike" kern="0" cap="none" spc="0" normalizeH="0" baseline="30000" noProof="0" dirty="0">
                <a:ln>
                  <a:noFill/>
                </a:ln>
                <a:solidFill>
                  <a:srgbClr val="000000"/>
                </a:solidFill>
                <a:effectLst/>
                <a:uLnTx/>
                <a:uFillTx/>
                <a:latin typeface="Arial"/>
                <a:ea typeface="Arial"/>
                <a:cs typeface="Arial"/>
                <a:sym typeface="Arial"/>
              </a:rPr>
              <a:t>2</a:t>
            </a: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 by the end of 2028– points will increase to full credit as the policy is enacted. </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a:p>
            <a:pPr marL="1828800" marR="0" lvl="3" indent="-304800" algn="l" defTabSz="914400" rtl="0" eaLnBrk="1" fontAlgn="auto" latinLnBrk="0" hangingPunct="1">
              <a:lnSpc>
                <a:spcPct val="100000"/>
              </a:lnSpc>
              <a:spcBef>
                <a:spcPts val="1200"/>
              </a:spcBef>
              <a:spcAft>
                <a:spcPts val="0"/>
              </a:spcAft>
              <a:buClr>
                <a:srgbClr val="000000"/>
              </a:buClr>
              <a:buSzPts val="1200"/>
              <a:buFont typeface="Arial"/>
              <a:buChar char="●"/>
              <a:tabLst/>
              <a:defRPr/>
            </a:pPr>
            <a:r>
              <a:rPr kumimoji="0" lang="en-US" sz="1200" b="1" i="0" u="none" strike="noStrike" kern="0" cap="none" spc="0" normalizeH="0" baseline="0" noProof="0" dirty="0">
                <a:ln>
                  <a:noFill/>
                </a:ln>
                <a:solidFill>
                  <a:srgbClr val="000000"/>
                </a:solidFill>
                <a:effectLst/>
                <a:uLnTx/>
                <a:uFillTx/>
                <a:latin typeface="Arial"/>
                <a:ea typeface="+mn-ea"/>
                <a:cs typeface="Arial"/>
                <a:sym typeface="Arial"/>
              </a:rPr>
              <a:t>Note</a:t>
            </a:r>
            <a:r>
              <a:rPr kumimoji="0" lang="en-US" sz="1200" b="0" i="0" u="none" strike="noStrike" kern="0" cap="none" spc="0" normalizeH="0" baseline="0" noProof="0" dirty="0">
                <a:ln>
                  <a:noFill/>
                </a:ln>
                <a:solidFill>
                  <a:srgbClr val="000000"/>
                </a:solidFill>
                <a:effectLst/>
                <a:uLnTx/>
                <a:uFillTx/>
                <a:latin typeface="Arial"/>
                <a:ea typeface="+mn-ea"/>
                <a:cs typeface="Arial"/>
                <a:sym typeface="Arial"/>
              </a:rPr>
              <a:t>: West Virginia has passed the Make West Virginia Healthy Act of 2026, satisfying the Presidential Fitness Test commitment. </a:t>
            </a:r>
            <a:endParaRPr kumimoji="0" sz="1200" b="0" i="0" u="none" strike="noStrike" kern="0" cap="none" spc="0" normalizeH="0" baseline="0" noProof="0" dirty="0">
              <a:ln>
                <a:noFill/>
              </a:ln>
              <a:solidFill>
                <a:srgbClr val="000000"/>
              </a:solidFill>
              <a:effectLst/>
              <a:uLnTx/>
              <a:uFillTx/>
              <a:latin typeface="Arial"/>
              <a:ea typeface="+mn-ea"/>
              <a:cs typeface="Arial"/>
              <a:sym typeface="Arial"/>
            </a:endParaRPr>
          </a:p>
          <a:p>
            <a:pPr marL="855127" marR="0" lvl="2" indent="-336549" algn="l" defTabSz="914400" rtl="0" eaLnBrk="1" fontAlgn="auto" latinLnBrk="0" hangingPunct="1">
              <a:lnSpc>
                <a:spcPct val="100000"/>
              </a:lnSpc>
              <a:spcBef>
                <a:spcPts val="1200"/>
              </a:spcBef>
              <a:spcAft>
                <a:spcPts val="0"/>
              </a:spcAft>
              <a:buClr>
                <a:srgbClr val="000000"/>
              </a:buClr>
              <a:buSzPts val="1200"/>
              <a:buFont typeface="Courier New"/>
              <a:buChar char="o"/>
              <a:tabLst/>
              <a:defRPr/>
            </a:pPr>
            <a:r>
              <a:rPr kumimoji="0" lang="en-US" sz="1200" b="0" i="0" u="none" strike="noStrike" kern="0" cap="none" spc="0" normalizeH="0" baseline="0" noProof="0" dirty="0">
                <a:ln>
                  <a:noFill/>
                </a:ln>
                <a:solidFill>
                  <a:srgbClr val="000000"/>
                </a:solidFill>
                <a:effectLst/>
                <a:uLnTx/>
                <a:uFillTx/>
                <a:latin typeface="Arial"/>
                <a:ea typeface="Arial"/>
                <a:cs typeface="Arial"/>
                <a:sym typeface="Arial"/>
              </a:rPr>
              <a:t>If a State does not satisfactorily fulfill the commitment to make the above policy changes by the end of 2028 – points will decrease to zero for the related factor and CMS will recover funds previously awarded.</a:t>
            </a:r>
            <a:endParaRPr kumimoji="0"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209" name="Google Shape;209;p7"/>
          <p:cNvCxnSpPr/>
          <p:nvPr/>
        </p:nvCxnSpPr>
        <p:spPr>
          <a:xfrm>
            <a:off x="1664046" y="4982278"/>
            <a:ext cx="9180900" cy="0"/>
          </a:xfrm>
          <a:prstGeom prst="straightConnector1">
            <a:avLst/>
          </a:prstGeom>
          <a:noFill/>
          <a:ln w="9525" cap="flat" cmpd="sng">
            <a:solidFill>
              <a:srgbClr val="00338D"/>
            </a:solidFill>
            <a:prstDash val="dash"/>
            <a:miter lim="800000"/>
            <a:headEnd type="none" w="sm" len="sm"/>
            <a:tailEnd type="none" w="sm" len="sm"/>
          </a:ln>
        </p:spPr>
      </p:cxnSp>
      <p:sp>
        <p:nvSpPr>
          <p:cNvPr id="210" name="Google Shape;210;p7"/>
          <p:cNvSpPr txBox="1"/>
          <p:nvPr/>
        </p:nvSpPr>
        <p:spPr>
          <a:xfrm>
            <a:off x="2322185" y="2670168"/>
            <a:ext cx="1432284"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5281"/>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State Policy Actions</a:t>
            </a:r>
            <a:endParaRPr kumimoji="0" lang="en-US" sz="1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7"/>
          <p:cNvSpPr txBox="1"/>
          <p:nvPr/>
        </p:nvSpPr>
        <p:spPr>
          <a:xfrm>
            <a:off x="3560557" y="5051605"/>
            <a:ext cx="7286400" cy="554100"/>
          </a:xfrm>
          <a:prstGeom prst="rect">
            <a:avLst/>
          </a:prstGeom>
          <a:noFill/>
          <a:ln>
            <a:noFill/>
          </a:ln>
        </p:spPr>
        <p:txBody>
          <a:bodyPr spcFirstLastPara="1" wrap="square" lIns="0" tIns="0" rIns="0" bIns="0" anchor="t" anchorCtr="0">
            <a:spAutoFit/>
          </a:bodyPr>
          <a:lstStyle/>
          <a:p>
            <a:pPr marL="342900" marR="0" lvl="0" indent="-3365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Initiative-based funding allocation will be based on each State’s success in completing the initiative. Each initiative will be scored from 0-20 points based on strategy, workplan and monitoring, outcomes, projected impact, and sustainability of initiative beyond the RHT program funding period.</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7"/>
          <p:cNvSpPr txBox="1"/>
          <p:nvPr/>
        </p:nvSpPr>
        <p:spPr>
          <a:xfrm>
            <a:off x="2340915" y="5077650"/>
            <a:ext cx="855000" cy="64650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5281"/>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Funding-Driven Initiatives</a:t>
            </a:r>
            <a:endParaRPr kumimoji="0" lang="en-US" sz="1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7"/>
          <p:cNvSpPr txBox="1"/>
          <p:nvPr/>
        </p:nvSpPr>
        <p:spPr>
          <a:xfrm>
            <a:off x="8219327" y="5836221"/>
            <a:ext cx="3359648"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1" u="none" strike="noStrike" kern="0" cap="none" spc="0" normalizeH="0" baseline="30000" noProof="0">
                <a:ln>
                  <a:noFill/>
                </a:ln>
                <a:solidFill>
                  <a:srgbClr val="000000"/>
                </a:solidFill>
                <a:effectLst/>
                <a:uLnTx/>
                <a:uFillTx/>
                <a:latin typeface="Arial"/>
                <a:ea typeface="Arial"/>
                <a:cs typeface="Arial"/>
                <a:sym typeface="Arial"/>
              </a:rPr>
              <a:t>1 </a:t>
            </a:r>
            <a:r>
              <a:rPr kumimoji="0" lang="en-US" sz="800" b="0" i="1" u="none" strike="noStrike" kern="0" cap="none" spc="0" normalizeH="0" baseline="0" noProof="0">
                <a:ln>
                  <a:noFill/>
                </a:ln>
                <a:solidFill>
                  <a:srgbClr val="000000"/>
                </a:solidFill>
                <a:effectLst/>
                <a:uLnTx/>
                <a:uFillTx/>
                <a:latin typeface="Arial"/>
                <a:ea typeface="Arial"/>
                <a:cs typeface="Arial"/>
                <a:sym typeface="Arial"/>
              </a:rPr>
              <a:t>For State Policy Action Factor, factor captures whether a State requires schools to reestablish the Presidential Fitness Test. The Presidential Fitness Test must be reinstated in a way that is aligned with any announced federal guidance associated with Executive Order 14327.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1" u="none" strike="noStrike" kern="0" cap="none" spc="0" normalizeH="0" baseline="30000" noProof="0">
                <a:ln>
                  <a:noFill/>
                </a:ln>
                <a:solidFill>
                  <a:srgbClr val="000000"/>
                </a:solidFill>
                <a:effectLst/>
                <a:uLnTx/>
                <a:uFillTx/>
                <a:latin typeface="Arial"/>
                <a:ea typeface="Arial"/>
                <a:cs typeface="Arial"/>
                <a:sym typeface="Arial"/>
              </a:rPr>
              <a:t>2 </a:t>
            </a:r>
            <a:r>
              <a:rPr kumimoji="0" lang="en-US" sz="800" b="0" i="1" u="none" strike="noStrike" kern="0" cap="none" spc="0" normalizeH="0" baseline="0" noProof="0">
                <a:ln>
                  <a:noFill/>
                </a:ln>
                <a:solidFill>
                  <a:srgbClr val="000000"/>
                </a:solidFill>
                <a:effectLst/>
                <a:uLnTx/>
                <a:uFillTx/>
                <a:latin typeface="Arial"/>
                <a:ea typeface="Arial"/>
                <a:cs typeface="Arial"/>
                <a:sym typeface="Arial"/>
              </a:rPr>
              <a:t>State to include in application whether a State has a requirement for nutrition to be a component of continuing medical education (CME)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7"/>
          <p:cNvSpPr txBox="1"/>
          <p:nvPr/>
        </p:nvSpPr>
        <p:spPr>
          <a:xfrm>
            <a:off x="1027415" y="5924977"/>
            <a:ext cx="6161069" cy="2539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1" u="none" strike="noStrike" kern="0" cap="none" spc="0" normalizeH="0" baseline="0" noProof="0">
                <a:ln>
                  <a:noFill/>
                </a:ln>
                <a:solidFill>
                  <a:srgbClr val="000000"/>
                </a:solidFill>
                <a:effectLst/>
                <a:uLnTx/>
                <a:uFillTx/>
                <a:latin typeface="Arial"/>
                <a:ea typeface="Arial"/>
                <a:cs typeface="Arial"/>
                <a:sym typeface="Arial"/>
              </a:rPr>
              <a:t>Please refer to the NOFO for more details: </a:t>
            </a:r>
            <a:r>
              <a:rPr kumimoji="0" lang="en-US" sz="1050" b="0" i="1"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Rural Health Transformation Program</a:t>
            </a:r>
            <a:r>
              <a:rPr kumimoji="0" lang="en-US" sz="1050" b="0" i="1" u="none" strike="noStrike" kern="0" cap="none" spc="0" normalizeH="0" baseline="0" noProof="0">
                <a:ln>
                  <a:noFill/>
                </a:ln>
                <a:solidFill>
                  <a:srgbClr val="000000"/>
                </a:solidFill>
                <a:effectLst/>
                <a:uLnTx/>
                <a:uFillTx/>
                <a:latin typeface="Arial"/>
                <a:ea typeface="Arial"/>
                <a:cs typeface="Arial"/>
                <a:sym typeface="Arial"/>
              </a:rPr>
              <a:t>.</a:t>
            </a: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68194C6-BEC0-78E9-A59B-DC6FC567509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878EB2-5FFE-6965-051F-4C4184CE2011}"/>
              </a:ext>
            </a:extLst>
          </p:cNvPr>
          <p:cNvSpPr>
            <a:spLocks noGrp="1"/>
          </p:cNvSpPr>
          <p:nvPr>
            <p:ph type="title"/>
          </p:nvPr>
        </p:nvSpPr>
        <p:spPr/>
        <p:txBody>
          <a:bodyPr/>
          <a:lstStyle/>
          <a:p>
            <a:r>
              <a:rPr lang="en-US"/>
              <a:t>Our Progress Thus Far</a:t>
            </a:r>
          </a:p>
        </p:txBody>
      </p:sp>
      <p:sp>
        <p:nvSpPr>
          <p:cNvPr id="4" name="Rectangle 3">
            <a:extLst>
              <a:ext uri="{FF2B5EF4-FFF2-40B4-BE49-F238E27FC236}">
                <a16:creationId xmlns:a16="http://schemas.microsoft.com/office/drawing/2014/main" id="{6B760108-C690-7982-2495-D91B6772F48F}"/>
              </a:ext>
            </a:extLst>
          </p:cNvPr>
          <p:cNvSpPr/>
          <p:nvPr/>
        </p:nvSpPr>
        <p:spPr>
          <a:xfrm>
            <a:off x="883213" y="1145832"/>
            <a:ext cx="10425574" cy="437729"/>
          </a:xfrm>
          <a:prstGeom prst="rect">
            <a:avLst/>
          </a:prstGeom>
          <a:solidFill>
            <a:srgbClr val="00206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sym typeface="Arial"/>
              </a:rPr>
              <a:t>Quick Wins</a:t>
            </a:r>
          </a:p>
        </p:txBody>
      </p:sp>
      <p:sp>
        <p:nvSpPr>
          <p:cNvPr id="5" name="Rectangle 4">
            <a:extLst>
              <a:ext uri="{FF2B5EF4-FFF2-40B4-BE49-F238E27FC236}">
                <a16:creationId xmlns:a16="http://schemas.microsoft.com/office/drawing/2014/main" id="{717DEA73-6CBE-11A3-B829-519FAC22819E}"/>
              </a:ext>
            </a:extLst>
          </p:cNvPr>
          <p:cNvSpPr/>
          <p:nvPr/>
        </p:nvSpPr>
        <p:spPr>
          <a:xfrm>
            <a:off x="883213" y="1723258"/>
            <a:ext cx="10425574" cy="4420387"/>
          </a:xfrm>
          <a:prstGeom prst="rect">
            <a:avLst/>
          </a:prstGeom>
          <a:solidFill>
            <a:schemeClr val="bg1"/>
          </a:solidFill>
          <a:ln w="12700">
            <a:solidFill>
              <a:srgbClr val="1B365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sym typeface="Arial"/>
              </a:rPr>
              <a:t>West Virginia has achieved the following foundational milestones: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sym typeface="Arial"/>
              </a:rPr>
              <a:t>Assembled Core Project Team: </a:t>
            </a:r>
            <a:r>
              <a:rPr kumimoji="0" lang="en-US" sz="1600" b="0" i="1" u="none" strike="noStrike" kern="1200" cap="none" spc="0" normalizeH="0" baseline="0" noProof="0" dirty="0">
                <a:ln>
                  <a:noFill/>
                </a:ln>
                <a:solidFill>
                  <a:srgbClr val="000000"/>
                </a:solidFill>
                <a:effectLst/>
                <a:uLnTx/>
                <a:uFillTx/>
                <a:latin typeface="Arial"/>
                <a:ea typeface="+mn-ea"/>
                <a:cs typeface="+mn-cs"/>
                <a:sym typeface="Arial"/>
              </a:rPr>
              <a:t>A dedicated project team with diverse expertise has been assembled and onboarded to drive the program’s strategic execution. </a:t>
            </a: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sym typeface="Arial"/>
              </a:rPr>
              <a:t>Established State-Wide Advisory Panel: </a:t>
            </a:r>
            <a:r>
              <a:rPr kumimoji="0" lang="en-US" sz="1600" b="0" i="1" u="none" strike="noStrike" kern="1200" cap="none" spc="0" normalizeH="0" baseline="0" noProof="0" dirty="0">
                <a:ln>
                  <a:noFill/>
                </a:ln>
                <a:solidFill>
                  <a:srgbClr val="000000"/>
                </a:solidFill>
                <a:effectLst/>
                <a:uLnTx/>
                <a:uFillTx/>
                <a:latin typeface="Arial"/>
                <a:ea typeface="+mn-ea"/>
                <a:cs typeface="+mn-cs"/>
                <a:sym typeface="Arial"/>
              </a:rPr>
              <a:t>A high-level advisory panel, comprising key leaders and experts from across the state, has been convened to provide strategic guidance and ensure alignment with state priorities. </a:t>
            </a: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sym typeface="Arial"/>
              </a:rPr>
              <a:t>Formalized HealthTech Panel: </a:t>
            </a:r>
            <a:r>
              <a:rPr kumimoji="0" lang="en-US" sz="1600" b="0" i="1" u="none" strike="noStrike" kern="1200" cap="none" spc="0" normalizeH="0" baseline="0" noProof="0" dirty="0">
                <a:ln>
                  <a:noFill/>
                </a:ln>
                <a:solidFill>
                  <a:srgbClr val="000000"/>
                </a:solidFill>
                <a:effectLst/>
                <a:uLnTx/>
                <a:uFillTx/>
                <a:latin typeface="Arial"/>
                <a:ea typeface="+mn-ea"/>
                <a:cs typeface="+mn-cs"/>
                <a:sym typeface="Arial"/>
              </a:rPr>
              <a:t>A HealthTech panel has been established, bringing together industry pioneers to advise on the implementation of innovative technology and data infrastructure solutions. </a:t>
            </a: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sym typeface="Arial"/>
              </a:rPr>
              <a:t>Began Stakeholder Engagement Meetings: </a:t>
            </a:r>
            <a:r>
              <a:rPr kumimoji="0" lang="en-US" sz="1600" b="0" i="1" u="none" strike="noStrike" kern="1200" cap="none" spc="0" normalizeH="0" baseline="0" noProof="0" dirty="0">
                <a:ln>
                  <a:noFill/>
                </a:ln>
                <a:solidFill>
                  <a:srgbClr val="000000"/>
                </a:solidFill>
                <a:effectLst/>
                <a:uLnTx/>
                <a:uFillTx/>
                <a:latin typeface="Arial"/>
                <a:ea typeface="+mn-ea"/>
                <a:cs typeface="+mn-cs"/>
                <a:sym typeface="Arial"/>
              </a:rPr>
              <a:t>Initial meetings with stakeholders are underway to foster collaboration, build consensus, and gather critical feedback from community leaders and key partners.</a:t>
            </a: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sym typeface="Arial"/>
              </a:rPr>
              <a:t>Deployed Grant &amp; Procurement Infrastructure: </a:t>
            </a:r>
            <a:r>
              <a:rPr kumimoji="0" lang="en-US" sz="1600" b="0" i="1" u="none" strike="noStrike" kern="1200" cap="none" spc="0" normalizeH="0" baseline="0" noProof="0" dirty="0">
                <a:ln>
                  <a:noFill/>
                </a:ln>
                <a:solidFill>
                  <a:srgbClr val="000000"/>
                </a:solidFill>
                <a:effectLst/>
                <a:uLnTx/>
                <a:uFillTx/>
                <a:latin typeface="Arial"/>
                <a:ea typeface="+mn-ea"/>
                <a:cs typeface="+mn-cs"/>
                <a:sym typeface="Arial"/>
              </a:rPr>
              <a:t>Robust grantmaking and procurement systems have been deployed, creating a centralized and transparent platform to manage all upcoming funding opportunities and vendor solicitations.</a:t>
            </a:r>
          </a:p>
          <a:p>
            <a:pPr marL="342900" marR="0" lvl="0" indent="-34290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600" b="1" u="none" strike="noStrike" kern="1200" cap="none" spc="0" normalizeH="0" baseline="0" noProof="0" dirty="0">
                <a:ln>
                  <a:noFill/>
                </a:ln>
                <a:solidFill>
                  <a:srgbClr val="000000"/>
                </a:solidFill>
                <a:effectLst/>
                <a:uLnTx/>
                <a:uFillTx/>
                <a:latin typeface="Arial"/>
                <a:ea typeface="+mn-ea"/>
                <a:cs typeface="+mn-cs"/>
                <a:sym typeface="Arial"/>
              </a:rPr>
              <a:t>Launched RHTP listserv</a:t>
            </a:r>
            <a:r>
              <a:rPr lang="en-US" sz="1600" b="1" dirty="0">
                <a:solidFill>
                  <a:srgbClr val="000000"/>
                </a:solidFill>
                <a:latin typeface="Arial"/>
              </a:rPr>
              <a:t>: </a:t>
            </a:r>
            <a:r>
              <a:rPr lang="en-US" sz="1600" dirty="0">
                <a:solidFill>
                  <a:srgbClr val="000000"/>
                </a:solidFill>
                <a:latin typeface="Arial"/>
              </a:rPr>
              <a:t>We have built a direct source of communication and outreach that will support all program workstreams and ensure our stakeholders remain informed and involved.</a:t>
            </a:r>
            <a:endParaRPr kumimoji="0" lang="en-US" sz="1600" b="1"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8" name="Google Shape;488;p20">
            <a:extLst>
              <a:ext uri="{FF2B5EF4-FFF2-40B4-BE49-F238E27FC236}">
                <a16:creationId xmlns:a16="http://schemas.microsoft.com/office/drawing/2014/main" id="{C9B799CB-16D1-04CC-4A89-5E176802A336}"/>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050" b="0" i="0" u="none" strike="noStrike" kern="0" cap="none" spc="0" normalizeH="0" baseline="0" noProof="0">
              <a:ln>
                <a:noFill/>
              </a:ln>
              <a:solidFill>
                <a:srgbClr val="000000"/>
              </a:solidFill>
              <a:effectLst/>
              <a:uLnTx/>
              <a:uFillTx/>
              <a:latin typeface="Play"/>
              <a:sym typeface="Play"/>
            </a:endParaRPr>
          </a:p>
        </p:txBody>
      </p:sp>
    </p:spTree>
    <p:extLst>
      <p:ext uri="{BB962C8B-B14F-4D97-AF65-F5344CB8AC3E}">
        <p14:creationId xmlns:p14="http://schemas.microsoft.com/office/powerpoint/2010/main" val="382798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02F7EE-BDAB-BF70-406D-B4387B41FA7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68" name="Google Shape;368;p14"/>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dirty="0"/>
              <a:t>Public, Private, and Community Partners</a:t>
            </a:r>
            <a:endParaRPr dirty="0"/>
          </a:p>
        </p:txBody>
      </p:sp>
      <p:sp>
        <p:nvSpPr>
          <p:cNvPr id="4" name="Google Shape;201;p7">
            <a:extLst>
              <a:ext uri="{FF2B5EF4-FFF2-40B4-BE49-F238E27FC236}">
                <a16:creationId xmlns:a16="http://schemas.microsoft.com/office/drawing/2014/main" id="{26E05AAD-F319-192E-71AC-E1DD382471A1}"/>
              </a:ext>
            </a:extLst>
          </p:cNvPr>
          <p:cNvSpPr txBox="1">
            <a:spLocks/>
          </p:cNvSpPr>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smtClean="0">
                <a:ln>
                  <a:noFill/>
                </a:ln>
                <a:solidFill>
                  <a:srgbClr val="000000"/>
                </a:solidFill>
                <a:effectLst/>
                <a:uLnTx/>
                <a:uFillTx/>
                <a:latin typeface="Play"/>
                <a:ea typeface="+mn-ea"/>
                <a:cs typeface="+mn-cs"/>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050" b="0" i="0" u="none" strike="noStrike" kern="0" cap="none" spc="0" normalizeH="0" baseline="0" noProof="0">
              <a:ln>
                <a:noFill/>
              </a:ln>
              <a:solidFill>
                <a:srgbClr val="000000"/>
              </a:solidFill>
              <a:effectLst/>
              <a:uLnTx/>
              <a:uFillTx/>
              <a:latin typeface="Play"/>
              <a:ea typeface="+mn-ea"/>
              <a:cs typeface="+mn-cs"/>
              <a:sym typeface="Pla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CA48D6-4F83-3FEF-99D2-7D61D52903D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73" name="Google Shape;373;p15"/>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West Virginia RHTP Key Partners</a:t>
            </a:r>
            <a:endParaRPr/>
          </a:p>
        </p:txBody>
      </p:sp>
      <p:sp>
        <p:nvSpPr>
          <p:cNvPr id="374" name="Google Shape;374;p15"/>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375" name="Google Shape;375;p15"/>
          <p:cNvSpPr/>
          <p:nvPr/>
        </p:nvSpPr>
        <p:spPr>
          <a:xfrm>
            <a:off x="3659205" y="1530417"/>
            <a:ext cx="5027595" cy="712269"/>
          </a:xfrm>
          <a:prstGeom prst="rect">
            <a:avLst/>
          </a:prstGeom>
          <a:solidFill>
            <a:srgbClr val="00528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West Virginia Department of Health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a:ln>
                  <a:noFill/>
                </a:ln>
                <a:solidFill>
                  <a:srgbClr val="FFFFFF"/>
                </a:solidFill>
                <a:effectLst/>
                <a:uLnTx/>
                <a:uFillTx/>
                <a:latin typeface="Arial"/>
                <a:ea typeface="Arial"/>
                <a:cs typeface="Arial"/>
                <a:sym typeface="Arial"/>
              </a:rPr>
              <a:t>Administers federal grant funding through RHTP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60396" y="1530417"/>
            <a:ext cx="1935179" cy="7122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2"/>
                  </a:ext>
                </a:extLst>
              </a:rPr>
              <a:t>CMS </a:t>
            </a:r>
            <a:endParaRPr kumimoji="0" lang="en-US" sz="1400" b="0" i="0" u="none" strike="noStrike" kern="0" cap="none" spc="0" normalizeH="0" baseline="0" noProof="0">
              <a:ln>
                <a:noFill/>
              </a:ln>
              <a:solidFill>
                <a:srgbClr val="FFFFFF"/>
              </a:solidFill>
              <a:effectLst/>
              <a:uLnTx/>
              <a:uFillTx/>
              <a:latin typeface="Arial"/>
              <a:ea typeface="+mn-ea"/>
              <a:cs typeface="Arial"/>
              <a:sym typeface="Arial"/>
            </a:endParaRPr>
          </a:p>
        </p:txBody>
      </p:sp>
      <p:sp>
        <p:nvSpPr>
          <p:cNvPr id="377" name="Google Shape;377;p15"/>
          <p:cNvSpPr/>
          <p:nvPr/>
        </p:nvSpPr>
        <p:spPr>
          <a:xfrm>
            <a:off x="1089158" y="4133977"/>
            <a:ext cx="1857676" cy="134367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Public Health and Community Partners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168439" y="4133977"/>
            <a:ext cx="1857676" cy="134367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Healthcare Delivery Organizations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5247720" y="4133977"/>
            <a:ext cx="1857676" cy="134367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Public and Private Payers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7327001" y="4133977"/>
            <a:ext cx="1857676" cy="134367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Education and Certification Partners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9406281" y="4133977"/>
            <a:ext cx="1857676" cy="134367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Other Industry and/or Innovation Partners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8475039" y="2589163"/>
            <a:ext cx="2722847" cy="705985"/>
          </a:xfrm>
          <a:prstGeom prst="rect">
            <a:avLst/>
          </a:prstGeom>
          <a:solidFill>
            <a:srgbClr val="6DA5E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RHTP Advisory </a:t>
            </a:r>
            <a:r>
              <a:rPr kumimoji="0" lang="en-US" sz="1800" b="1" i="0" u="none" strike="noStrike" kern="0" cap="none" spc="0" normalizeH="0" baseline="0" noProof="0">
                <a:ln>
                  <a:noFill/>
                </a:ln>
                <a:solidFill>
                  <a:srgbClr val="FFFFFF"/>
                </a:solidFill>
                <a:effectLst/>
                <a:uLnTx/>
                <a:uFillTx/>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3"/>
                  </a:ext>
                </a:extLst>
              </a:rPr>
              <a:t>Panel</a:t>
            </a: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 </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83" name="Google Shape;383;p15"/>
          <p:cNvCxnSpPr/>
          <p:nvPr/>
        </p:nvCxnSpPr>
        <p:spPr>
          <a:xfrm flipH="1">
            <a:off x="6173473" y="2242685"/>
            <a:ext cx="1" cy="1463040"/>
          </a:xfrm>
          <a:prstGeom prst="straightConnector1">
            <a:avLst/>
          </a:prstGeom>
          <a:noFill/>
          <a:ln w="28575" cap="flat" cmpd="sng">
            <a:solidFill>
              <a:schemeClr val="dk2"/>
            </a:solidFill>
            <a:prstDash val="solid"/>
            <a:miter lim="800000"/>
            <a:headEnd type="none" w="sm" len="sm"/>
            <a:tailEnd type="none" w="sm" len="sm"/>
          </a:ln>
        </p:spPr>
      </p:cxnSp>
      <p:cxnSp>
        <p:nvCxnSpPr>
          <p:cNvPr id="384" name="Google Shape;384;p15"/>
          <p:cNvCxnSpPr/>
          <p:nvPr/>
        </p:nvCxnSpPr>
        <p:spPr>
          <a:xfrm rot="10800000">
            <a:off x="2024213" y="3705725"/>
            <a:ext cx="8321040" cy="0"/>
          </a:xfrm>
          <a:prstGeom prst="straightConnector1">
            <a:avLst/>
          </a:prstGeom>
          <a:noFill/>
          <a:ln w="28575" cap="flat" cmpd="sng">
            <a:solidFill>
              <a:schemeClr val="dk2"/>
            </a:solidFill>
            <a:prstDash val="solid"/>
            <a:miter lim="800000"/>
            <a:headEnd type="none" w="sm" len="sm"/>
            <a:tailEnd type="none" w="sm" len="sm"/>
          </a:ln>
        </p:spPr>
      </p:cxnSp>
      <p:cxnSp>
        <p:nvCxnSpPr>
          <p:cNvPr id="385" name="Google Shape;385;p15"/>
          <p:cNvCxnSpPr/>
          <p:nvPr/>
        </p:nvCxnSpPr>
        <p:spPr>
          <a:xfrm rot="10800000">
            <a:off x="6177113" y="2942693"/>
            <a:ext cx="2194560" cy="0"/>
          </a:xfrm>
          <a:prstGeom prst="straightConnector1">
            <a:avLst/>
          </a:prstGeom>
          <a:noFill/>
          <a:ln w="28575" cap="flat" cmpd="sng">
            <a:solidFill>
              <a:schemeClr val="dk2"/>
            </a:solidFill>
            <a:prstDash val="sysDot"/>
            <a:miter lim="800000"/>
            <a:headEnd type="oval" w="med" len="med"/>
            <a:tailEnd type="none" w="sm" len="sm"/>
          </a:ln>
        </p:spPr>
      </p:cxnSp>
      <p:cxnSp>
        <p:nvCxnSpPr>
          <p:cNvPr id="386" name="Google Shape;386;p15"/>
          <p:cNvCxnSpPr/>
          <p:nvPr/>
        </p:nvCxnSpPr>
        <p:spPr>
          <a:xfrm rot="10800000">
            <a:off x="2024213" y="3705725"/>
            <a:ext cx="0" cy="337250"/>
          </a:xfrm>
          <a:prstGeom prst="straightConnector1">
            <a:avLst/>
          </a:prstGeom>
          <a:noFill/>
          <a:ln w="28575" cap="flat" cmpd="sng">
            <a:solidFill>
              <a:schemeClr val="dk2"/>
            </a:solidFill>
            <a:prstDash val="solid"/>
            <a:miter lim="800000"/>
            <a:headEnd type="oval" w="med" len="med"/>
            <a:tailEnd type="none" w="sm" len="sm"/>
          </a:ln>
        </p:spPr>
      </p:cxnSp>
      <p:cxnSp>
        <p:nvCxnSpPr>
          <p:cNvPr id="387" name="Google Shape;387;p15"/>
          <p:cNvCxnSpPr/>
          <p:nvPr/>
        </p:nvCxnSpPr>
        <p:spPr>
          <a:xfrm rot="10800000">
            <a:off x="4083140" y="3705725"/>
            <a:ext cx="0" cy="337250"/>
          </a:xfrm>
          <a:prstGeom prst="straightConnector1">
            <a:avLst/>
          </a:prstGeom>
          <a:noFill/>
          <a:ln w="28575" cap="flat" cmpd="sng">
            <a:solidFill>
              <a:schemeClr val="dk2"/>
            </a:solidFill>
            <a:prstDash val="solid"/>
            <a:miter lim="800000"/>
            <a:headEnd type="oval" w="med" len="med"/>
            <a:tailEnd type="none" w="sm" len="sm"/>
          </a:ln>
        </p:spPr>
      </p:cxnSp>
      <p:cxnSp>
        <p:nvCxnSpPr>
          <p:cNvPr id="388" name="Google Shape;388;p15"/>
          <p:cNvCxnSpPr/>
          <p:nvPr/>
        </p:nvCxnSpPr>
        <p:spPr>
          <a:xfrm rot="10800000">
            <a:off x="6173473" y="3705725"/>
            <a:ext cx="0" cy="337250"/>
          </a:xfrm>
          <a:prstGeom prst="straightConnector1">
            <a:avLst/>
          </a:prstGeom>
          <a:noFill/>
          <a:ln w="28575" cap="flat" cmpd="sng">
            <a:solidFill>
              <a:schemeClr val="dk2"/>
            </a:solidFill>
            <a:prstDash val="solid"/>
            <a:miter lim="800000"/>
            <a:headEnd type="oval" w="med" len="med"/>
            <a:tailEnd type="none" w="sm" len="sm"/>
          </a:ln>
        </p:spPr>
      </p:cxnSp>
      <p:cxnSp>
        <p:nvCxnSpPr>
          <p:cNvPr id="389" name="Google Shape;389;p15"/>
          <p:cNvCxnSpPr/>
          <p:nvPr/>
        </p:nvCxnSpPr>
        <p:spPr>
          <a:xfrm rot="10800000">
            <a:off x="8208214" y="3705725"/>
            <a:ext cx="0" cy="337250"/>
          </a:xfrm>
          <a:prstGeom prst="straightConnector1">
            <a:avLst/>
          </a:prstGeom>
          <a:noFill/>
          <a:ln w="28575" cap="flat" cmpd="sng">
            <a:solidFill>
              <a:schemeClr val="dk2"/>
            </a:solidFill>
            <a:prstDash val="solid"/>
            <a:miter lim="800000"/>
            <a:headEnd type="oval" w="med" len="med"/>
            <a:tailEnd type="none" w="sm" len="sm"/>
          </a:ln>
        </p:spPr>
      </p:cxnSp>
      <p:cxnSp>
        <p:nvCxnSpPr>
          <p:cNvPr id="390" name="Google Shape;390;p15"/>
          <p:cNvCxnSpPr/>
          <p:nvPr/>
        </p:nvCxnSpPr>
        <p:spPr>
          <a:xfrm rot="10800000">
            <a:off x="10341814" y="3705725"/>
            <a:ext cx="0" cy="337250"/>
          </a:xfrm>
          <a:prstGeom prst="straightConnector1">
            <a:avLst/>
          </a:prstGeom>
          <a:noFill/>
          <a:ln w="28575" cap="flat" cmpd="sng">
            <a:solidFill>
              <a:schemeClr val="dk2"/>
            </a:solidFill>
            <a:prstDash val="solid"/>
            <a:miter lim="800000"/>
            <a:headEnd type="oval" w="med" len="med"/>
            <a:tailEnd type="none" w="sm" len="sm"/>
          </a:ln>
        </p:spPr>
      </p:cxnSp>
      <p:cxnSp>
        <p:nvCxnSpPr>
          <p:cNvPr id="391" name="Google Shape;391;p15"/>
          <p:cNvCxnSpPr/>
          <p:nvPr/>
        </p:nvCxnSpPr>
        <p:spPr>
          <a:xfrm>
            <a:off x="2801726" y="1866900"/>
            <a:ext cx="733425" cy="0"/>
          </a:xfrm>
          <a:prstGeom prst="straightConnector1">
            <a:avLst/>
          </a:prstGeom>
          <a:noFill/>
          <a:ln w="28575" cap="flat" cmpd="sng">
            <a:solidFill>
              <a:schemeClr val="dk2"/>
            </a:solidFill>
            <a:prstDash val="solid"/>
            <a:miter lim="800000"/>
            <a:headEnd type="triangl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286190F-EB35-26B3-C8CE-A455C451613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97" name="Google Shape;397;p16"/>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Advisory Panel Members</a:t>
            </a:r>
            <a:endParaRPr/>
          </a:p>
        </p:txBody>
      </p:sp>
      <p:sp>
        <p:nvSpPr>
          <p:cNvPr id="398" name="Google Shape;398;p16"/>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050" b="0" i="0" u="none" strike="noStrike" kern="0" cap="none" spc="0" normalizeH="0" baseline="0" noProof="0">
              <a:ln>
                <a:noFill/>
              </a:ln>
              <a:solidFill>
                <a:srgbClr val="000000"/>
              </a:solidFill>
              <a:effectLst/>
              <a:uLnTx/>
              <a:uFillTx/>
              <a:latin typeface="Play"/>
              <a:sym typeface="Play"/>
            </a:endParaRPr>
          </a:p>
        </p:txBody>
      </p:sp>
      <p:pic>
        <p:nvPicPr>
          <p:cNvPr id="400" name="Google Shape;400;p16"/>
          <p:cNvPicPr preferRelativeResize="0"/>
          <p:nvPr/>
        </p:nvPicPr>
        <p:blipFill rotWithShape="1">
          <a:blip r:embed="rId3">
            <a:alphaModFix/>
            <a:grayscl/>
          </a:blip>
          <a:srcRect/>
          <a:stretch/>
        </p:blipFill>
        <p:spPr>
          <a:xfrm>
            <a:off x="645602" y="4259652"/>
            <a:ext cx="939871" cy="939871"/>
          </a:xfrm>
          <a:prstGeom prst="ellipse">
            <a:avLst/>
          </a:prstGeom>
          <a:noFill/>
          <a:ln>
            <a:noFill/>
          </a:ln>
        </p:spPr>
      </p:pic>
      <p:sp>
        <p:nvSpPr>
          <p:cNvPr id="401" name="Google Shape;401;p16"/>
          <p:cNvSpPr/>
          <p:nvPr/>
        </p:nvSpPr>
        <p:spPr>
          <a:xfrm>
            <a:off x="1725880" y="4359903"/>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Sherri Ferrell, MBA</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CEO, Primary Care Association</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03" name="Google Shape;403;p16"/>
          <p:cNvPicPr preferRelativeResize="0"/>
          <p:nvPr/>
        </p:nvPicPr>
        <p:blipFill rotWithShape="1">
          <a:blip r:embed="rId4">
            <a:alphaModFix/>
            <a:grayscl/>
          </a:blip>
          <a:srcRect t="1927" b="1926"/>
          <a:stretch/>
        </p:blipFill>
        <p:spPr>
          <a:xfrm>
            <a:off x="8124711" y="2143029"/>
            <a:ext cx="941832" cy="941832"/>
          </a:xfrm>
          <a:prstGeom prst="ellipse">
            <a:avLst/>
          </a:prstGeom>
          <a:noFill/>
          <a:ln>
            <a:noFill/>
          </a:ln>
        </p:spPr>
      </p:pic>
      <p:sp>
        <p:nvSpPr>
          <p:cNvPr id="404" name="Google Shape;404;p16"/>
          <p:cNvSpPr/>
          <p:nvPr/>
        </p:nvSpPr>
        <p:spPr>
          <a:xfrm>
            <a:off x="9370275" y="2244261"/>
            <a:ext cx="23440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Trish Watson</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Director/Paramedic, EMS Coalition</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06" name="Google Shape;406;p16"/>
          <p:cNvPicPr preferRelativeResize="0"/>
          <p:nvPr/>
        </p:nvPicPr>
        <p:blipFill rotWithShape="1">
          <a:blip r:embed="rId5">
            <a:alphaModFix/>
            <a:grayscl/>
          </a:blip>
          <a:srcRect l="16688" r="16688"/>
          <a:stretch/>
        </p:blipFill>
        <p:spPr>
          <a:xfrm>
            <a:off x="643837" y="1086556"/>
            <a:ext cx="941832" cy="941832"/>
          </a:xfrm>
          <a:prstGeom prst="ellipse">
            <a:avLst/>
          </a:prstGeom>
          <a:noFill/>
          <a:ln>
            <a:noFill/>
          </a:ln>
        </p:spPr>
      </p:pic>
      <p:sp>
        <p:nvSpPr>
          <p:cNvPr id="407" name="Google Shape;407;p16"/>
          <p:cNvSpPr/>
          <p:nvPr/>
        </p:nvSpPr>
        <p:spPr>
          <a:xfrm>
            <a:off x="1725880" y="1187788"/>
            <a:ext cx="2688909"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Katherine Calloway, D.O., MPH</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President, WVRHA</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09" name="Google Shape;409;p16"/>
          <p:cNvPicPr preferRelativeResize="0"/>
          <p:nvPr/>
        </p:nvPicPr>
        <p:blipFill rotWithShape="1">
          <a:blip r:embed="rId6">
            <a:alphaModFix/>
            <a:grayscl/>
          </a:blip>
          <a:srcRect t="5102" b="5102"/>
          <a:stretch/>
        </p:blipFill>
        <p:spPr>
          <a:xfrm>
            <a:off x="643837" y="2144255"/>
            <a:ext cx="941832" cy="941832"/>
          </a:xfrm>
          <a:prstGeom prst="ellipse">
            <a:avLst/>
          </a:prstGeom>
          <a:noFill/>
          <a:ln>
            <a:noFill/>
          </a:ln>
        </p:spPr>
      </p:pic>
      <p:sp>
        <p:nvSpPr>
          <p:cNvPr id="410" name="Google Shape;410;p16"/>
          <p:cNvSpPr/>
          <p:nvPr/>
        </p:nvSpPr>
        <p:spPr>
          <a:xfrm>
            <a:off x="1725880" y="2245487"/>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John Cornell, M.D.</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Associate Professor, Marshall Health</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12" name="Google Shape;412;p16"/>
          <p:cNvPicPr preferRelativeResize="0"/>
          <p:nvPr/>
        </p:nvPicPr>
        <p:blipFill rotWithShape="1">
          <a:blip r:embed="rId7">
            <a:alphaModFix/>
            <a:grayscl/>
          </a:blip>
          <a:srcRect/>
          <a:stretch/>
        </p:blipFill>
        <p:spPr>
          <a:xfrm>
            <a:off x="643837" y="5315389"/>
            <a:ext cx="941832" cy="941832"/>
          </a:xfrm>
          <a:prstGeom prst="ellipse">
            <a:avLst/>
          </a:prstGeom>
          <a:noFill/>
          <a:ln>
            <a:noFill/>
          </a:ln>
        </p:spPr>
      </p:pic>
      <p:sp>
        <p:nvSpPr>
          <p:cNvPr id="413" name="Google Shape;413;p16"/>
          <p:cNvSpPr/>
          <p:nvPr/>
        </p:nvSpPr>
        <p:spPr>
          <a:xfrm>
            <a:off x="1725880" y="5416621"/>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Jason Landers</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Medicaid Market President, Highmark</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15" name="Google Shape;415;p16"/>
          <p:cNvPicPr preferRelativeResize="0"/>
          <p:nvPr/>
        </p:nvPicPr>
        <p:blipFill rotWithShape="1">
          <a:blip r:embed="rId8">
            <a:alphaModFix/>
            <a:grayscl/>
          </a:blip>
          <a:srcRect/>
          <a:stretch/>
        </p:blipFill>
        <p:spPr>
          <a:xfrm>
            <a:off x="8124907" y="3200482"/>
            <a:ext cx="941832" cy="941832"/>
          </a:xfrm>
          <a:prstGeom prst="ellipse">
            <a:avLst/>
          </a:prstGeom>
          <a:noFill/>
          <a:ln>
            <a:noFill/>
          </a:ln>
        </p:spPr>
      </p:pic>
      <p:sp>
        <p:nvSpPr>
          <p:cNvPr id="416" name="Google Shape;416;p16"/>
          <p:cNvSpPr/>
          <p:nvPr/>
        </p:nvSpPr>
        <p:spPr>
          <a:xfrm>
            <a:off x="9370275" y="3301714"/>
            <a:ext cx="2486910"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E2841"/>
                </a:solidFill>
                <a:effectLst/>
                <a:uLnTx/>
                <a:uFillTx/>
                <a:latin typeface="Arial"/>
                <a:ea typeface="Arial"/>
                <a:cs typeface="Arial"/>
                <a:sym typeface="Arial"/>
              </a:rPr>
              <a:t>Merinda Stricklen</a:t>
            </a:r>
            <a:endParaRPr kumimoji="0" lang="en-US" sz="1400" b="0" i="0" u="none" strike="noStrike" kern="0" cap="none" spc="0" normalizeH="0" baseline="0" noProof="0" dirty="0">
              <a:ln>
                <a:noFill/>
              </a:ln>
              <a:solidFill>
                <a:srgbClr val="0E2841"/>
              </a:solidFill>
              <a:effectLst/>
              <a:uLnTx/>
              <a:uFillTx/>
              <a:latin typeface="Arial"/>
              <a:ea typeface="+mn-ea"/>
              <a:cs typeface="Arial"/>
              <a:sym typeface="Arial"/>
            </a:endParaRPr>
          </a:p>
          <a:p>
            <a:pPr lvl="0">
              <a:defRPr/>
            </a:pPr>
            <a:r>
              <a:rPr lang="en-US" sz="1200" dirty="0">
                <a:solidFill>
                  <a:srgbClr val="0E2841"/>
                </a:solidFill>
              </a:rPr>
              <a:t>Director, Health and Community Education, </a:t>
            </a:r>
            <a:r>
              <a:rPr lang="en-US" sz="1200" dirty="0" err="1">
                <a:solidFill>
                  <a:srgbClr val="0E2841"/>
                </a:solidFill>
              </a:rPr>
              <a:t>FamilyCare</a:t>
            </a:r>
            <a:r>
              <a:rPr lang="en-US" sz="1200" dirty="0">
                <a:solidFill>
                  <a:srgbClr val="0E2841"/>
                </a:solidFill>
              </a:rPr>
              <a:t> Health Centers, Co-Chair WV Food Is Medicine Coalition</a:t>
            </a:r>
            <a:endParaRPr kumimoji="0" lang="en-US" sz="1200" b="0" i="0" u="none" strike="noStrike" kern="0" cap="none" spc="0" normalizeH="0" baseline="0" noProof="0" dirty="0">
              <a:ln>
                <a:noFill/>
              </a:ln>
              <a:solidFill>
                <a:srgbClr val="0E2841"/>
              </a:solidFill>
              <a:effectLst/>
              <a:uLnTx/>
              <a:uFillTx/>
              <a:latin typeface="Arial"/>
              <a:ea typeface="+mn-ea"/>
              <a:cs typeface="Arial"/>
              <a:sym typeface="Arial"/>
            </a:endParaRPr>
          </a:p>
        </p:txBody>
      </p:sp>
      <p:pic>
        <p:nvPicPr>
          <p:cNvPr id="418" name="Google Shape;418;p16"/>
          <p:cNvPicPr preferRelativeResize="0"/>
          <p:nvPr/>
        </p:nvPicPr>
        <p:blipFill rotWithShape="1">
          <a:blip r:embed="rId9">
            <a:alphaModFix/>
            <a:grayscl/>
          </a:blip>
          <a:srcRect/>
          <a:stretch/>
        </p:blipFill>
        <p:spPr>
          <a:xfrm>
            <a:off x="8124711" y="1086556"/>
            <a:ext cx="941832" cy="941832"/>
          </a:xfrm>
          <a:prstGeom prst="ellipse">
            <a:avLst/>
          </a:prstGeom>
          <a:noFill/>
          <a:ln>
            <a:noFill/>
          </a:ln>
        </p:spPr>
      </p:pic>
      <p:sp>
        <p:nvSpPr>
          <p:cNvPr id="419" name="Google Shape;419;p16"/>
          <p:cNvSpPr/>
          <p:nvPr/>
        </p:nvSpPr>
        <p:spPr>
          <a:xfrm>
            <a:off x="9370275" y="1187788"/>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Sarah Tucker</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Chancellor, HEPC</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21" name="Google Shape;421;p16"/>
          <p:cNvPicPr preferRelativeResize="0"/>
          <p:nvPr/>
        </p:nvPicPr>
        <p:blipFill rotWithShape="1">
          <a:blip r:embed="rId10">
            <a:alphaModFix/>
            <a:grayscl/>
          </a:blip>
          <a:srcRect b="20000"/>
          <a:stretch/>
        </p:blipFill>
        <p:spPr>
          <a:xfrm>
            <a:off x="8124711" y="4257936"/>
            <a:ext cx="941832" cy="941832"/>
          </a:xfrm>
          <a:prstGeom prst="ellipse">
            <a:avLst/>
          </a:prstGeom>
          <a:noFill/>
          <a:ln>
            <a:noFill/>
          </a:ln>
        </p:spPr>
      </p:pic>
      <p:sp>
        <p:nvSpPr>
          <p:cNvPr id="422" name="Google Shape;422;p16"/>
          <p:cNvSpPr/>
          <p:nvPr/>
        </p:nvSpPr>
        <p:spPr>
          <a:xfrm>
            <a:off x="9370275" y="4359168"/>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Ali Rezai, M.D.,</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VP of Neuroscience, WVU Neuroscience</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24" name="Google Shape;424;p16"/>
          <p:cNvPicPr preferRelativeResize="0"/>
          <p:nvPr/>
        </p:nvPicPr>
        <p:blipFill rotWithShape="1">
          <a:blip r:embed="rId11">
            <a:alphaModFix/>
            <a:grayscl/>
          </a:blip>
          <a:srcRect t="726" b="29708"/>
          <a:stretch/>
        </p:blipFill>
        <p:spPr>
          <a:xfrm>
            <a:off x="8124711" y="5315389"/>
            <a:ext cx="941832" cy="941832"/>
          </a:xfrm>
          <a:prstGeom prst="ellipse">
            <a:avLst/>
          </a:prstGeom>
          <a:noFill/>
          <a:ln>
            <a:noFill/>
          </a:ln>
        </p:spPr>
      </p:pic>
      <p:sp>
        <p:nvSpPr>
          <p:cNvPr id="425" name="Google Shape;425;p16"/>
          <p:cNvSpPr/>
          <p:nvPr/>
        </p:nvSpPr>
        <p:spPr>
          <a:xfrm>
            <a:off x="9370275" y="5416621"/>
            <a:ext cx="2486910"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Virgil Underwood</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President &amp; CEO, Boone Health</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27" name="Google Shape;427;p16"/>
          <p:cNvPicPr preferRelativeResize="0"/>
          <p:nvPr/>
        </p:nvPicPr>
        <p:blipFill rotWithShape="1">
          <a:blip r:embed="rId12">
            <a:alphaModFix/>
            <a:grayscl/>
          </a:blip>
          <a:srcRect/>
          <a:stretch/>
        </p:blipFill>
        <p:spPr>
          <a:xfrm>
            <a:off x="4414789" y="1086556"/>
            <a:ext cx="941832" cy="941832"/>
          </a:xfrm>
          <a:prstGeom prst="ellipse">
            <a:avLst/>
          </a:prstGeom>
          <a:noFill/>
          <a:ln>
            <a:noFill/>
          </a:ln>
        </p:spPr>
      </p:pic>
      <p:sp>
        <p:nvSpPr>
          <p:cNvPr id="428" name="Google Shape;428;p16"/>
          <p:cNvSpPr/>
          <p:nvPr/>
        </p:nvSpPr>
        <p:spPr>
          <a:xfrm>
            <a:off x="5538298" y="1187788"/>
            <a:ext cx="2498979"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Mark McDaniel, D.O., FAAFP</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State Health Officer, WVDOH</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30" name="Google Shape;430;p16"/>
          <p:cNvPicPr preferRelativeResize="0"/>
          <p:nvPr/>
        </p:nvPicPr>
        <p:blipFill rotWithShape="1">
          <a:blip r:embed="rId13">
            <a:alphaModFix/>
            <a:grayscl/>
          </a:blip>
          <a:srcRect/>
          <a:stretch/>
        </p:blipFill>
        <p:spPr>
          <a:xfrm>
            <a:off x="4414789" y="2143764"/>
            <a:ext cx="941832" cy="941832"/>
          </a:xfrm>
          <a:prstGeom prst="ellipse">
            <a:avLst/>
          </a:prstGeom>
          <a:noFill/>
          <a:ln>
            <a:noFill/>
          </a:ln>
        </p:spPr>
      </p:pic>
      <p:sp>
        <p:nvSpPr>
          <p:cNvPr id="431" name="Google Shape;431;p16"/>
          <p:cNvSpPr/>
          <p:nvPr/>
        </p:nvSpPr>
        <p:spPr>
          <a:xfrm>
            <a:off x="5538298" y="2244996"/>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Rebecca McPhail</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President, GO-WV</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33" name="Google Shape;433;p16"/>
          <p:cNvPicPr preferRelativeResize="0"/>
          <p:nvPr/>
        </p:nvPicPr>
        <p:blipFill rotWithShape="1">
          <a:blip r:embed="rId14">
            <a:alphaModFix/>
            <a:grayscl/>
          </a:blip>
          <a:srcRect l="16683" r="16682"/>
          <a:stretch/>
        </p:blipFill>
        <p:spPr>
          <a:xfrm>
            <a:off x="4414789" y="4258180"/>
            <a:ext cx="941832" cy="941832"/>
          </a:xfrm>
          <a:prstGeom prst="ellipse">
            <a:avLst/>
          </a:prstGeom>
          <a:noFill/>
          <a:ln>
            <a:noFill/>
          </a:ln>
        </p:spPr>
      </p:pic>
      <p:sp>
        <p:nvSpPr>
          <p:cNvPr id="434" name="Google Shape;434;p16"/>
          <p:cNvSpPr/>
          <p:nvPr/>
        </p:nvSpPr>
        <p:spPr>
          <a:xfrm>
            <a:off x="5538298" y="4359412"/>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Joshua Spence</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CTO &amp; Co-Founder, StitchAI</a:t>
            </a:r>
          </a:p>
        </p:txBody>
      </p:sp>
      <p:pic>
        <p:nvPicPr>
          <p:cNvPr id="436" name="Google Shape;436;p16"/>
          <p:cNvPicPr preferRelativeResize="0"/>
          <p:nvPr/>
        </p:nvPicPr>
        <p:blipFill rotWithShape="1">
          <a:blip r:embed="rId15">
            <a:alphaModFix/>
            <a:grayscl/>
          </a:blip>
          <a:srcRect t="5223" r="4323" b="2242"/>
          <a:stretch/>
        </p:blipFill>
        <p:spPr>
          <a:xfrm>
            <a:off x="4414789" y="5315389"/>
            <a:ext cx="941832" cy="941832"/>
          </a:xfrm>
          <a:prstGeom prst="ellipse">
            <a:avLst/>
          </a:prstGeom>
          <a:noFill/>
          <a:ln>
            <a:noFill/>
          </a:ln>
        </p:spPr>
      </p:pic>
      <p:sp>
        <p:nvSpPr>
          <p:cNvPr id="437" name="Google Shape;437;p16"/>
          <p:cNvSpPr/>
          <p:nvPr/>
        </p:nvSpPr>
        <p:spPr>
          <a:xfrm>
            <a:off x="5538298" y="5416621"/>
            <a:ext cx="23440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Andy Tanner, D.O.,  </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Provider – Family Medicine, Vandalia</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pic>
        <p:nvPicPr>
          <p:cNvPr id="439" name="Google Shape;439;p16"/>
          <p:cNvPicPr preferRelativeResize="0"/>
          <p:nvPr/>
        </p:nvPicPr>
        <p:blipFill rotWithShape="1">
          <a:blip r:embed="rId16">
            <a:alphaModFix/>
            <a:grayscl/>
          </a:blip>
          <a:srcRect/>
          <a:stretch/>
        </p:blipFill>
        <p:spPr>
          <a:xfrm>
            <a:off x="4414789" y="3200972"/>
            <a:ext cx="941832" cy="941832"/>
          </a:xfrm>
          <a:prstGeom prst="ellipse">
            <a:avLst/>
          </a:prstGeom>
          <a:noFill/>
          <a:ln>
            <a:noFill/>
          </a:ln>
        </p:spPr>
      </p:pic>
      <p:sp>
        <p:nvSpPr>
          <p:cNvPr id="440" name="Google Shape;440;p16"/>
          <p:cNvSpPr/>
          <p:nvPr/>
        </p:nvSpPr>
        <p:spPr>
          <a:xfrm>
            <a:off x="5538298" y="3302204"/>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E2841"/>
                </a:solidFill>
                <a:effectLst/>
                <a:uLnTx/>
                <a:uFillTx/>
                <a:latin typeface="Arial"/>
                <a:ea typeface="Arial"/>
                <a:cs typeface="Arial"/>
                <a:sym typeface="Arial"/>
              </a:rPr>
              <a:t>Heather Sigel</a:t>
            </a:r>
            <a:endParaRPr kumimoji="0" lang="en-US" sz="1400" b="0" i="0" u="none" strike="noStrike" kern="0" cap="none" spc="0" normalizeH="0" baseline="0" noProof="0" dirty="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E2841"/>
                </a:solidFill>
                <a:effectLst/>
                <a:uLnTx/>
                <a:uFillTx/>
                <a:latin typeface="Arial"/>
                <a:ea typeface="Arial"/>
                <a:cs typeface="Arial"/>
                <a:sym typeface="Arial"/>
              </a:rPr>
              <a:t>Vice President of Operations, Valley Health</a:t>
            </a:r>
            <a:endParaRPr kumimoji="0" lang="en-US" sz="1400" b="0" i="0" u="none" strike="noStrike" kern="0" cap="none" spc="0" normalizeH="0" baseline="0" noProof="0" dirty="0">
              <a:ln>
                <a:noFill/>
              </a:ln>
              <a:solidFill>
                <a:srgbClr val="0E2841"/>
              </a:solidFill>
              <a:effectLst/>
              <a:uLnTx/>
              <a:uFillTx/>
              <a:latin typeface="Arial"/>
              <a:ea typeface="+mn-ea"/>
              <a:cs typeface="Arial"/>
              <a:sym typeface="Arial"/>
            </a:endParaRPr>
          </a:p>
        </p:txBody>
      </p:sp>
      <p:pic>
        <p:nvPicPr>
          <p:cNvPr id="442" name="Google Shape;442;p16"/>
          <p:cNvPicPr preferRelativeResize="0"/>
          <p:nvPr/>
        </p:nvPicPr>
        <p:blipFill rotWithShape="1">
          <a:blip r:embed="rId17">
            <a:alphaModFix/>
            <a:grayscl/>
          </a:blip>
          <a:srcRect/>
          <a:stretch/>
        </p:blipFill>
        <p:spPr>
          <a:xfrm>
            <a:off x="643837" y="3201953"/>
            <a:ext cx="941832" cy="941832"/>
          </a:xfrm>
          <a:prstGeom prst="ellipse">
            <a:avLst/>
          </a:prstGeom>
          <a:noFill/>
          <a:ln>
            <a:noFill/>
          </a:ln>
        </p:spPr>
      </p:pic>
      <p:sp>
        <p:nvSpPr>
          <p:cNvPr id="443" name="Google Shape;443;p16"/>
          <p:cNvSpPr/>
          <p:nvPr/>
        </p:nvSpPr>
        <p:spPr>
          <a:xfrm>
            <a:off x="1725880" y="3303185"/>
            <a:ext cx="2191635"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E2841"/>
                </a:solidFill>
                <a:effectLst/>
                <a:uLnTx/>
                <a:uFillTx/>
                <a:latin typeface="Arial"/>
                <a:ea typeface="Arial"/>
                <a:cs typeface="Arial"/>
                <a:sym typeface="Arial"/>
              </a:rPr>
              <a:t>Nick Fantasia</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E2841"/>
                </a:solidFill>
                <a:effectLst/>
                <a:uLnTx/>
                <a:uFillTx/>
                <a:latin typeface="Arial"/>
                <a:ea typeface="Arial"/>
                <a:cs typeface="Arial"/>
                <a:sym typeface="Arial"/>
              </a:rPr>
              <a:t>President, Marion Regional Development Corporation</a:t>
            </a:r>
            <a:endParaRPr kumimoji="0" lang="en-US" sz="1400" b="0" i="0" u="none" strike="noStrike" kern="0" cap="none" spc="0" normalizeH="0" baseline="0" noProof="0">
              <a:ln>
                <a:noFill/>
              </a:ln>
              <a:solidFill>
                <a:srgbClr val="0E2841"/>
              </a:solidFill>
              <a:effectLst/>
              <a:uLnTx/>
              <a:uFillTx/>
              <a:latin typeface="Arial"/>
              <a:ea typeface="+mn-ea"/>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4973D1F-8E3F-3DFE-E2C9-F5FFB194883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2" name="Google Shape;489;p20">
            <a:extLst>
              <a:ext uri="{FF2B5EF4-FFF2-40B4-BE49-F238E27FC236}">
                <a16:creationId xmlns:a16="http://schemas.microsoft.com/office/drawing/2014/main" id="{9222A2D3-5AFB-04E8-0EEA-01E6F482ABDC}"/>
              </a:ext>
            </a:extLst>
          </p:cNvPr>
          <p:cNvCxnSpPr>
            <a:cxnSpLocks/>
          </p:cNvCxnSpPr>
          <p:nvPr/>
        </p:nvCxnSpPr>
        <p:spPr>
          <a:xfrm>
            <a:off x="957662" y="1202500"/>
            <a:ext cx="0" cy="4784941"/>
          </a:xfrm>
          <a:prstGeom prst="straightConnector1">
            <a:avLst/>
          </a:prstGeom>
          <a:noFill/>
          <a:ln w="12700" cap="flat" cmpd="sng">
            <a:solidFill>
              <a:schemeClr val="dk2"/>
            </a:solidFill>
            <a:prstDash val="solid"/>
            <a:miter lim="800000"/>
            <a:headEnd type="none" w="sm" len="sm"/>
            <a:tailEnd type="none" w="sm" len="sm"/>
          </a:ln>
        </p:spPr>
      </p:cxnSp>
      <p:sp>
        <p:nvSpPr>
          <p:cNvPr id="2" name="Title 1">
            <a:extLst>
              <a:ext uri="{FF2B5EF4-FFF2-40B4-BE49-F238E27FC236}">
                <a16:creationId xmlns:a16="http://schemas.microsoft.com/office/drawing/2014/main" id="{EE7E7712-F75D-AA32-70FC-2DA19584FF6C}"/>
              </a:ext>
            </a:extLst>
          </p:cNvPr>
          <p:cNvSpPr>
            <a:spLocks noGrp="1"/>
          </p:cNvSpPr>
          <p:nvPr>
            <p:ph type="title"/>
          </p:nvPr>
        </p:nvSpPr>
        <p:spPr/>
        <p:txBody>
          <a:bodyPr/>
          <a:lstStyle/>
          <a:p>
            <a:r>
              <a:rPr lang="en-US"/>
              <a:t>Partner Expectations</a:t>
            </a:r>
          </a:p>
        </p:txBody>
      </p:sp>
      <p:sp>
        <p:nvSpPr>
          <p:cNvPr id="4" name="Google Shape;509;p20">
            <a:extLst>
              <a:ext uri="{FF2B5EF4-FFF2-40B4-BE49-F238E27FC236}">
                <a16:creationId xmlns:a16="http://schemas.microsoft.com/office/drawing/2014/main" id="{4A8E057D-F371-969A-D315-A968E0C86FF6}"/>
              </a:ext>
            </a:extLst>
          </p:cNvPr>
          <p:cNvSpPr/>
          <p:nvPr/>
        </p:nvSpPr>
        <p:spPr>
          <a:xfrm>
            <a:off x="759601" y="169849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 name="Google Shape;510;p20">
            <a:extLst>
              <a:ext uri="{FF2B5EF4-FFF2-40B4-BE49-F238E27FC236}">
                <a16:creationId xmlns:a16="http://schemas.microsoft.com/office/drawing/2014/main" id="{C0CA2959-6C09-ADBA-6291-CAACDE21B45B}"/>
              </a:ext>
            </a:extLst>
          </p:cNvPr>
          <p:cNvSpPr/>
          <p:nvPr/>
        </p:nvSpPr>
        <p:spPr>
          <a:xfrm>
            <a:off x="759601" y="3503530"/>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2</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511;p20">
            <a:extLst>
              <a:ext uri="{FF2B5EF4-FFF2-40B4-BE49-F238E27FC236}">
                <a16:creationId xmlns:a16="http://schemas.microsoft.com/office/drawing/2014/main" id="{55E59342-CF53-1037-3422-EEA8DAE6C10B}"/>
              </a:ext>
            </a:extLst>
          </p:cNvPr>
          <p:cNvSpPr/>
          <p:nvPr/>
        </p:nvSpPr>
        <p:spPr>
          <a:xfrm>
            <a:off x="774782" y="5308566"/>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3</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 name="Google Shape;512;p20">
            <a:extLst>
              <a:ext uri="{FF2B5EF4-FFF2-40B4-BE49-F238E27FC236}">
                <a16:creationId xmlns:a16="http://schemas.microsoft.com/office/drawing/2014/main" id="{CBDE8CBB-A972-0933-B90D-60F761C1E53F}"/>
              </a:ext>
            </a:extLst>
          </p:cNvPr>
          <p:cNvSpPr txBox="1"/>
          <p:nvPr/>
        </p:nvSpPr>
        <p:spPr>
          <a:xfrm>
            <a:off x="1323422" y="1202500"/>
            <a:ext cx="9545156" cy="172350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Program Alignment / Impact</a:t>
            </a:r>
          </a:p>
          <a:p>
            <a:pPr marL="2857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Alignment with West Virginia’s Health/MAHA Initiatives: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All proposed activities must directly align with the State’s overarching health and wellness metrics and initiatives. </a:t>
            </a:r>
          </a:p>
          <a:p>
            <a:pPr marL="2857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Focus on Rural Citizens: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Deliver tangible benefits to the rural population of West Virginia. </a:t>
            </a:r>
          </a:p>
          <a:p>
            <a:pPr marL="2857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Measurable Impact: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Partners must demonstrate how their proposed activities will lead to measurable improvements in health outcomes (“move the needle”). </a:t>
            </a:r>
          </a:p>
        </p:txBody>
      </p:sp>
      <p:sp>
        <p:nvSpPr>
          <p:cNvPr id="8" name="Google Shape;513;p20">
            <a:extLst>
              <a:ext uri="{FF2B5EF4-FFF2-40B4-BE49-F238E27FC236}">
                <a16:creationId xmlns:a16="http://schemas.microsoft.com/office/drawing/2014/main" id="{2D838DE4-008E-5814-F544-C11D14BDBB0C}"/>
              </a:ext>
            </a:extLst>
          </p:cNvPr>
          <p:cNvSpPr txBox="1"/>
          <p:nvPr/>
        </p:nvSpPr>
        <p:spPr>
          <a:xfrm>
            <a:off x="1323422" y="3508921"/>
            <a:ext cx="9545156" cy="6309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Target Population &amp; Vendor Scope</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Defined Target Population: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Partners may focus on a specific, targeted population within the rural community.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16;p20">
            <a:extLst>
              <a:ext uri="{FF2B5EF4-FFF2-40B4-BE49-F238E27FC236}">
                <a16:creationId xmlns:a16="http://schemas.microsoft.com/office/drawing/2014/main" id="{17470E0C-48D7-AB06-7FDC-18DAC930A367}"/>
              </a:ext>
            </a:extLst>
          </p:cNvPr>
          <p:cNvSpPr txBox="1"/>
          <p:nvPr/>
        </p:nvSpPr>
        <p:spPr>
          <a:xfrm>
            <a:off x="1323422" y="4722735"/>
            <a:ext cx="9545156" cy="12772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Reporting &amp; Sustainability</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Federal Reporting Requirements: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Partners</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must be able to meet all federal reporting requirements associated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with the program. </a:t>
            </a:r>
          </a:p>
          <a:p>
            <a:pPr marL="285750" marR="0" lvl="0" indent="-2857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400" b="1" i="0" u="none" strike="noStrike" kern="0" cap="none" spc="0" normalizeH="0" baseline="0" noProof="0">
                <a:ln>
                  <a:noFill/>
                </a:ln>
                <a:solidFill>
                  <a:srgbClr val="000000"/>
                </a:solidFill>
                <a:effectLst/>
                <a:uLnTx/>
                <a:uFillTx/>
                <a:latin typeface="Arial"/>
                <a:ea typeface="+mn-ea"/>
                <a:cs typeface="Arial"/>
                <a:sym typeface="Arial"/>
              </a:rPr>
              <a:t>Sustainability Plan: </a:t>
            </a:r>
            <a:r>
              <a:rPr kumimoji="0" lang="en-US" sz="1400" b="0" i="0" u="none" strike="noStrike" kern="0" cap="none" spc="0" normalizeH="0" baseline="0" noProof="0">
                <a:ln>
                  <a:noFill/>
                </a:ln>
                <a:solidFill>
                  <a:srgbClr val="000000"/>
                </a:solidFill>
                <a:effectLst/>
                <a:uLnTx/>
                <a:uFillTx/>
                <a:latin typeface="Arial"/>
                <a:ea typeface="+mn-ea"/>
                <a:cs typeface="Arial"/>
                <a:sym typeface="Arial"/>
              </a:rPr>
              <a:t>Partners must present a clear and actionable plan that begins execution of sustainable goals in Y3. Partners must also demonstrate how the project will be fully self-sufficient the funding period concludes in Y5. </a:t>
            </a:r>
            <a:endParaRPr kumimoji="0" sz="14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0CC39493-9138-F04E-EBC7-06CE3A013853}"/>
              </a:ext>
            </a:extLst>
          </p:cNvPr>
          <p:cNvSpPr txBox="1"/>
          <p:nvPr/>
        </p:nvSpPr>
        <p:spPr>
          <a:xfrm>
            <a:off x="2118138" y="2826378"/>
            <a:ext cx="8317010" cy="52322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400" b="0" i="1" u="none" strike="noStrike" kern="0" cap="none" spc="0" normalizeH="0" baseline="0" noProof="0">
                <a:ln>
                  <a:noFill/>
                </a:ln>
                <a:solidFill>
                  <a:srgbClr val="000000"/>
                </a:solidFill>
                <a:effectLst/>
                <a:uLnTx/>
                <a:uFillTx/>
                <a:latin typeface="Arial"/>
                <a:ea typeface="+mn-ea"/>
                <a:cs typeface="Arial"/>
                <a:sym typeface="Arial"/>
              </a:rPr>
              <a:t>E.g., Implementation of a telehealth program in 3 rural counties (activity) is expected to reduce the average travel time for specialist appointments by 50% within the first year (outcome metric). </a:t>
            </a:r>
          </a:p>
        </p:txBody>
      </p:sp>
      <p:sp>
        <p:nvSpPr>
          <p:cNvPr id="9" name="Google Shape;488;p20">
            <a:extLst>
              <a:ext uri="{FF2B5EF4-FFF2-40B4-BE49-F238E27FC236}">
                <a16:creationId xmlns:a16="http://schemas.microsoft.com/office/drawing/2014/main" id="{C8A87F5A-213A-F310-83AA-D13E292C2E70}"/>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050" b="0" i="0" u="none" strike="noStrike" kern="0" cap="none" spc="0" normalizeH="0" baseline="0" noProof="0">
              <a:ln>
                <a:noFill/>
              </a:ln>
              <a:solidFill>
                <a:srgbClr val="000000"/>
              </a:solidFill>
              <a:effectLst/>
              <a:uLnTx/>
              <a:uFillTx/>
              <a:latin typeface="Play"/>
              <a:sym typeface="Play"/>
            </a:endParaRPr>
          </a:p>
        </p:txBody>
      </p:sp>
    </p:spTree>
    <p:extLst>
      <p:ext uri="{BB962C8B-B14F-4D97-AF65-F5344CB8AC3E}">
        <p14:creationId xmlns:p14="http://schemas.microsoft.com/office/powerpoint/2010/main" val="802468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4A13-82B6-FF31-40EC-B16B9D245BF3}"/>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56A2628-34CC-3429-CADA-6D4213CF39A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68299B-A7E9-D2CE-B6DB-2B132DAD910C}"/>
              </a:ext>
            </a:extLst>
          </p:cNvPr>
          <p:cNvSpPr>
            <a:spLocks noGrp="1"/>
          </p:cNvSpPr>
          <p:nvPr>
            <p:ph type="title"/>
          </p:nvPr>
        </p:nvSpPr>
        <p:spPr/>
        <p:txBody>
          <a:bodyPr/>
          <a:lstStyle/>
          <a:p>
            <a:r>
              <a:rPr lang="en-US"/>
              <a:t>Beyond the Initial Investment</a:t>
            </a:r>
            <a:endParaRPr lang="en-US">
              <a:solidFill>
                <a:schemeClr val="tx1"/>
              </a:solidFill>
            </a:endParaRPr>
          </a:p>
        </p:txBody>
      </p:sp>
      <p:sp>
        <p:nvSpPr>
          <p:cNvPr id="19" name="object 8">
            <a:extLst>
              <a:ext uri="{FF2B5EF4-FFF2-40B4-BE49-F238E27FC236}">
                <a16:creationId xmlns:a16="http://schemas.microsoft.com/office/drawing/2014/main" id="{AD089529-B6C4-B192-7A47-F17C52E70D31}"/>
              </a:ext>
            </a:extLst>
          </p:cNvPr>
          <p:cNvSpPr txBox="1"/>
          <p:nvPr/>
        </p:nvSpPr>
        <p:spPr>
          <a:xfrm>
            <a:off x="3363447" y="1791748"/>
            <a:ext cx="8290433" cy="793966"/>
          </a:xfrm>
          <a:prstGeom prst="rect">
            <a:avLst/>
          </a:prstGeom>
          <a:solidFill>
            <a:sysClr val="window" lastClr="FFFFFF">
              <a:lumMod val="95000"/>
            </a:sysClr>
          </a:solidFill>
        </p:spPr>
        <p:txBody>
          <a:bodyPr vert="horz" wrap="square" lIns="91440" tIns="91440" rIns="91440" bIns="91440" rtlCol="0" anchor="ctr">
            <a:no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12700" marR="5080" lvl="0" indent="0" algn="l" defTabSz="914400" rtl="0" eaLnBrk="1" fontAlgn="auto" latinLnBrk="0" hangingPunct="1">
              <a:lnSpc>
                <a:spcPct val="100000"/>
              </a:lnSpc>
              <a:spcBef>
                <a:spcPts val="114"/>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sym typeface="Arial"/>
              </a:rPr>
              <a:t>Connected Care Grid</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Equip hub-and-spoke modelled grid</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Fund telemedicine equipment and technology</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0" name="object 15">
            <a:extLst>
              <a:ext uri="{FF2B5EF4-FFF2-40B4-BE49-F238E27FC236}">
                <a16:creationId xmlns:a16="http://schemas.microsoft.com/office/drawing/2014/main" id="{43C3C179-2014-3812-7F08-EE004F71C45D}"/>
              </a:ext>
            </a:extLst>
          </p:cNvPr>
          <p:cNvSpPr txBox="1"/>
          <p:nvPr/>
        </p:nvSpPr>
        <p:spPr>
          <a:xfrm>
            <a:off x="3363447" y="2715380"/>
            <a:ext cx="8290433" cy="1047837"/>
          </a:xfrm>
          <a:prstGeom prst="rect">
            <a:avLst/>
          </a:prstGeom>
          <a:solidFill>
            <a:sysClr val="window" lastClr="FFFFFF">
              <a:lumMod val="95000"/>
            </a:sysClr>
          </a:solidFill>
        </p:spPr>
        <p:txBody>
          <a:bodyPr vert="horz" wrap="square" lIns="91440" tIns="91440" rIns="91440" bIns="91440" rtlCol="0" anchor="ctr">
            <a:no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12700" marR="5080" lvl="0" indent="0" algn="l" defTabSz="914400" rtl="0" eaLnBrk="1" fontAlgn="auto" latinLnBrk="0" hangingPunct="1">
              <a:lnSpc>
                <a:spcPct val="100000"/>
              </a:lnSpc>
              <a:spcBef>
                <a:spcPts val="114"/>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sym typeface="Arial"/>
              </a:rPr>
              <a:t>Mountain State Care Force</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Provide targeted incentives tied to a 5-year rural service commitment</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Support career ladder advancement programs </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Co-invest in additional training</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24" name="TextBox 23">
            <a:extLst>
              <a:ext uri="{FF2B5EF4-FFF2-40B4-BE49-F238E27FC236}">
                <a16:creationId xmlns:a16="http://schemas.microsoft.com/office/drawing/2014/main" id="{F2BD36D4-BA5C-C072-F641-AEE5305C6145}"/>
              </a:ext>
            </a:extLst>
          </p:cNvPr>
          <p:cNvSpPr txBox="1"/>
          <p:nvPr/>
        </p:nvSpPr>
        <p:spPr>
          <a:xfrm>
            <a:off x="330200" y="1032033"/>
            <a:ext cx="11531600" cy="584775"/>
          </a:xfrm>
          <a:prstGeom prst="rect">
            <a:avLst/>
          </a:prstGeom>
          <a:noFill/>
        </p:spPr>
        <p:txBody>
          <a:bodyPr wrap="square">
            <a:spAutoFit/>
          </a:bodyPr>
          <a:lstStyle/>
          <a:p>
            <a:pPr marL="12700" marR="5080" lvl="0" indent="0" algn="l" defTabSz="914400" rtl="0" eaLnBrk="1" fontAlgn="auto" latinLnBrk="0" hangingPunct="1">
              <a:lnSpc>
                <a:spcPct val="100000"/>
              </a:lnSpc>
              <a:spcBef>
                <a:spcPts val="114"/>
              </a:spcBef>
              <a:spcAft>
                <a:spcPts val="0"/>
              </a:spcAft>
              <a:buClrTx/>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mn-ea"/>
                <a:cs typeface="Arial"/>
                <a:sym typeface="Arial"/>
              </a:rPr>
              <a:t>West Virginia will prioritize proposals that include </a:t>
            </a:r>
            <a:r>
              <a:rPr kumimoji="0" lang="en-US" sz="1600" b="1" i="0" u="none" strike="noStrike" kern="0" cap="none" spc="0" normalizeH="0" baseline="0" noProof="0">
                <a:ln>
                  <a:noFill/>
                </a:ln>
                <a:solidFill>
                  <a:srgbClr val="000000"/>
                </a:solidFill>
                <a:effectLst/>
                <a:uLnTx/>
                <a:uFillTx/>
                <a:latin typeface="Arial"/>
                <a:ea typeface="+mn-ea"/>
                <a:cs typeface="Arial"/>
                <a:sym typeface="Arial"/>
              </a:rPr>
              <a:t>co-investment</a:t>
            </a:r>
            <a:r>
              <a:rPr kumimoji="0" lang="en-US" sz="1600" b="0" i="0" u="none" strike="noStrike" kern="0" cap="none" spc="0" normalizeH="0" baseline="0" noProof="0">
                <a:ln>
                  <a:noFill/>
                </a:ln>
                <a:solidFill>
                  <a:srgbClr val="000000"/>
                </a:solidFill>
                <a:effectLst/>
                <a:uLnTx/>
                <a:uFillTx/>
                <a:latin typeface="Arial"/>
                <a:ea typeface="+mn-ea"/>
                <a:cs typeface="Arial"/>
                <a:sym typeface="Arial"/>
              </a:rPr>
              <a:t> or a clear plan to secure </a:t>
            </a:r>
            <a:r>
              <a:rPr kumimoji="0" lang="en-US" sz="1600" b="1" i="0" u="none" strike="noStrike" kern="0" cap="none" spc="0" normalizeH="0" baseline="0" noProof="0">
                <a:ln>
                  <a:noFill/>
                </a:ln>
                <a:solidFill>
                  <a:srgbClr val="000000"/>
                </a:solidFill>
                <a:effectLst/>
                <a:uLnTx/>
                <a:uFillTx/>
                <a:latin typeface="Arial"/>
                <a:ea typeface="+mn-ea"/>
                <a:cs typeface="Arial"/>
                <a:sym typeface="Arial"/>
              </a:rPr>
              <a:t>private matching funds</a:t>
            </a:r>
            <a:r>
              <a:rPr kumimoji="0" lang="en-US" sz="1600" b="0" i="0" u="none" strike="noStrike" kern="0" cap="none" spc="0" normalizeH="0" baseline="0" noProof="0">
                <a:ln>
                  <a:noFill/>
                </a:ln>
                <a:solidFill>
                  <a:srgbClr val="000000"/>
                </a:solidFill>
                <a:effectLst/>
                <a:uLnTx/>
                <a:uFillTx/>
                <a:latin typeface="Arial"/>
                <a:ea typeface="+mn-ea"/>
                <a:cs typeface="Arial"/>
                <a:sym typeface="Arial"/>
              </a:rPr>
              <a:t>, with, in some cases, preference given to applicants offering a 1:1 match. </a:t>
            </a:r>
          </a:p>
        </p:txBody>
      </p:sp>
      <p:sp>
        <p:nvSpPr>
          <p:cNvPr id="25" name="object 15">
            <a:extLst>
              <a:ext uri="{FF2B5EF4-FFF2-40B4-BE49-F238E27FC236}">
                <a16:creationId xmlns:a16="http://schemas.microsoft.com/office/drawing/2014/main" id="{E8390EA7-A115-CD09-D736-7F98FA76359F}"/>
              </a:ext>
            </a:extLst>
          </p:cNvPr>
          <p:cNvSpPr txBox="1"/>
          <p:nvPr/>
        </p:nvSpPr>
        <p:spPr>
          <a:xfrm>
            <a:off x="3363447" y="3892883"/>
            <a:ext cx="8290433" cy="734147"/>
          </a:xfrm>
          <a:prstGeom prst="rect">
            <a:avLst/>
          </a:prstGeom>
          <a:solidFill>
            <a:sysClr val="window" lastClr="FFFFFF">
              <a:lumMod val="95000"/>
            </a:sysClr>
          </a:solidFill>
        </p:spPr>
        <p:txBody>
          <a:bodyPr vert="horz" wrap="square" lIns="91440" tIns="91440" rIns="91440" bIns="91440" rtlCol="0" anchor="ctr">
            <a:no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12700" marR="5080" lvl="0" indent="0" algn="l" defTabSz="914400" rtl="0" eaLnBrk="1" fontAlgn="auto" latinLnBrk="0" hangingPunct="1">
              <a:lnSpc>
                <a:spcPct val="100000"/>
              </a:lnSpc>
              <a:spcBef>
                <a:spcPts val="114"/>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sym typeface="Arial"/>
              </a:rPr>
              <a:t>Smart Care Catalyst</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Establish productivity support fund</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Provide implementation support to strengthen VBC participation</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3" name="object 15">
            <a:extLst>
              <a:ext uri="{FF2B5EF4-FFF2-40B4-BE49-F238E27FC236}">
                <a16:creationId xmlns:a16="http://schemas.microsoft.com/office/drawing/2014/main" id="{2D6019ED-5A07-BD19-3CF8-81BE35871505}"/>
              </a:ext>
            </a:extLst>
          </p:cNvPr>
          <p:cNvSpPr txBox="1"/>
          <p:nvPr/>
        </p:nvSpPr>
        <p:spPr>
          <a:xfrm>
            <a:off x="3363447" y="4756696"/>
            <a:ext cx="8290433" cy="776883"/>
          </a:xfrm>
          <a:prstGeom prst="rect">
            <a:avLst/>
          </a:prstGeom>
          <a:solidFill>
            <a:sysClr val="window" lastClr="FFFFFF">
              <a:lumMod val="95000"/>
            </a:sysClr>
          </a:solidFill>
        </p:spPr>
        <p:txBody>
          <a:bodyPr vert="horz" wrap="square" lIns="91440" tIns="91440" rIns="91440" bIns="91440" rtlCol="0" anchor="ctr">
            <a:no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12700" marR="5080" lvl="0" indent="0" algn="l" defTabSz="914400" rtl="0" eaLnBrk="1" fontAlgn="auto" latinLnBrk="0" hangingPunct="1">
              <a:lnSpc>
                <a:spcPct val="100000"/>
              </a:lnSpc>
              <a:spcBef>
                <a:spcPts val="114"/>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sym typeface="Arial"/>
              </a:rPr>
              <a:t>Personal Health Accelerator</a:t>
            </a:r>
          </a:p>
          <a:p>
            <a:pPr marL="184150" marR="5080" lvl="0" indent="-1714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Provide sub-grants to Community Health Centers, hospitals, payers, and other partners to integrate nutrition and exercise programs into patient care:</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p:txBody>
      </p:sp>
      <p:sp>
        <p:nvSpPr>
          <p:cNvPr id="4" name="Isosceles Triangle 3">
            <a:extLst>
              <a:ext uri="{FF2B5EF4-FFF2-40B4-BE49-F238E27FC236}">
                <a16:creationId xmlns:a16="http://schemas.microsoft.com/office/drawing/2014/main" id="{0327523E-0A60-A794-B8DC-363A09977CF4}"/>
              </a:ext>
            </a:extLst>
          </p:cNvPr>
          <p:cNvSpPr/>
          <p:nvPr/>
        </p:nvSpPr>
        <p:spPr>
          <a:xfrm rot="5400000">
            <a:off x="1457263" y="3802453"/>
            <a:ext cx="3011332" cy="206155"/>
          </a:xfrm>
          <a:prstGeom prst="triangle">
            <a:avLst>
              <a:gd name="adj" fmla="val 51199"/>
            </a:avLst>
          </a:prstGeom>
          <a:solidFill>
            <a:srgbClr val="C3D4E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sym typeface="Arial"/>
            </a:endParaRPr>
          </a:p>
        </p:txBody>
      </p:sp>
      <p:sp>
        <p:nvSpPr>
          <p:cNvPr id="5" name="TextBox 4">
            <a:extLst>
              <a:ext uri="{FF2B5EF4-FFF2-40B4-BE49-F238E27FC236}">
                <a16:creationId xmlns:a16="http://schemas.microsoft.com/office/drawing/2014/main" id="{4730227D-1DFA-65A3-BFA5-223A8FD38202}"/>
              </a:ext>
            </a:extLst>
          </p:cNvPr>
          <p:cNvSpPr txBox="1"/>
          <p:nvPr/>
        </p:nvSpPr>
        <p:spPr>
          <a:xfrm>
            <a:off x="592964" y="2590592"/>
            <a:ext cx="211816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mn-ea"/>
                <a:cs typeface="Arial"/>
                <a:sym typeface="Arial"/>
              </a:rPr>
              <a:t>Partners should expect a match requirement for the following initiatives with specific criteria to be determined and communicated via a formal solicitation:</a:t>
            </a:r>
          </a:p>
        </p:txBody>
      </p:sp>
      <p:sp>
        <p:nvSpPr>
          <p:cNvPr id="7" name="Google Shape;488;p20">
            <a:extLst>
              <a:ext uri="{FF2B5EF4-FFF2-40B4-BE49-F238E27FC236}">
                <a16:creationId xmlns:a16="http://schemas.microsoft.com/office/drawing/2014/main" id="{1916BEAA-4517-8337-50D5-35C8E844FEDD}"/>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10" name="object 15">
            <a:extLst>
              <a:ext uri="{FF2B5EF4-FFF2-40B4-BE49-F238E27FC236}">
                <a16:creationId xmlns:a16="http://schemas.microsoft.com/office/drawing/2014/main" id="{CAB0AB2D-500D-83B5-3F42-2C64151D1086}"/>
              </a:ext>
            </a:extLst>
          </p:cNvPr>
          <p:cNvSpPr txBox="1"/>
          <p:nvPr/>
        </p:nvSpPr>
        <p:spPr>
          <a:xfrm>
            <a:off x="3363446" y="5663246"/>
            <a:ext cx="8290433" cy="506199"/>
          </a:xfrm>
          <a:prstGeom prst="rect">
            <a:avLst/>
          </a:prstGeom>
          <a:solidFill>
            <a:sysClr val="window" lastClr="FFFFFF">
              <a:lumMod val="95000"/>
            </a:sysClr>
          </a:solidFill>
        </p:spPr>
        <p:txBody>
          <a:bodyPr vert="horz" wrap="square" lIns="91440" tIns="91440" rIns="91440" bIns="91440" rtlCol="0" anchor="ctr">
            <a:no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marL="12700" marR="5080" lvl="0" indent="0" algn="l" defTabSz="914400" rtl="0" eaLnBrk="1" fontAlgn="auto" latinLnBrk="0" hangingPunct="1">
              <a:lnSpc>
                <a:spcPct val="100000"/>
              </a:lnSpc>
              <a:spcBef>
                <a:spcPts val="114"/>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a:ea typeface="+mn-ea"/>
                <a:cs typeface="Arial"/>
                <a:sym typeface="Arial"/>
              </a:rPr>
              <a:t>HealthTech Appalachia</a:t>
            </a:r>
          </a:p>
          <a:p>
            <a:pPr marL="298450" marR="5080" lvl="0" indent="-285750" algn="l" defTabSz="914400" rtl="0" eaLnBrk="1" fontAlgn="auto" latinLnBrk="0" hangingPunct="1">
              <a:lnSpc>
                <a:spcPct val="100000"/>
              </a:lnSpc>
              <a:spcBef>
                <a:spcPts val="114"/>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a:ea typeface="+mn-ea"/>
                <a:cs typeface="Arial"/>
                <a:sym typeface="Arial"/>
              </a:rPr>
              <a:t>Manage public-private investment fund</a:t>
            </a:r>
            <a:endParaRPr kumimoji="0" lang="en-US" sz="1400" b="1" i="0" u="none" strike="noStrike" kern="120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3501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F3E5491-5C26-57D1-DBD6-1E04FA3A6F6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3" name="Google Shape;333;p10"/>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t>CMS Guidance &amp; Funding Limitations</a:t>
            </a:r>
            <a:endParaRPr/>
          </a:p>
        </p:txBody>
      </p:sp>
      <p:sp>
        <p:nvSpPr>
          <p:cNvPr id="4" name="Google Shape;201;p7">
            <a:extLst>
              <a:ext uri="{FF2B5EF4-FFF2-40B4-BE49-F238E27FC236}">
                <a16:creationId xmlns:a16="http://schemas.microsoft.com/office/drawing/2014/main" id="{F8F0D867-2DA9-26B8-15ED-5426EFAE9814}"/>
              </a:ext>
            </a:extLst>
          </p:cNvPr>
          <p:cNvSpPr txBox="1">
            <a:spLocks/>
          </p:cNvSpPr>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smtClean="0">
                <a:ln>
                  <a:noFill/>
                </a:ln>
                <a:solidFill>
                  <a:srgbClr val="000000"/>
                </a:solidFill>
                <a:effectLst/>
                <a:uLnTx/>
                <a:uFillTx/>
                <a:latin typeface="Play"/>
                <a:ea typeface="+mn-ea"/>
                <a:cs typeface="+mn-cs"/>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050" b="0" i="0" u="none" strike="noStrike" kern="0" cap="none" spc="0" normalizeH="0" baseline="0" noProof="0">
              <a:ln>
                <a:noFill/>
              </a:ln>
              <a:solidFill>
                <a:srgbClr val="000000"/>
              </a:solidFill>
              <a:effectLst/>
              <a:uLnTx/>
              <a:uFillTx/>
              <a:latin typeface="Play"/>
              <a:ea typeface="+mn-ea"/>
              <a:cs typeface="+mn-cs"/>
              <a:sym typeface="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ED820C9-ACCA-8B27-EAA6-216CE0FEE15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1BB0215-CF32-03D6-4143-765547EF6AB8}"/>
              </a:ext>
            </a:extLst>
          </p:cNvPr>
          <p:cNvSpPr>
            <a:spLocks noGrp="1"/>
          </p:cNvSpPr>
          <p:nvPr>
            <p:ph type="title"/>
          </p:nvPr>
        </p:nvSpPr>
        <p:spPr/>
        <p:txBody>
          <a:bodyPr/>
          <a:lstStyle/>
          <a:p>
            <a:r>
              <a:rPr lang="en-US"/>
              <a:t>Stevens Amendment Guidelines</a:t>
            </a:r>
          </a:p>
        </p:txBody>
      </p:sp>
      <p:sp>
        <p:nvSpPr>
          <p:cNvPr id="4" name="Slide Number Placeholder 3">
            <a:extLst>
              <a:ext uri="{FF2B5EF4-FFF2-40B4-BE49-F238E27FC236}">
                <a16:creationId xmlns:a16="http://schemas.microsoft.com/office/drawing/2014/main" id="{2A02EE77-1137-58CA-300F-A81A7E8984DA}"/>
              </a:ext>
            </a:extLst>
          </p:cNvPr>
          <p:cNvSpPr>
            <a:spLocks noGrp="1"/>
          </p:cNvSpPr>
          <p:nvPr>
            <p:ph type="sldNum" sz="quarter" idx="11"/>
          </p:nvPr>
        </p:nvSpPr>
        <p:spPr>
          <a:xfrm>
            <a:off x="9093849" y="6340475"/>
            <a:ext cx="2844800" cy="365125"/>
          </a:xfrm>
          <a:prstGeom prst="rect">
            <a:avLst/>
          </a:prstGeom>
        </p:spPr>
        <p:txBody>
          <a:bodyPr anchor="b"/>
          <a:lstStyle>
            <a:defPPr>
              <a:defRPr lang="en-US"/>
            </a:defPPr>
            <a:lvl1pPr marL="0" algn="r" defTabSz="914400" rtl="0" eaLnBrk="1" latinLnBrk="0" hangingPunct="1">
              <a:defRPr sz="1050" i="0" kern="1200">
                <a:solidFill>
                  <a:schemeClr val="tx1"/>
                </a:solidFill>
                <a:latin typeface="+mj-lt"/>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C76A076-0EB6-4ACF-BC93-AE169B35ECF5}" type="slidenum">
              <a:rPr kumimoji="0" lang="en-US" sz="1050" b="0" i="0" u="none" strike="noStrike" kern="1200" cap="none" spc="0" normalizeH="0" baseline="0" noProof="0" smtClean="0">
                <a:ln>
                  <a:noFill/>
                </a:ln>
                <a:solidFill>
                  <a:srgbClr val="000000"/>
                </a:solidFill>
                <a:effectLst/>
                <a:uLnTx/>
                <a:uFillTx/>
                <a:latin typeface="Arial"/>
                <a:ea typeface="Open Sans" panose="020B0606030504020204" pitchFamily="34" charset="0"/>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050" b="0" i="0" u="none" strike="noStrike" kern="1200" cap="none" spc="0" normalizeH="0" baseline="0" noProof="0">
              <a:ln>
                <a:noFill/>
              </a:ln>
              <a:solidFill>
                <a:srgbClr val="000000"/>
              </a:solidFill>
              <a:effectLst/>
              <a:uLnTx/>
              <a:uFillTx/>
              <a:latin typeface="Arial"/>
              <a:ea typeface="Open Sans" panose="020B0606030504020204" pitchFamily="34" charset="0"/>
              <a:cs typeface="Open Sans" panose="020B0606030504020204" pitchFamily="34" charset="0"/>
              <a:sym typeface="Arial"/>
            </a:endParaRPr>
          </a:p>
        </p:txBody>
      </p:sp>
      <p:cxnSp>
        <p:nvCxnSpPr>
          <p:cNvPr id="34" name="Straight Connector 33">
            <a:extLst>
              <a:ext uri="{FF2B5EF4-FFF2-40B4-BE49-F238E27FC236}">
                <a16:creationId xmlns:a16="http://schemas.microsoft.com/office/drawing/2014/main" id="{1D5C9552-D5C4-535E-36CF-79878818A8AF}"/>
              </a:ext>
            </a:extLst>
          </p:cNvPr>
          <p:cNvCxnSpPr/>
          <p:nvPr/>
        </p:nvCxnSpPr>
        <p:spPr>
          <a:xfrm>
            <a:off x="457200" y="4290093"/>
            <a:ext cx="11265613"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6A524310-20F6-8561-B47C-8E5B8B01F00F}"/>
              </a:ext>
            </a:extLst>
          </p:cNvPr>
          <p:cNvSpPr txBox="1"/>
          <p:nvPr/>
        </p:nvSpPr>
        <p:spPr>
          <a:xfrm>
            <a:off x="457200" y="4410245"/>
            <a:ext cx="11151124" cy="14003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400" b="1" i="0" u="sng" strike="noStrike" kern="0" cap="none" spc="0" normalizeH="0" baseline="0" noProof="0">
                <a:ln>
                  <a:noFill/>
                </a:ln>
                <a:solidFill>
                  <a:srgbClr val="000000"/>
                </a:solidFill>
                <a:effectLst/>
                <a:uLnTx/>
                <a:uFillTx/>
                <a:latin typeface="Arial"/>
                <a:ea typeface="+mn-ea"/>
                <a:cs typeface="Arial"/>
                <a:sym typeface="Arial"/>
              </a:rPr>
              <a:t>What Does the Disclosure Look Like?</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The amendment requires a specific statement detailing the funding. The language is as follows: </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mn-ea"/>
                <a:cs typeface="Arial"/>
                <a:sym typeface="Arial"/>
              </a:rPr>
              <a:t>“</a:t>
            </a:r>
            <a:r>
              <a:rPr kumimoji="0" lang="en-US" sz="1400" b="0" i="1" u="none" strike="noStrike" kern="0" cap="none" spc="0" normalizeH="0" baseline="0" noProof="0">
                <a:ln>
                  <a:noFill/>
                </a:ln>
                <a:solidFill>
                  <a:srgbClr val="000000"/>
                </a:solidFill>
                <a:effectLst/>
                <a:uLnTx/>
                <a:uFillTx/>
                <a:latin typeface="Arial"/>
                <a:ea typeface="+mn-ea"/>
                <a:cs typeface="Arial"/>
                <a:sym typeface="Arial"/>
              </a:rPr>
              <a:t>This project is supported by the [Federal Agency Name] of the U.S. Department of [Department Name] as part of a financial assistance award totaling [$Total Award Amount]. The contents are those of the author(s) and do not necessarily represent the official views of, nor an endorsement, by [Federal Agency Acronym], [Department Acronym], or the U.S. Government."</a:t>
            </a: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Rectangle: Rounded Corners 22">
            <a:extLst>
              <a:ext uri="{FF2B5EF4-FFF2-40B4-BE49-F238E27FC236}">
                <a16:creationId xmlns:a16="http://schemas.microsoft.com/office/drawing/2014/main" id="{44B14630-D75C-E5B4-1A52-D34A887A24EE}"/>
              </a:ext>
            </a:extLst>
          </p:cNvPr>
          <p:cNvSpPr/>
          <p:nvPr/>
        </p:nvSpPr>
        <p:spPr>
          <a:xfrm>
            <a:off x="688554" y="1463761"/>
            <a:ext cx="5001768" cy="2560320"/>
          </a:xfrm>
          <a:prstGeom prst="roundRect">
            <a:avLst/>
          </a:prstGeom>
          <a:solidFill>
            <a:schemeClr val="bg1">
              <a:lumMod val="95000"/>
            </a:schemeClr>
          </a:solidFill>
          <a:ln w="19050">
            <a:solidFill>
              <a:srgbClr val="C3D4ED"/>
            </a:solidFill>
            <a:prstDash val="dash"/>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sym typeface="Arial"/>
              </a:rPr>
              <a:t>What is the Stevens Amendment?</a:t>
            </a:r>
            <a:endParaRPr kumimoji="0" lang="en-US" sz="1400" b="1" i="0" u="none" strike="noStrike" kern="1200" cap="none" spc="0" normalizeH="0" baseline="3000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altLang="en-US" sz="1400" b="0" i="1" u="none" strike="noStrike" kern="1200" cap="none" spc="0" normalizeH="0" baseline="0" noProof="0">
                <a:ln>
                  <a:noFill/>
                </a:ln>
                <a:solidFill>
                  <a:srgbClr val="131314"/>
                </a:solidFill>
                <a:effectLst/>
                <a:uLnTx/>
                <a:uFillTx/>
                <a:latin typeface="Arial"/>
                <a:ea typeface="+mn-ea"/>
                <a:cs typeface="+mn-cs"/>
                <a:sym typeface="Arial"/>
              </a:rPr>
              <a:t>A federal requirement for projects receiving funding from the U.S. Departments of Labor, Health and Human Services (HHS), and Education.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altLang="en-US" sz="1400" b="0" i="1" u="none" strike="noStrike" kern="1200" cap="none" spc="0" normalizeH="0" baseline="0" noProof="0">
                <a:ln>
                  <a:noFill/>
                </a:ln>
                <a:solidFill>
                  <a:srgbClr val="131314"/>
                </a:solidFill>
                <a:effectLst/>
                <a:uLnTx/>
                <a:uFillTx/>
                <a:latin typeface="Arial"/>
                <a:ea typeface="+mn-ea"/>
                <a:cs typeface="+mn-cs"/>
                <a:sym typeface="Arial"/>
              </a:rPr>
              <a:t>It mandates that all public communications (e.g., press releases, websites, and presentations) acknowledge the federal funding source.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altLang="en-US" sz="1400" b="0" i="1" u="none" strike="noStrike" kern="1200" cap="none" spc="0" normalizeH="0" baseline="0" noProof="0">
                <a:ln>
                  <a:noFill/>
                </a:ln>
                <a:solidFill>
                  <a:srgbClr val="131314"/>
                </a:solidFill>
                <a:effectLst/>
                <a:uLnTx/>
                <a:uFillTx/>
                <a:latin typeface="Arial"/>
                <a:ea typeface="+mn-ea"/>
                <a:cs typeface="+mn-cs"/>
                <a:sym typeface="Arial"/>
              </a:rPr>
              <a:t>The goal is to ensure that the role of federal funding in a project is transparent to the public. </a:t>
            </a:r>
          </a:p>
        </p:txBody>
      </p:sp>
      <p:sp>
        <p:nvSpPr>
          <p:cNvPr id="24" name="Rectangle: Rounded Corners 23">
            <a:extLst>
              <a:ext uri="{FF2B5EF4-FFF2-40B4-BE49-F238E27FC236}">
                <a16:creationId xmlns:a16="http://schemas.microsoft.com/office/drawing/2014/main" id="{9455E4FF-BFA7-7527-D0F5-E39AE2338591}"/>
              </a:ext>
            </a:extLst>
          </p:cNvPr>
          <p:cNvSpPr/>
          <p:nvPr/>
        </p:nvSpPr>
        <p:spPr>
          <a:xfrm>
            <a:off x="6499951" y="1462672"/>
            <a:ext cx="5001658" cy="2562498"/>
          </a:xfrm>
          <a:prstGeom prst="roundRect">
            <a:avLst/>
          </a:prstGeom>
          <a:solidFill>
            <a:schemeClr val="bg1">
              <a:lumMod val="95000"/>
            </a:schemeClr>
          </a:solidFill>
          <a:ln w="19050">
            <a:solidFill>
              <a:srgbClr val="C3D4ED"/>
            </a:solidFill>
            <a:prstDash val="dash"/>
          </a:ln>
          <a:effectLst>
            <a:glow>
              <a:schemeClr val="accent1">
                <a:alpha val="4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1200" cap="none" spc="0" normalizeH="0" baseline="0" noProof="0">
                <a:ln>
                  <a:noFill/>
                </a:ln>
                <a:solidFill>
                  <a:srgbClr val="000000"/>
                </a:solidFill>
                <a:effectLst/>
                <a:uLnTx/>
                <a:uFillTx/>
                <a:latin typeface="Arial"/>
                <a:ea typeface="+mn-ea"/>
                <a:cs typeface="+mn-cs"/>
                <a:sym typeface="Arial"/>
              </a:rPr>
              <a:t>Why Is It Important?</a:t>
            </a:r>
            <a:endParaRPr kumimoji="0" lang="en-US" sz="1400" b="1" i="0" u="none" strike="noStrike" kern="1200" cap="none" spc="0" normalizeH="0" baseline="30000" noProof="0">
              <a:ln>
                <a:noFill/>
              </a:ln>
              <a:solidFill>
                <a:srgbClr val="000000"/>
              </a:solidFill>
              <a:effectLst/>
              <a:uLnTx/>
              <a:uFillTx/>
              <a:latin typeface="Arial"/>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1" u="none" strike="noStrike" kern="1200" cap="none" spc="0" normalizeH="0" baseline="0" noProof="0">
                <a:ln>
                  <a:noFill/>
                </a:ln>
                <a:solidFill>
                  <a:srgbClr val="000000"/>
                </a:solidFill>
                <a:effectLst/>
                <a:uLnTx/>
                <a:uFillTx/>
                <a:latin typeface="Arial"/>
                <a:ea typeface="+mn-ea"/>
                <a:cs typeface="+mn-cs"/>
                <a:sym typeface="Arial"/>
              </a:rPr>
              <a:t>Public Transparency:</a:t>
            </a:r>
            <a:r>
              <a:rPr kumimoji="0" lang="en-US" sz="1400" b="0" i="0" u="none" strike="noStrike" kern="1200" cap="none" spc="0" normalizeH="0" baseline="0" noProof="0">
                <a:ln>
                  <a:noFill/>
                </a:ln>
                <a:solidFill>
                  <a:srgbClr val="000000"/>
                </a:solidFill>
                <a:effectLst/>
                <a:uLnTx/>
                <a:uFillTx/>
                <a:latin typeface="Arial"/>
                <a:ea typeface="+mn-ea"/>
                <a:cs typeface="+mn-cs"/>
                <a:sym typeface="Arial"/>
              </a:rPr>
              <a:t> </a:t>
            </a:r>
            <a:r>
              <a:rPr kumimoji="0" lang="en-US" sz="1400" b="0" i="1" u="none" strike="noStrike" kern="1200" cap="none" spc="0" normalizeH="0" baseline="0" noProof="0">
                <a:ln>
                  <a:noFill/>
                </a:ln>
                <a:solidFill>
                  <a:srgbClr val="000000"/>
                </a:solidFill>
                <a:effectLst/>
                <a:uLnTx/>
                <a:uFillTx/>
                <a:latin typeface="Arial"/>
                <a:ea typeface="+mn-ea"/>
                <a:cs typeface="+mn-cs"/>
                <a:sym typeface="Arial"/>
              </a:rPr>
              <a:t>It ensures that the American public can see how federal tax dollars are being spent.</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1" u="none" strike="noStrike" kern="1200" cap="none" spc="0" normalizeH="0" baseline="0" noProof="0">
                <a:ln>
                  <a:noFill/>
                </a:ln>
                <a:solidFill>
                  <a:srgbClr val="000000"/>
                </a:solidFill>
                <a:effectLst/>
                <a:uLnTx/>
                <a:uFillTx/>
                <a:latin typeface="Arial"/>
                <a:ea typeface="+mn-ea"/>
                <a:cs typeface="+mn-cs"/>
                <a:sym typeface="Arial"/>
              </a:rPr>
              <a:t>Accountability: </a:t>
            </a:r>
            <a:r>
              <a:rPr kumimoji="0" lang="en-US" sz="1400" b="0" i="1" u="none" strike="noStrike" kern="1200" cap="none" spc="0" normalizeH="0" baseline="0" noProof="0">
                <a:ln>
                  <a:noFill/>
                </a:ln>
                <a:solidFill>
                  <a:srgbClr val="000000"/>
                </a:solidFill>
                <a:effectLst/>
                <a:uLnTx/>
                <a:uFillTx/>
                <a:latin typeface="Arial"/>
                <a:ea typeface="+mn-ea"/>
                <a:cs typeface="+mn-cs"/>
                <a:sym typeface="Arial"/>
              </a:rPr>
              <a:t>It holds grant recipients accountable for the federal funds they manage.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1" u="none" strike="noStrike" kern="1200" cap="none" spc="0" normalizeH="0" baseline="0" noProof="0">
                <a:ln>
                  <a:noFill/>
                </a:ln>
                <a:solidFill>
                  <a:srgbClr val="000000"/>
                </a:solidFill>
                <a:effectLst/>
                <a:uLnTx/>
                <a:uFillTx/>
                <a:latin typeface="Arial"/>
                <a:ea typeface="+mn-ea"/>
                <a:cs typeface="+mn-cs"/>
                <a:sym typeface="Arial"/>
              </a:rPr>
              <a:t>Public Awareness: </a:t>
            </a:r>
            <a:r>
              <a:rPr kumimoji="0" lang="en-US" sz="1400" b="0" i="1" u="none" strike="noStrike" kern="1200" cap="none" spc="0" normalizeH="0" baseline="0" noProof="0">
                <a:ln>
                  <a:noFill/>
                </a:ln>
                <a:solidFill>
                  <a:srgbClr val="000000"/>
                </a:solidFill>
                <a:effectLst/>
                <a:uLnTx/>
                <a:uFillTx/>
                <a:latin typeface="Arial"/>
                <a:ea typeface="+mn-ea"/>
                <a:cs typeface="+mn-cs"/>
                <a:sym typeface="Arial"/>
              </a:rPr>
              <a:t>It informs communities about the federally-supported programs and services available to them.</a:t>
            </a:r>
            <a:endParaRPr kumimoji="0" lang="en-US" altLang="en-US" sz="1400" b="0" i="1" u="none" strike="noStrike" kern="1200" cap="none" spc="0" normalizeH="0" baseline="0" noProof="0">
              <a:ln>
                <a:noFill/>
              </a:ln>
              <a:solidFill>
                <a:srgbClr val="000000"/>
              </a:solidFill>
              <a:effectLst/>
              <a:uLnTx/>
              <a:uFillTx/>
              <a:latin typeface="Arial"/>
              <a:ea typeface="+mn-ea"/>
              <a:cs typeface="+mn-cs"/>
              <a:sym typeface="Arial"/>
            </a:endParaRPr>
          </a:p>
        </p:txBody>
      </p:sp>
      <p:pic>
        <p:nvPicPr>
          <p:cNvPr id="37" name="Graphic 36" descr="Badge Question Mark with solid fill">
            <a:extLst>
              <a:ext uri="{FF2B5EF4-FFF2-40B4-BE49-F238E27FC236}">
                <a16:creationId xmlns:a16="http://schemas.microsoft.com/office/drawing/2014/main" id="{C7A36772-EE07-81EC-CF2F-61F0149563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1123454"/>
            <a:ext cx="732622" cy="731520"/>
          </a:xfrm>
          <a:prstGeom prst="rect">
            <a:avLst/>
          </a:prstGeom>
        </p:spPr>
      </p:pic>
      <p:pic>
        <p:nvPicPr>
          <p:cNvPr id="48" name="Graphic 47" descr="Comment Important with solid fill">
            <a:extLst>
              <a:ext uri="{FF2B5EF4-FFF2-40B4-BE49-F238E27FC236}">
                <a16:creationId xmlns:a16="http://schemas.microsoft.com/office/drawing/2014/main" id="{35DBE6C5-104F-CBA4-4ED4-D295F63BD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2496" y="1162562"/>
            <a:ext cx="862193" cy="854637"/>
          </a:xfrm>
          <a:prstGeom prst="rect">
            <a:avLst/>
          </a:prstGeom>
        </p:spPr>
      </p:pic>
    </p:spTree>
    <p:extLst>
      <p:ext uri="{BB962C8B-B14F-4D97-AF65-F5344CB8AC3E}">
        <p14:creationId xmlns:p14="http://schemas.microsoft.com/office/powerpoint/2010/main" val="4002565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613844-D605-09B8-DFF8-F188A9DD3D8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2" name="Google Shape;122;p2"/>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Agenda</a:t>
            </a:r>
            <a:endParaRPr lang="en-US"/>
          </a:p>
        </p:txBody>
      </p:sp>
      <p:graphicFrame>
        <p:nvGraphicFramePr>
          <p:cNvPr id="124" name="Google Shape;124;p2"/>
          <p:cNvGraphicFramePr/>
          <p:nvPr>
            <p:extLst>
              <p:ext uri="{D42A27DB-BD31-4B8C-83A1-F6EECF244321}">
                <p14:modId xmlns:p14="http://schemas.microsoft.com/office/powerpoint/2010/main" val="202164310"/>
              </p:ext>
            </p:extLst>
          </p:nvPr>
        </p:nvGraphicFramePr>
        <p:xfrm>
          <a:off x="675504" y="1050855"/>
          <a:ext cx="8020125" cy="4846650"/>
        </p:xfrm>
        <a:graphic>
          <a:graphicData uri="http://schemas.openxmlformats.org/drawingml/2006/table">
            <a:tbl>
              <a:tblPr firstRow="1" bandRow="1">
                <a:noFill/>
              </a:tblPr>
              <a:tblGrid>
                <a:gridCol w="914400">
                  <a:extLst>
                    <a:ext uri="{9D8B030D-6E8A-4147-A177-3AD203B41FA5}">
                      <a16:colId xmlns:a16="http://schemas.microsoft.com/office/drawing/2014/main" val="20000"/>
                    </a:ext>
                  </a:extLst>
                </a:gridCol>
                <a:gridCol w="7105725">
                  <a:extLst>
                    <a:ext uri="{9D8B030D-6E8A-4147-A177-3AD203B41FA5}">
                      <a16:colId xmlns:a16="http://schemas.microsoft.com/office/drawing/2014/main" val="20001"/>
                    </a:ext>
                  </a:extLst>
                </a:gridCol>
              </a:tblGrid>
              <a:tr h="469025">
                <a:tc gridSpan="2">
                  <a:txBody>
                    <a:bodyPr/>
                    <a:lstStyle/>
                    <a:p>
                      <a:pPr marL="0" marR="0" lvl="0" indent="0" algn="l" rtl="0">
                        <a:lnSpc>
                          <a:spcPct val="100000"/>
                        </a:lnSpc>
                        <a:spcBef>
                          <a:spcPts val="0"/>
                        </a:spcBef>
                        <a:spcAft>
                          <a:spcPts val="0"/>
                        </a:spcAft>
                        <a:buClr>
                          <a:schemeClr val="dk2"/>
                        </a:buClr>
                        <a:buSzPts val="2000"/>
                        <a:buFont typeface="Arial"/>
                        <a:buNone/>
                      </a:pPr>
                      <a:r>
                        <a:rPr lang="en-US" sz="2000" b="1" u="none" strike="noStrike" cap="none">
                          <a:solidFill>
                            <a:schemeClr val="dk2"/>
                          </a:solidFill>
                        </a:rPr>
                        <a:t>What We Plan to Cover</a:t>
                      </a:r>
                      <a:endParaRPr/>
                    </a:p>
                  </a:txBody>
                  <a:tcPr marL="91450" marR="91450" marT="45725" marB="45725" anchor="ctr">
                    <a:lnB w="19050" cap="flat" cmpd="sng">
                      <a:solidFill>
                        <a:schemeClr val="dk2"/>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625375">
                <a:tc>
                  <a:txBody>
                    <a:bodyPr/>
                    <a:lstStyle/>
                    <a:p>
                      <a:pPr marL="0" marR="0" lvl="0" indent="0" algn="l" rtl="0">
                        <a:spcBef>
                          <a:spcPts val="0"/>
                        </a:spcBef>
                        <a:spcAft>
                          <a:spcPts val="0"/>
                        </a:spcAft>
                        <a:buNone/>
                      </a:pPr>
                      <a:endParaRPr sz="1800"/>
                    </a:p>
                  </a:txBody>
                  <a:tcPr marL="91450" marR="91450" marT="45725" marB="45725" anchor="ctr">
                    <a:lnT w="19050" cap="flat" cmpd="sng">
                      <a:solidFill>
                        <a:schemeClr val="dk2"/>
                      </a:solidFill>
                      <a:prstDash val="solid"/>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a:t>Opening Remarks / Welcome &amp; Introductions</a:t>
                      </a:r>
                      <a:endParaRPr lang="en-US"/>
                    </a:p>
                  </a:txBody>
                  <a:tcPr marL="91450" marR="91450" marT="45725" marB="45725" anchor="ctr">
                    <a:lnT w="19050" cap="flat" cmpd="sng">
                      <a:solidFill>
                        <a:schemeClr val="dk2"/>
                      </a:solidFill>
                      <a:prstDash val="solid"/>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1"/>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a:t>RHTP Program Overview </a:t>
                      </a:r>
                      <a:endParaRPr/>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2"/>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dirty="0"/>
                        <a:t>Public, Private, and Community Partners</a:t>
                      </a:r>
                      <a:endParaRPr dirty="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3"/>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a:t>CMS Guidance &amp; Funding Limitations</a:t>
                      </a:r>
                      <a:endParaRPr/>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4"/>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a:t>Procurement &amp; Grant Opportunities</a:t>
                      </a:r>
                      <a:endParaRPr/>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5"/>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tc>
                  <a:txBody>
                    <a:bodyPr/>
                    <a:lstStyle/>
                    <a:p>
                      <a:pPr marL="0" marR="0" lvl="0" indent="0" algn="l" rtl="0">
                        <a:spcBef>
                          <a:spcPts val="0"/>
                        </a:spcBef>
                        <a:spcAft>
                          <a:spcPts val="0"/>
                        </a:spcAft>
                        <a:buNone/>
                      </a:pPr>
                      <a:r>
                        <a:rPr lang="en-US" sz="1800" b="1"/>
                        <a:t>Closing Call To Action</a:t>
                      </a:r>
                      <a:endParaRPr/>
                    </a:p>
                  </a:txBody>
                  <a:tcPr marL="91450" marR="91450" marT="45725" marB="45725" anchor="ctr">
                    <a:lnT w="12700" cap="flat" cmpd="sng">
                      <a:solidFill>
                        <a:schemeClr val="dk2"/>
                      </a:solidFill>
                      <a:prstDash val="dash"/>
                      <a:round/>
                      <a:headEnd type="none" w="sm" len="sm"/>
                      <a:tailEnd type="none" w="sm" len="sm"/>
                    </a:lnT>
                    <a:lnB w="12700" cap="flat" cmpd="sng">
                      <a:solidFill>
                        <a:schemeClr val="dk2"/>
                      </a:solidFill>
                      <a:prstDash val="dash"/>
                      <a:round/>
                      <a:headEnd type="none" w="sm" len="sm"/>
                      <a:tailEnd type="none" w="sm" len="sm"/>
                    </a:lnB>
                  </a:tcPr>
                </a:tc>
                <a:extLst>
                  <a:ext uri="{0D108BD9-81ED-4DB2-BD59-A6C34878D82A}">
                    <a16:rowId xmlns:a16="http://schemas.microsoft.com/office/drawing/2014/main" val="10006"/>
                  </a:ext>
                </a:extLst>
              </a:tr>
              <a:tr h="625375">
                <a:tc>
                  <a:txBody>
                    <a:bodyPr/>
                    <a:lstStyle/>
                    <a:p>
                      <a:pPr marL="0" marR="0" lvl="0" indent="0" algn="l" rtl="0">
                        <a:spcBef>
                          <a:spcPts val="0"/>
                        </a:spcBef>
                        <a:spcAft>
                          <a:spcPts val="0"/>
                        </a:spcAft>
                        <a:buNone/>
                      </a:pPr>
                      <a:endParaRPr sz="1800"/>
                    </a:p>
                  </a:txBody>
                  <a:tcPr marL="91450" marR="91450" marT="45725" marB="45725" anchor="ctr">
                    <a:lnT w="12700" cap="flat" cmpd="sng">
                      <a:solidFill>
                        <a:schemeClr val="dk2"/>
                      </a:solidFill>
                      <a:prstDash val="dash"/>
                      <a:round/>
                      <a:headEnd type="none" w="sm" len="sm"/>
                      <a:tailEnd type="none" w="sm" len="sm"/>
                    </a:lnT>
                  </a:tcPr>
                </a:tc>
                <a:tc>
                  <a:txBody>
                    <a:bodyPr/>
                    <a:lstStyle/>
                    <a:p>
                      <a:pPr marL="0" marR="0" lvl="0" indent="0" algn="l" rtl="0">
                        <a:spcBef>
                          <a:spcPts val="0"/>
                        </a:spcBef>
                        <a:spcAft>
                          <a:spcPts val="0"/>
                        </a:spcAft>
                        <a:buNone/>
                      </a:pPr>
                      <a:r>
                        <a:rPr lang="en-US" sz="1800" b="1" dirty="0"/>
                        <a:t>Open Q&amp;A</a:t>
                      </a:r>
                      <a:endParaRPr dirty="0"/>
                    </a:p>
                  </a:txBody>
                  <a:tcPr marL="91450" marR="91450" marT="45725" marB="45725" anchor="ctr">
                    <a:lnT w="12700" cap="flat" cmpd="sng">
                      <a:solidFill>
                        <a:schemeClr val="dk2"/>
                      </a:solidFill>
                      <a:prstDash val="dash"/>
                      <a:round/>
                      <a:headEnd type="none" w="sm" len="sm"/>
                      <a:tailEnd type="none" w="sm" len="sm"/>
                    </a:lnT>
                  </a:tcPr>
                </a:tc>
                <a:extLst>
                  <a:ext uri="{0D108BD9-81ED-4DB2-BD59-A6C34878D82A}">
                    <a16:rowId xmlns:a16="http://schemas.microsoft.com/office/drawing/2014/main" val="10007"/>
                  </a:ext>
                </a:extLst>
              </a:tr>
            </a:tbl>
          </a:graphicData>
        </a:graphic>
      </p:graphicFrame>
      <p:sp>
        <p:nvSpPr>
          <p:cNvPr id="125" name="Google Shape;125;p2"/>
          <p:cNvSpPr/>
          <p:nvPr/>
        </p:nvSpPr>
        <p:spPr>
          <a:xfrm>
            <a:off x="735031" y="1601622"/>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1</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6" name="Google Shape;126;p2"/>
          <p:cNvSpPr/>
          <p:nvPr/>
        </p:nvSpPr>
        <p:spPr>
          <a:xfrm>
            <a:off x="744717" y="2242942"/>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7" name="Google Shape;127;p2"/>
          <p:cNvSpPr/>
          <p:nvPr/>
        </p:nvSpPr>
        <p:spPr>
          <a:xfrm>
            <a:off x="744717" y="2884262"/>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3</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8" name="Google Shape;128;p2"/>
          <p:cNvSpPr/>
          <p:nvPr/>
        </p:nvSpPr>
        <p:spPr>
          <a:xfrm>
            <a:off x="744717" y="3474141"/>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4</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9" name="Google Shape;129;p2"/>
          <p:cNvSpPr/>
          <p:nvPr/>
        </p:nvSpPr>
        <p:spPr>
          <a:xfrm>
            <a:off x="744717" y="4130176"/>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5</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0" name="Google Shape;130;p2"/>
          <p:cNvSpPr/>
          <p:nvPr/>
        </p:nvSpPr>
        <p:spPr>
          <a:xfrm>
            <a:off x="744717" y="4760701"/>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6</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1" name="Google Shape;131;p2"/>
          <p:cNvSpPr/>
          <p:nvPr/>
        </p:nvSpPr>
        <p:spPr>
          <a:xfrm>
            <a:off x="744717" y="5364278"/>
            <a:ext cx="650450" cy="424206"/>
          </a:xfrm>
          <a:prstGeom prst="roundRect">
            <a:avLst>
              <a:gd name="adj" fmla="val 16667"/>
            </a:avLst>
          </a:prstGeom>
          <a:solidFill>
            <a:srgbClr val="005281"/>
          </a:solidFill>
          <a:ln w="9525" cap="flat" cmpd="sng">
            <a:solidFill>
              <a:srgbClr val="1B365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7</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2" name="Google Shape;132;p2"/>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050" b="0" i="0" u="none" strike="noStrike" kern="0" cap="none" spc="0" normalizeH="0" baseline="0" noProof="0">
              <a:ln>
                <a:noFill/>
              </a:ln>
              <a:solidFill>
                <a:srgbClr val="000000"/>
              </a:solidFill>
              <a:effectLst/>
              <a:uLnTx/>
              <a:uFillTx/>
              <a:latin typeface="Play"/>
              <a:sym typeface="Play"/>
            </a:endParaRPr>
          </a:p>
        </p:txBody>
      </p:sp>
      <p:pic>
        <p:nvPicPr>
          <p:cNvPr id="4" name="Picture 3">
            <a:extLst>
              <a:ext uri="{FF2B5EF4-FFF2-40B4-BE49-F238E27FC236}">
                <a16:creationId xmlns:a16="http://schemas.microsoft.com/office/drawing/2014/main" id="{2EC4C212-9A11-56D9-E397-B8C07603A43E}"/>
              </a:ext>
            </a:extLst>
          </p:cNvPr>
          <p:cNvPicPr>
            <a:picLocks noChangeAspect="1"/>
          </p:cNvPicPr>
          <p:nvPr/>
        </p:nvPicPr>
        <p:blipFill>
          <a:blip r:embed="rId3"/>
          <a:srcRect l="18161" t="4711" r="16459" b="5007"/>
          <a:stretch>
            <a:fillRect/>
          </a:stretch>
        </p:blipFill>
        <p:spPr>
          <a:xfrm>
            <a:off x="9093849" y="3595398"/>
            <a:ext cx="2319453" cy="2330605"/>
          </a:xfrm>
          <a:prstGeom prst="rect">
            <a:avLst/>
          </a:prstGeom>
        </p:spPr>
      </p:pic>
      <p:sp>
        <p:nvSpPr>
          <p:cNvPr id="5" name="TextBox 4">
            <a:extLst>
              <a:ext uri="{FF2B5EF4-FFF2-40B4-BE49-F238E27FC236}">
                <a16:creationId xmlns:a16="http://schemas.microsoft.com/office/drawing/2014/main" id="{CE50CFCC-28BA-2407-A40D-FA4A300A8750}"/>
              </a:ext>
            </a:extLst>
          </p:cNvPr>
          <p:cNvSpPr txBox="1"/>
          <p:nvPr/>
        </p:nvSpPr>
        <p:spPr>
          <a:xfrm>
            <a:off x="9093849" y="2856734"/>
            <a:ext cx="2599117" cy="738664"/>
          </a:xfrm>
          <a:prstGeom prst="rect">
            <a:avLst/>
          </a:prstGeom>
          <a:noFill/>
        </p:spPr>
        <p:txBody>
          <a:bodyPr wrap="square" rtlCol="0">
            <a:spAutoFit/>
          </a:bodyPr>
          <a:lstStyle/>
          <a:p>
            <a:r>
              <a:rPr lang="en-US" b="1" dirty="0"/>
              <a:t>Scan the QR code below to submit your questions for the Q&amp;A: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01389D1-9CC6-D40A-9D9B-0ED7DF457A0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68" name="Google Shape;368;p12"/>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RHTP Fund Utilization</a:t>
            </a:r>
            <a:endParaRPr/>
          </a:p>
        </p:txBody>
      </p:sp>
      <p:sp>
        <p:nvSpPr>
          <p:cNvPr id="369" name="Google Shape;369;p12"/>
          <p:cNvSpPr txBox="1">
            <a:spLocks noGrp="1"/>
          </p:cNvSpPr>
          <p:nvPr>
            <p:ph type="body" idx="1"/>
          </p:nvPr>
        </p:nvSpPr>
        <p:spPr>
          <a:xfrm>
            <a:off x="457200" y="1010186"/>
            <a:ext cx="11070404" cy="50680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600"/>
              <a:buNone/>
            </a:pPr>
            <a:r>
              <a:rPr lang="en-US" sz="1600" b="1" u="sng"/>
              <a:t>Guiding Principle(s) for RHTP Funds: </a:t>
            </a:r>
            <a:endParaRPr/>
          </a:p>
          <a:p>
            <a:pPr marL="228600" lvl="0" indent="-228600" algn="l" rtl="0">
              <a:lnSpc>
                <a:spcPct val="100000"/>
              </a:lnSpc>
              <a:spcBef>
                <a:spcPts val="600"/>
              </a:spcBef>
              <a:spcAft>
                <a:spcPts val="0"/>
              </a:spcAft>
              <a:buClr>
                <a:schemeClr val="dk1"/>
              </a:buClr>
              <a:buSzPts val="1400"/>
              <a:buChar char="•"/>
            </a:pPr>
            <a:r>
              <a:rPr lang="en-US" sz="1400">
                <a:solidFill>
                  <a:srgbClr val="000000"/>
                </a:solidFill>
              </a:rPr>
              <a:t>Funds should be directed towards activities that improve healthcare access, technology integration, and workforce capacity for rural* residents. </a:t>
            </a:r>
            <a:endParaRPr/>
          </a:p>
          <a:p>
            <a:pPr marL="228600" lvl="0" indent="-228600" algn="l" rtl="0">
              <a:lnSpc>
                <a:spcPct val="100000"/>
              </a:lnSpc>
              <a:spcBef>
                <a:spcPts val="600"/>
              </a:spcBef>
              <a:spcAft>
                <a:spcPts val="0"/>
              </a:spcAft>
              <a:buClr>
                <a:schemeClr val="dk1"/>
              </a:buClr>
              <a:buSzPts val="1400"/>
              <a:buChar char="•"/>
            </a:pPr>
            <a:r>
              <a:rPr lang="en-US" sz="1400"/>
              <a:t>Terms and conditions of federal awards generally flow down to all subrecipients as well. In other words, all recipients of RHTP funds are bound by CMS contractual rules for spending and reporting. Any misuse of funds may require them to be returned. </a:t>
            </a:r>
            <a:endParaRPr sz="1600"/>
          </a:p>
          <a:p>
            <a:pPr marL="685800" lvl="1" indent="-127000" algn="l" rtl="0">
              <a:lnSpc>
                <a:spcPct val="90000"/>
              </a:lnSpc>
              <a:spcBef>
                <a:spcPts val="500"/>
              </a:spcBef>
              <a:spcAft>
                <a:spcPts val="0"/>
              </a:spcAft>
              <a:buSzPts val="1600"/>
              <a:buFont typeface="Play"/>
              <a:buNone/>
            </a:pPr>
            <a:endParaRPr sz="1600">
              <a:latin typeface="Arial"/>
              <a:ea typeface="Arial"/>
              <a:cs typeface="Arial"/>
              <a:sym typeface="Arial"/>
            </a:endParaRPr>
          </a:p>
          <a:p>
            <a:pPr marL="0" lvl="0" indent="0" algn="l" rtl="0">
              <a:lnSpc>
                <a:spcPct val="90000"/>
              </a:lnSpc>
              <a:spcBef>
                <a:spcPts val="1000"/>
              </a:spcBef>
              <a:spcAft>
                <a:spcPts val="0"/>
              </a:spcAft>
              <a:buSzPts val="2400"/>
              <a:buNone/>
            </a:pPr>
            <a:endParaRPr/>
          </a:p>
        </p:txBody>
      </p:sp>
      <p:sp>
        <p:nvSpPr>
          <p:cNvPr id="370" name="Google Shape;370;p12"/>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371" name="Google Shape;371;p12"/>
          <p:cNvSpPr/>
          <p:nvPr/>
        </p:nvSpPr>
        <p:spPr>
          <a:xfrm>
            <a:off x="948647" y="2881843"/>
            <a:ext cx="10294706" cy="3130629"/>
          </a:xfrm>
          <a:prstGeom prst="rect">
            <a:avLst/>
          </a:prstGeom>
          <a:noFill/>
          <a:ln w="9525" cap="flat" cmpd="sng">
            <a:solidFill>
              <a:schemeClr val="dk2"/>
            </a:solidFill>
            <a:prstDash val="solid"/>
            <a:round/>
            <a:headEnd type="none" w="sm" len="sm"/>
            <a:tailEnd type="none" w="sm" len="sm"/>
          </a:ln>
        </p:spPr>
        <p:txBody>
          <a:bodyPr spcFirstLastPara="1" wrap="square" lIns="91425" tIns="54600" rIns="91425" bIns="546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Personnel and Staffing: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This includes salaries and wages for staff involved in an approved initiative, provided the facility does not use non-compete clauses for clinicians.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Health Care Workforce Development: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Activities focused on training, recruitment, and retention to attract and keep a high-skilled healthcare workforce in rural communities.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Collaboration and Outreach: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Supporting partnerships between rural and non-rural entities to benefit rural residents, such as a non-rural hospital providing telehealth support to rural areas.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Technology: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Fostering the use of innovative technologies that promote efficient care delivery, enhance data security, and improve access to digital health tools.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Minor Renovations: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Funds may be used for minor renovations or alterations if they are directly linked to program goals and receive prior CMS approval. This is capped at 20% of the funding for a given budget period.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Pts val="1400"/>
              <a:buFont typeface="Courier New"/>
              <a:buChar char="o"/>
              <a:tabLst/>
              <a:defRPr/>
            </a:pP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See NOFO, Program requirements and expectations, Use of Funds (pages 11-13), and Program-specific limitations, Unallowable Costs (pages 19-20) for more information (</a:t>
            </a:r>
            <a:r>
              <a:rPr kumimoji="0" lang="en-US" sz="1400" b="0" i="0" u="none" strike="noStrike" kern="0" cap="none" spc="0" normalizeH="0" baseline="0" noProof="0">
                <a:ln>
                  <a:noFill/>
                </a:ln>
                <a:solidFill>
                  <a:srgbClr val="0E2841"/>
                </a:solidFill>
                <a:effectLst/>
                <a:uLnTx/>
                <a:uFillTx/>
                <a:latin typeface="Arial"/>
                <a:ea typeface="Arial"/>
                <a:cs typeface="Arial"/>
                <a:sym typeface="Arial"/>
              </a:rPr>
              <a:t>link: </a:t>
            </a:r>
            <a:r>
              <a:rPr kumimoji="0" lang="en-US" sz="1400" b="0" i="0" u="sng" strike="noStrike" kern="0" cap="none" spc="0" normalizeH="0" baseline="0" noProof="0">
                <a:ln>
                  <a:noFill/>
                </a:ln>
                <a:solidFill>
                  <a:srgbClr val="0E2841"/>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Rural Health Transformation Program</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1"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Administrative Costs: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Direct and indirect administrative costs are allowed but must be clearly identified and are limited to 10% or less of the total budget.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2"/>
          <p:cNvSpPr/>
          <p:nvPr/>
        </p:nvSpPr>
        <p:spPr>
          <a:xfrm>
            <a:off x="948647" y="2418986"/>
            <a:ext cx="10294706" cy="39712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CMS Allowable Use of Funds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2"/>
          <p:cNvSpPr txBox="1"/>
          <p:nvPr/>
        </p:nvSpPr>
        <p:spPr>
          <a:xfrm>
            <a:off x="948647" y="5980266"/>
            <a:ext cx="11143750"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*RHT Program funds should be used to benefit the populations that the State has identified as rural, which may differ from HRSA definitions. </a:t>
            </a:r>
            <a:endParaRPr kumimoji="0" sz="1050" b="0" i="1"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3"/>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CMS Prohibited Uses*</a:t>
            </a:r>
            <a:endParaRPr/>
          </a:p>
        </p:txBody>
      </p:sp>
      <p:sp>
        <p:nvSpPr>
          <p:cNvPr id="380" name="Google Shape;380;p13"/>
          <p:cNvSpPr txBox="1">
            <a:spLocks noGrp="1"/>
          </p:cNvSpPr>
          <p:nvPr>
            <p:ph type="body" idx="1"/>
          </p:nvPr>
        </p:nvSpPr>
        <p:spPr>
          <a:xfrm>
            <a:off x="457200" y="1261682"/>
            <a:ext cx="11070404" cy="506801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1400"/>
              <a:buFont typeface="Arial"/>
              <a:buChar char="‾"/>
            </a:pPr>
            <a:r>
              <a:rPr lang="en-US" sz="1400" b="1"/>
              <a:t>Construction: </a:t>
            </a:r>
            <a:r>
              <a:rPr lang="en-US" sz="1400"/>
              <a:t>Funding may not be used for new construction, building expansions, or significant cosmetic or structural upgrades that materially increase the value or useful life of a building.</a:t>
            </a:r>
            <a:endParaRPr/>
          </a:p>
          <a:p>
            <a:pPr marL="228600" lvl="0" indent="-228600" algn="l" rtl="0">
              <a:lnSpc>
                <a:spcPct val="90000"/>
              </a:lnSpc>
              <a:spcBef>
                <a:spcPts val="1000"/>
              </a:spcBef>
              <a:spcAft>
                <a:spcPts val="0"/>
              </a:spcAft>
              <a:buClr>
                <a:schemeClr val="accent2"/>
              </a:buClr>
              <a:buSzPts val="1400"/>
              <a:buFont typeface="Arial"/>
              <a:buChar char="‾"/>
            </a:pPr>
            <a:r>
              <a:rPr lang="en-US" sz="1400" b="1"/>
              <a:t>Supplanting Existing Funds: </a:t>
            </a:r>
            <a:r>
              <a:rPr lang="en-US" sz="1400"/>
              <a:t>RHTP funds cannot replace or substitute existing state, local, tribal, or private funding for ongoing infrastructure or services, such as staff salaries. The goal is to supplement, not supplant.</a:t>
            </a:r>
            <a:endParaRPr/>
          </a:p>
          <a:p>
            <a:pPr marL="228600" lvl="0" indent="-228600" algn="l" rtl="0">
              <a:lnSpc>
                <a:spcPct val="90000"/>
              </a:lnSpc>
              <a:spcBef>
                <a:spcPts val="1000"/>
              </a:spcBef>
              <a:spcAft>
                <a:spcPts val="0"/>
              </a:spcAft>
              <a:buClr>
                <a:schemeClr val="accent2"/>
              </a:buClr>
              <a:buSzPts val="1400"/>
              <a:buFont typeface="Arial"/>
              <a:buChar char="‾"/>
            </a:pPr>
            <a:r>
              <a:rPr lang="en-US" sz="1400" b="1"/>
              <a:t>Duplicate Payments for Clinical Services: </a:t>
            </a:r>
            <a:r>
              <a:rPr lang="en-US" sz="1400"/>
              <a:t>Funds cannot be used to pay for clinical services that could be reimbursed by insurance or to duplicate existing billable services.</a:t>
            </a:r>
            <a:endParaRPr/>
          </a:p>
          <a:p>
            <a:pPr marL="228600" lvl="0" indent="-228600" algn="l" rtl="0">
              <a:lnSpc>
                <a:spcPct val="90000"/>
              </a:lnSpc>
              <a:spcBef>
                <a:spcPts val="1000"/>
              </a:spcBef>
              <a:spcAft>
                <a:spcPts val="0"/>
              </a:spcAft>
              <a:buClr>
                <a:schemeClr val="accent2"/>
              </a:buClr>
              <a:buSzPts val="1400"/>
              <a:buFont typeface="Arial"/>
              <a:buChar char="‾"/>
            </a:pPr>
            <a:r>
              <a:rPr lang="en-US" sz="1400" b="1"/>
              <a:t>Clinician Non-Compete Agreements: </a:t>
            </a:r>
            <a:r>
              <a:rPr lang="en-US" sz="1400"/>
              <a:t>Funds cannot be used to pay salaries or wages for clinicians at facilities that require them to sign non-compete agreements.</a:t>
            </a:r>
            <a:endParaRPr/>
          </a:p>
          <a:p>
            <a:pPr marL="228600" lvl="0" indent="-228600" algn="l" rtl="0">
              <a:lnSpc>
                <a:spcPct val="90000"/>
              </a:lnSpc>
              <a:spcBef>
                <a:spcPts val="1000"/>
              </a:spcBef>
              <a:spcAft>
                <a:spcPts val="0"/>
              </a:spcAft>
              <a:buClr>
                <a:schemeClr val="accent2"/>
              </a:buClr>
              <a:buSzPts val="1400"/>
              <a:buFont typeface="Arial"/>
              <a:buChar char="‾"/>
            </a:pPr>
            <a:r>
              <a:rPr lang="en-US" sz="1400" b="1"/>
              <a:t>General Prohibitions:</a:t>
            </a:r>
            <a:endParaRPr/>
          </a:p>
          <a:p>
            <a:pPr marL="685800" lvl="1" indent="-228600" algn="l" rtl="0">
              <a:lnSpc>
                <a:spcPct val="90000"/>
              </a:lnSpc>
              <a:spcBef>
                <a:spcPts val="500"/>
              </a:spcBef>
              <a:spcAft>
                <a:spcPts val="0"/>
              </a:spcAft>
              <a:buClr>
                <a:schemeClr val="accent2"/>
              </a:buClr>
              <a:buSzPts val="1400"/>
              <a:buChar char="•"/>
            </a:pPr>
            <a:r>
              <a:rPr lang="en-US" sz="1400"/>
              <a:t>Lobbying or any activities designed to influence legislation.</a:t>
            </a:r>
            <a:endParaRPr/>
          </a:p>
          <a:p>
            <a:pPr marL="685800" lvl="1" indent="-228600" algn="l" rtl="0">
              <a:lnSpc>
                <a:spcPct val="90000"/>
              </a:lnSpc>
              <a:spcBef>
                <a:spcPts val="500"/>
              </a:spcBef>
              <a:spcAft>
                <a:spcPts val="0"/>
              </a:spcAft>
              <a:buClr>
                <a:schemeClr val="accent2"/>
              </a:buClr>
              <a:buSzPts val="1400"/>
              <a:buChar char="•"/>
            </a:pPr>
            <a:r>
              <a:rPr lang="en-US" sz="1400"/>
              <a:t>Meeting matching requirements for other federal grants.</a:t>
            </a:r>
            <a:endParaRPr/>
          </a:p>
          <a:p>
            <a:pPr marL="685800" lvl="1" indent="-228600" algn="l" rtl="0">
              <a:lnSpc>
                <a:spcPct val="90000"/>
              </a:lnSpc>
              <a:spcBef>
                <a:spcPts val="500"/>
              </a:spcBef>
              <a:spcAft>
                <a:spcPts val="0"/>
              </a:spcAft>
              <a:buClr>
                <a:schemeClr val="accent2"/>
              </a:buClr>
              <a:buSzPts val="1400"/>
              <a:buChar char="•"/>
            </a:pPr>
            <a:r>
              <a:rPr lang="en-US" sz="1400"/>
              <a:t>Costs incurred before the official award date.</a:t>
            </a:r>
            <a:endParaRPr/>
          </a:p>
          <a:p>
            <a:pPr marL="685800" lvl="1" indent="-228600" algn="l" rtl="0">
              <a:lnSpc>
                <a:spcPct val="90000"/>
              </a:lnSpc>
              <a:spcBef>
                <a:spcPts val="500"/>
              </a:spcBef>
              <a:spcAft>
                <a:spcPts val="0"/>
              </a:spcAft>
              <a:buClr>
                <a:schemeClr val="accent2"/>
              </a:buClr>
              <a:buSzPts val="1400"/>
              <a:buChar char="•"/>
            </a:pPr>
            <a:r>
              <a:rPr lang="en-US" sz="1400"/>
              <a:t>Services that are the legal responsibility of another party (e.g., educational services, accommodations required by civil rights law).</a:t>
            </a:r>
            <a:endParaRPr/>
          </a:p>
          <a:p>
            <a:pPr marL="685800" lvl="1" indent="-228600" algn="l" rtl="0">
              <a:lnSpc>
                <a:spcPct val="90000"/>
              </a:lnSpc>
              <a:spcBef>
                <a:spcPts val="500"/>
              </a:spcBef>
              <a:spcAft>
                <a:spcPts val="0"/>
              </a:spcAft>
              <a:buClr>
                <a:schemeClr val="accent2"/>
              </a:buClr>
              <a:buSzPts val="1400"/>
              <a:buChar char="•"/>
            </a:pPr>
            <a:r>
              <a:rPr lang="en-US" sz="1400"/>
              <a:t>Purchase of certain telecommunications and video surveillance equipment.</a:t>
            </a:r>
            <a:endParaRPr/>
          </a:p>
          <a:p>
            <a:pPr marL="685800" lvl="1" indent="-228600" algn="l" rtl="0">
              <a:lnSpc>
                <a:spcPct val="90000"/>
              </a:lnSpc>
              <a:spcBef>
                <a:spcPts val="500"/>
              </a:spcBef>
              <a:spcAft>
                <a:spcPts val="0"/>
              </a:spcAft>
              <a:buClr>
                <a:schemeClr val="accent2"/>
              </a:buClr>
              <a:buSzPts val="1400"/>
              <a:buChar char="•"/>
            </a:pPr>
            <a:r>
              <a:rPr lang="en-US" sz="1400"/>
              <a:t>Financial assistance to households for internet costs.</a:t>
            </a:r>
            <a:endParaRPr/>
          </a:p>
          <a:p>
            <a:pPr marL="685800" lvl="1" indent="-228600" algn="l" rtl="0">
              <a:lnSpc>
                <a:spcPct val="90000"/>
              </a:lnSpc>
              <a:spcBef>
                <a:spcPts val="500"/>
              </a:spcBef>
              <a:spcAft>
                <a:spcPts val="0"/>
              </a:spcAft>
              <a:buClr>
                <a:schemeClr val="accent2"/>
              </a:buClr>
              <a:buSzPts val="1400"/>
              <a:buChar char="•"/>
            </a:pPr>
            <a:r>
              <a:rPr lang="en-US" sz="1400"/>
              <a:t>Certain experimental or cosmetic procedures.</a:t>
            </a:r>
            <a:endParaRPr/>
          </a:p>
          <a:p>
            <a:pPr marL="228600" lvl="0" indent="-127000" algn="l" rtl="0">
              <a:lnSpc>
                <a:spcPct val="90000"/>
              </a:lnSpc>
              <a:spcBef>
                <a:spcPts val="1000"/>
              </a:spcBef>
              <a:spcAft>
                <a:spcPts val="0"/>
              </a:spcAft>
              <a:buSzPts val="1600"/>
              <a:buFont typeface="Play"/>
              <a:buNone/>
            </a:pPr>
            <a:endParaRPr sz="1600">
              <a:latin typeface="Arial"/>
              <a:ea typeface="Arial"/>
              <a:cs typeface="Arial"/>
              <a:sym typeface="Arial"/>
            </a:endParaRPr>
          </a:p>
          <a:p>
            <a:pPr marL="685800" lvl="1" indent="-127000" algn="l" rtl="0">
              <a:lnSpc>
                <a:spcPct val="90000"/>
              </a:lnSpc>
              <a:spcBef>
                <a:spcPts val="500"/>
              </a:spcBef>
              <a:spcAft>
                <a:spcPts val="0"/>
              </a:spcAft>
              <a:buSzPts val="1600"/>
              <a:buFont typeface="Play"/>
              <a:buNone/>
            </a:pPr>
            <a:endParaRPr sz="1600">
              <a:latin typeface="Arial"/>
              <a:ea typeface="Arial"/>
              <a:cs typeface="Arial"/>
              <a:sym typeface="Arial"/>
            </a:endParaRPr>
          </a:p>
          <a:p>
            <a:pPr marL="0" lvl="0" indent="0" algn="l" rtl="0">
              <a:lnSpc>
                <a:spcPct val="90000"/>
              </a:lnSpc>
              <a:spcBef>
                <a:spcPts val="1000"/>
              </a:spcBef>
              <a:spcAft>
                <a:spcPts val="0"/>
              </a:spcAft>
              <a:buSzPts val="2400"/>
              <a:buNone/>
            </a:pPr>
            <a:endParaRPr lang="en-US" b="1"/>
          </a:p>
        </p:txBody>
      </p:sp>
      <p:sp>
        <p:nvSpPr>
          <p:cNvPr id="381" name="Google Shape;381;p13"/>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382" name="Google Shape;382;p13"/>
          <p:cNvSpPr txBox="1"/>
          <p:nvPr/>
        </p:nvSpPr>
        <p:spPr>
          <a:xfrm>
            <a:off x="585628" y="5509652"/>
            <a:ext cx="7056740" cy="2539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US" sz="1050" b="0" i="1" u="none" strike="noStrike" kern="0" cap="none" spc="0" normalizeH="0" baseline="0" noProof="0" dirty="0">
                <a:ln>
                  <a:noFill/>
                </a:ln>
                <a:solidFill>
                  <a:srgbClr val="000000"/>
                </a:solidFill>
                <a:effectLst/>
                <a:uLnTx/>
                <a:uFillTx/>
                <a:latin typeface="Arial"/>
                <a:ea typeface="Arial"/>
                <a:cs typeface="Arial"/>
                <a:sym typeface="Arial"/>
              </a:rPr>
              <a:t>Please refer to the NOFO for more details around prohibited uses of funds: </a:t>
            </a:r>
            <a:r>
              <a:rPr kumimoji="0" lang="en-US" sz="1050" b="0" i="1" u="sng" strike="noStrike" kern="0" cap="none" spc="0" normalizeH="0" baseline="0" noProof="0" dirty="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Rural Health Transformation Program</a:t>
            </a:r>
            <a:r>
              <a:rPr kumimoji="0" lang="en-US" sz="1050" b="0" i="1" u="none" strike="noStrike" kern="0" cap="none" spc="0" normalizeH="0" baseline="0" noProof="0" dirty="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3"/>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Noncompliance</a:t>
            </a:r>
            <a:endParaRPr/>
          </a:p>
        </p:txBody>
      </p:sp>
      <p:sp>
        <p:nvSpPr>
          <p:cNvPr id="357" name="Google Shape;357;p13"/>
          <p:cNvSpPr txBox="1">
            <a:spLocks noGrp="1"/>
          </p:cNvSpPr>
          <p:nvPr>
            <p:ph type="body" idx="1"/>
          </p:nvPr>
        </p:nvSpPr>
        <p:spPr>
          <a:xfrm>
            <a:off x="457200" y="844239"/>
            <a:ext cx="11070404" cy="5068019"/>
          </a:xfrm>
          <a:prstGeom prst="rect">
            <a:avLst/>
          </a:prstGeom>
          <a:noFill/>
          <a:ln>
            <a:noFill/>
          </a:ln>
        </p:spPr>
        <p:txBody>
          <a:bodyPr spcFirstLastPara="1" wrap="square" lIns="91425" tIns="45700" rIns="91425" bIns="45700" anchor="t" anchorCtr="0">
            <a:normAutofit/>
          </a:bodyPr>
          <a:lstStyle/>
          <a:p>
            <a:pPr marL="228600" lvl="0" indent="-127000" algn="l" rtl="0">
              <a:lnSpc>
                <a:spcPct val="90000"/>
              </a:lnSpc>
              <a:spcBef>
                <a:spcPts val="0"/>
              </a:spcBef>
              <a:spcAft>
                <a:spcPts val="0"/>
              </a:spcAft>
              <a:buSzPts val="1600"/>
              <a:buFont typeface="Play"/>
              <a:buNone/>
            </a:pPr>
            <a:endParaRPr lang="en-US" sz="1600">
              <a:latin typeface="Arial"/>
              <a:ea typeface="Arial"/>
              <a:cs typeface="Arial"/>
              <a:sym typeface="Arial"/>
            </a:endParaRPr>
          </a:p>
          <a:p>
            <a:pPr marL="0" lvl="0" indent="0" algn="l" rtl="0">
              <a:lnSpc>
                <a:spcPct val="90000"/>
              </a:lnSpc>
              <a:spcBef>
                <a:spcPts val="1000"/>
              </a:spcBef>
              <a:spcAft>
                <a:spcPts val="0"/>
              </a:spcAft>
              <a:buSzPts val="1600"/>
              <a:buNone/>
            </a:pPr>
            <a:endParaRPr lang="en-US" sz="1600">
              <a:latin typeface="Arial"/>
              <a:ea typeface="Arial"/>
              <a:cs typeface="Arial"/>
              <a:sym typeface="Arial"/>
            </a:endParaRPr>
          </a:p>
          <a:p>
            <a:pPr marL="0" lvl="0" indent="0" algn="l" rtl="0">
              <a:lnSpc>
                <a:spcPct val="90000"/>
              </a:lnSpc>
              <a:spcBef>
                <a:spcPts val="1000"/>
              </a:spcBef>
              <a:spcAft>
                <a:spcPts val="0"/>
              </a:spcAft>
              <a:buSzPts val="1600"/>
              <a:buNone/>
            </a:pPr>
            <a:endParaRPr lang="en-US" sz="1600">
              <a:latin typeface="Play"/>
              <a:ea typeface="Play"/>
              <a:cs typeface="Play"/>
              <a:sym typeface="Play"/>
            </a:endParaRPr>
          </a:p>
          <a:p>
            <a:pPr marL="0" lvl="0" indent="0" algn="l" rtl="0">
              <a:lnSpc>
                <a:spcPct val="90000"/>
              </a:lnSpc>
              <a:spcBef>
                <a:spcPts val="1000"/>
              </a:spcBef>
              <a:spcAft>
                <a:spcPts val="0"/>
              </a:spcAft>
              <a:buSzPts val="1600"/>
              <a:buNone/>
            </a:pPr>
            <a:r>
              <a:rPr lang="en-US" sz="1600" b="1">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1"/>
                  </a:ext>
                </a:extLst>
              </a:rPr>
              <a:t>Violations of the agreement include, but are not limited to, the following actions: </a:t>
            </a:r>
            <a:endParaRPr lang="en-US"/>
          </a:p>
        </p:txBody>
      </p:sp>
      <p:sp>
        <p:nvSpPr>
          <p:cNvPr id="358" name="Google Shape;358;p13"/>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359" name="Google Shape;359;p13"/>
          <p:cNvSpPr/>
          <p:nvPr/>
        </p:nvSpPr>
        <p:spPr>
          <a:xfrm>
            <a:off x="353935" y="1116087"/>
            <a:ext cx="11436538" cy="579149"/>
          </a:xfrm>
          <a:prstGeom prst="roundRect">
            <a:avLst>
              <a:gd name="adj" fmla="val 16667"/>
            </a:avLst>
          </a:prstGeom>
          <a:solidFill>
            <a:srgbClr val="F5ED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A state or its partners are considered in 'violation of agreement' if RHTP funds are not used in accordance with the approved application and program rules; such actions are subject to consequences for noncompliance.</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0" name="Google Shape;360;p13"/>
          <p:cNvSpPr txBox="1"/>
          <p:nvPr/>
        </p:nvSpPr>
        <p:spPr>
          <a:xfrm>
            <a:off x="457200" y="2217540"/>
            <a:ext cx="7227869" cy="3939540"/>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00338D"/>
              </a:buClr>
              <a:buSzPts val="1400"/>
              <a:buFont typeface="Noto Sans Symbols"/>
              <a:buChar char="✔"/>
              <a:tabLst/>
              <a:defRPr/>
            </a:pPr>
            <a:r>
              <a:rPr kumimoji="0" lang="en-US" sz="1400" b="1" i="1" u="none" strike="noStrike" kern="0" cap="none" spc="0" normalizeH="0" baseline="0" noProof="0" dirty="0">
                <a:ln>
                  <a:noFill/>
                </a:ln>
                <a:solidFill>
                  <a:srgbClr val="000000"/>
                </a:solidFill>
                <a:effectLst/>
                <a:uLnTx/>
                <a:uFillTx/>
                <a:latin typeface="+mn-lt"/>
                <a:ea typeface="Arial"/>
                <a:cs typeface="Arial"/>
                <a:sym typeface="Arial"/>
              </a:rPr>
              <a:t>Improper Use of Funds: </a:t>
            </a:r>
            <a:r>
              <a:rPr kumimoji="0" lang="en-US" sz="1400" b="0" i="1" u="none" strike="noStrike" kern="0" cap="none" spc="0" normalizeH="0" baseline="0" noProof="0" dirty="0">
                <a:ln>
                  <a:noFill/>
                </a:ln>
                <a:solidFill>
                  <a:srgbClr val="000000"/>
                </a:solidFill>
                <a:effectLst/>
                <a:uLnTx/>
                <a:uFillTx/>
                <a:latin typeface="+mn-lt"/>
                <a:ea typeface="Arial"/>
                <a:cs typeface="Arial"/>
                <a:sym typeface="Arial"/>
              </a:rPr>
              <a:t>Using award money for activities that are inconsistent with the state’s approved application or for activities that are explicitly listed as unallowable. </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1" i="1" u="none" strike="noStrike" kern="0" cap="none" spc="0" normalizeH="0" baseline="0" noProof="0" dirty="0">
                <a:ln>
                  <a:noFill/>
                </a:ln>
                <a:solidFill>
                  <a:srgbClr val="000000"/>
                </a:solidFill>
                <a:effectLst/>
                <a:uLnTx/>
                <a:uFillTx/>
                <a:latin typeface="+mn-lt"/>
                <a:ea typeface="Arial"/>
                <a:cs typeface="Arial"/>
                <a:sym typeface="Arial"/>
              </a:rPr>
              <a:t>Failure to Act: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Not completing the state policy actions that were proposed in the application by the end of the calendar year 2027. States will have until the end of calendar year 2028 to enact the relevant policies for factors B.2</a:t>
            </a:r>
            <a:r>
              <a:rPr kumimoji="0" lang="en-US" sz="1400" b="0" i="1" u="none" strike="noStrike" kern="0" cap="none" spc="0" normalizeH="0" baseline="30000" noProof="0" dirty="0">
                <a:ln>
                  <a:noFill/>
                </a:ln>
                <a:solidFill>
                  <a:srgbClr val="1F1F1F"/>
                </a:solidFill>
                <a:effectLst/>
                <a:uLnTx/>
                <a:uFillTx/>
                <a:latin typeface="+mn-lt"/>
                <a:ea typeface="Open Sans"/>
                <a:cs typeface="Open Sans"/>
                <a:sym typeface="Open Sans"/>
              </a:rPr>
              <a:t>1</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 and B.4.</a:t>
            </a:r>
            <a:r>
              <a:rPr kumimoji="0" lang="en-US" sz="1400" b="0" i="1" u="none" strike="noStrike" kern="0" cap="none" spc="0" normalizeH="0" baseline="30000" noProof="0" dirty="0">
                <a:ln>
                  <a:noFill/>
                </a:ln>
                <a:solidFill>
                  <a:srgbClr val="1F1F1F"/>
                </a:solidFill>
                <a:effectLst/>
                <a:uLnTx/>
                <a:uFillTx/>
                <a:latin typeface="+mn-lt"/>
                <a:ea typeface="Open Sans"/>
                <a:cs typeface="Open Sans"/>
                <a:sym typeface="Open Sans"/>
              </a:rPr>
              <a:t>2</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 </a:t>
            </a:r>
            <a:endParaRPr kumimoji="0" sz="1400" b="0" i="1" u="none" strike="noStrike" kern="0" cap="none" spc="0" normalizeH="0" baseline="0" noProof="0" dirty="0">
              <a:ln>
                <a:noFill/>
              </a:ln>
              <a:solidFill>
                <a:srgbClr val="000000"/>
              </a:solidFill>
              <a:effectLst/>
              <a:uLnTx/>
              <a:uFillTx/>
              <a:latin typeface="+mn-lt"/>
              <a:ea typeface="Arial"/>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0" i="1" u="none" strike="noStrike" kern="0" cap="none" spc="0" normalizeH="0" baseline="0" noProof="0" dirty="0">
                <a:ln>
                  <a:noFill/>
                </a:ln>
                <a:solidFill>
                  <a:srgbClr val="000000"/>
                </a:solidFill>
                <a:effectLst/>
                <a:uLnTx/>
                <a:uFillTx/>
                <a:latin typeface="+mn-lt"/>
                <a:ea typeface="Arial"/>
                <a:cs typeface="Arial"/>
                <a:sym typeface="Arial"/>
              </a:rPr>
              <a:t> </a:t>
            </a:r>
            <a:r>
              <a:rPr kumimoji="0" lang="en-US" sz="1400" b="1" i="1" u="none" strike="noStrike" kern="0" cap="none" spc="0" normalizeH="0" baseline="0" noProof="0" dirty="0">
                <a:ln>
                  <a:noFill/>
                </a:ln>
                <a:solidFill>
                  <a:srgbClr val="000000"/>
                </a:solidFill>
                <a:effectLst/>
                <a:uLnTx/>
                <a:uFillTx/>
                <a:latin typeface="+mn-lt"/>
                <a:ea typeface="Arial"/>
                <a:cs typeface="Arial"/>
                <a:sym typeface="Arial"/>
              </a:rPr>
              <a:t>Lack of Broad Impact: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Failing to invest funds in a way that benefits the state's rural areas and residents in a meaningful and positive manner.</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1" i="1" u="none" strike="noStrike" kern="0" cap="none" spc="0" normalizeH="0" baseline="0" noProof="0" dirty="0">
                <a:ln>
                  <a:noFill/>
                </a:ln>
                <a:solidFill>
                  <a:srgbClr val="1F1F1F"/>
                </a:solidFill>
                <a:effectLst/>
                <a:uLnTx/>
                <a:uFillTx/>
                <a:latin typeface="+mn-lt"/>
                <a:ea typeface="Open Sans"/>
                <a:cs typeface="Open Sans"/>
                <a:sym typeface="Open Sans"/>
              </a:rPr>
              <a:t>Poor Management: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Improperly managing or using award funds, which includes any fraud, waste, abuse, or criminal activity.</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1" i="0" u="none" strike="noStrike" kern="0" cap="none" spc="0" normalizeH="0" baseline="0" noProof="0" dirty="0">
                <a:ln>
                  <a:noFill/>
                </a:ln>
                <a:solidFill>
                  <a:srgbClr val="1F1F1F"/>
                </a:solidFill>
                <a:effectLst/>
                <a:uLnTx/>
                <a:uFillTx/>
                <a:latin typeface="+mn-lt"/>
                <a:ea typeface="Open Sans"/>
                <a:cs typeface="Open Sans"/>
                <a:sym typeface="Open Sans"/>
              </a:rPr>
              <a:t>Failure to Report: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Not submitting the required reports on time as outlined in the Reporting section of the agreement.</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1" i="1" u="none" strike="noStrike" kern="0" cap="none" spc="0" normalizeH="0" baseline="0" noProof="0" dirty="0">
                <a:ln>
                  <a:noFill/>
                </a:ln>
                <a:solidFill>
                  <a:srgbClr val="1F1F1F"/>
                </a:solidFill>
                <a:effectLst/>
                <a:uLnTx/>
                <a:uFillTx/>
                <a:latin typeface="+mn-lt"/>
                <a:ea typeface="Open Sans"/>
                <a:cs typeface="Open Sans"/>
                <a:sym typeface="Open Sans"/>
              </a:rPr>
              <a:t>Violating Award Terms: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Failing to adhere to the general terms and conditions of the RHTP award.</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a:p>
            <a:pPr marL="171450" marR="0" lvl="0" indent="-171450" algn="l" defTabSz="914400" rtl="0" eaLnBrk="1" fontAlgn="auto" latinLnBrk="0" hangingPunct="1">
              <a:lnSpc>
                <a:spcPct val="100000"/>
              </a:lnSpc>
              <a:spcBef>
                <a:spcPts val="800"/>
              </a:spcBef>
              <a:spcAft>
                <a:spcPts val="0"/>
              </a:spcAft>
              <a:buClr>
                <a:srgbClr val="00338D"/>
              </a:buClr>
              <a:buSzPts val="1400"/>
              <a:buFont typeface="Noto Sans Symbols"/>
              <a:buChar char="✔"/>
              <a:tabLst/>
              <a:defRPr/>
            </a:pPr>
            <a:r>
              <a:rPr kumimoji="0" lang="en-US" sz="1400" b="1" i="0" u="none" strike="noStrike" kern="0" cap="none" spc="0" normalizeH="0" baseline="0" noProof="0" dirty="0">
                <a:ln>
                  <a:noFill/>
                </a:ln>
                <a:solidFill>
                  <a:srgbClr val="1F1F1F"/>
                </a:solidFill>
                <a:effectLst/>
                <a:uLnTx/>
                <a:uFillTx/>
                <a:latin typeface="+mn-lt"/>
                <a:ea typeface="Open Sans"/>
                <a:cs typeface="Open Sans"/>
                <a:sym typeface="Open Sans"/>
              </a:rPr>
              <a:t>Not Following Through: </a:t>
            </a:r>
            <a:r>
              <a:rPr kumimoji="0" lang="en-US" sz="1400" b="0" i="1" u="none" strike="noStrike" kern="0" cap="none" spc="0" normalizeH="0" baseline="0" noProof="0" dirty="0">
                <a:ln>
                  <a:noFill/>
                </a:ln>
                <a:solidFill>
                  <a:srgbClr val="1F1F1F"/>
                </a:solidFill>
                <a:effectLst/>
                <a:uLnTx/>
                <a:uFillTx/>
                <a:latin typeface="+mn-lt"/>
                <a:ea typeface="Open Sans"/>
                <a:cs typeface="Open Sans"/>
                <a:sym typeface="Open Sans"/>
              </a:rPr>
              <a:t>Failing to complete other actions that were committed to in the state's approved application.</a:t>
            </a:r>
            <a:endParaRPr kumimoji="0" sz="1400" b="0" i="0" u="none" strike="noStrike" kern="0" cap="none" spc="0" normalizeH="0" baseline="0" noProof="0" dirty="0">
              <a:ln>
                <a:noFill/>
              </a:ln>
              <a:solidFill>
                <a:srgbClr val="000000"/>
              </a:solidFill>
              <a:effectLst/>
              <a:uLnTx/>
              <a:uFillTx/>
              <a:latin typeface="+mn-lt"/>
              <a:ea typeface="+mn-ea"/>
              <a:cs typeface="Arial"/>
              <a:sym typeface="Arial"/>
            </a:endParaRPr>
          </a:p>
        </p:txBody>
      </p:sp>
      <p:cxnSp>
        <p:nvCxnSpPr>
          <p:cNvPr id="361" name="Google Shape;361;p13"/>
          <p:cNvCxnSpPr/>
          <p:nvPr/>
        </p:nvCxnSpPr>
        <p:spPr>
          <a:xfrm>
            <a:off x="7783144" y="2316281"/>
            <a:ext cx="0" cy="3595977"/>
          </a:xfrm>
          <a:prstGeom prst="straightConnector1">
            <a:avLst/>
          </a:prstGeom>
          <a:noFill/>
          <a:ln w="12700" cap="flat" cmpd="sng">
            <a:solidFill>
              <a:schemeClr val="dk2"/>
            </a:solidFill>
            <a:prstDash val="solid"/>
            <a:miter lim="800000"/>
            <a:headEnd type="none" w="sm" len="sm"/>
            <a:tailEnd type="none" w="sm" len="sm"/>
          </a:ln>
        </p:spPr>
      </p:cxnSp>
      <p:sp>
        <p:nvSpPr>
          <p:cNvPr id="362" name="Google Shape;362;p13"/>
          <p:cNvSpPr txBox="1"/>
          <p:nvPr/>
        </p:nvSpPr>
        <p:spPr>
          <a:xfrm>
            <a:off x="8156626" y="2824437"/>
            <a:ext cx="3399605" cy="18158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If CMS determines that a state is not in compliance, it has the authority to: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Play"/>
              <a:buAutoNum type="arabicPeriod"/>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Withhold future funds.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Play"/>
              <a:buAutoNum type="arabicPeriod"/>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Reduce the total award amount.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Pts val="1600"/>
              <a:buFont typeface="Play"/>
              <a:buAutoNum type="arabicPeriod"/>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Recover award payments that have already been distributed.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3"/>
          <p:cNvSpPr txBox="1"/>
          <p:nvPr/>
        </p:nvSpPr>
        <p:spPr>
          <a:xfrm>
            <a:off x="8006316" y="5823618"/>
            <a:ext cx="3726810"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30000" noProof="0">
                <a:ln>
                  <a:noFill/>
                </a:ln>
                <a:solidFill>
                  <a:srgbClr val="000000"/>
                </a:solidFill>
                <a:effectLst/>
                <a:uLnTx/>
                <a:uFillTx/>
                <a:latin typeface="Arial"/>
                <a:ea typeface="Arial"/>
                <a:cs typeface="Arial"/>
                <a:sym typeface="Arial"/>
              </a:rPr>
              <a:t>1 </a:t>
            </a:r>
            <a:r>
              <a:rPr kumimoji="0" lang="en-US" sz="800" b="0" i="1" u="none" strike="noStrike" kern="0" cap="none" spc="0" normalizeH="0" baseline="0" noProof="0">
                <a:ln>
                  <a:noFill/>
                </a:ln>
                <a:solidFill>
                  <a:srgbClr val="000000"/>
                </a:solidFill>
                <a:effectLst/>
                <a:uLnTx/>
                <a:uFillTx/>
                <a:latin typeface="Arial"/>
                <a:ea typeface="Arial"/>
                <a:cs typeface="Arial"/>
                <a:sym typeface="Arial"/>
              </a:rPr>
              <a:t>For State Policy Action Factor, factor captures whether a State requires schools to reestablish the Presidential Fitness Test. The Presidential Fitness Test must be reinstated in a way that is aligned with any announced federal guidance associated with Executive Order 14327.</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30000" noProof="0">
                <a:ln>
                  <a:noFill/>
                </a:ln>
                <a:solidFill>
                  <a:srgbClr val="000000"/>
                </a:solidFill>
                <a:effectLst/>
                <a:uLnTx/>
                <a:uFillTx/>
                <a:latin typeface="Arial"/>
                <a:ea typeface="Arial"/>
                <a:cs typeface="Arial"/>
                <a:sym typeface="Arial"/>
              </a:rPr>
              <a:t>2 </a:t>
            </a:r>
            <a:r>
              <a:rPr kumimoji="0" lang="en-US" sz="800" b="0" i="1" u="none" strike="noStrike" kern="0" cap="none" spc="0" normalizeH="0" baseline="0" noProof="0">
                <a:ln>
                  <a:noFill/>
                </a:ln>
                <a:solidFill>
                  <a:srgbClr val="000000"/>
                </a:solidFill>
                <a:effectLst/>
                <a:uLnTx/>
                <a:uFillTx/>
                <a:latin typeface="Arial"/>
                <a:ea typeface="Arial"/>
                <a:cs typeface="Arial"/>
                <a:sym typeface="Arial"/>
              </a:rPr>
              <a:t>State to include in application whether a State has a requirement for nutrition to be a component of continuing medical education (CME)</a:t>
            </a:r>
            <a:endParaRPr kumimoji="0" sz="700" b="0" i="1"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7"/>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t>Procurement &amp; Grant Opportunities</a:t>
            </a:r>
            <a:endParaRPr/>
          </a:p>
        </p:txBody>
      </p:sp>
      <p:sp>
        <p:nvSpPr>
          <p:cNvPr id="4" name="Google Shape;201;p7">
            <a:extLst>
              <a:ext uri="{FF2B5EF4-FFF2-40B4-BE49-F238E27FC236}">
                <a16:creationId xmlns:a16="http://schemas.microsoft.com/office/drawing/2014/main" id="{D2DDB772-2ED1-8DF4-B745-B36A7037007E}"/>
              </a:ext>
            </a:extLst>
          </p:cNvPr>
          <p:cNvSpPr txBox="1">
            <a:spLocks/>
          </p:cNvSpPr>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smtClean="0">
                <a:ln>
                  <a:noFill/>
                </a:ln>
                <a:solidFill>
                  <a:srgbClr val="000000"/>
                </a:solidFill>
                <a:effectLst/>
                <a:uLnTx/>
                <a:uFillTx/>
                <a:latin typeface="Play"/>
                <a:ea typeface="+mn-ea"/>
                <a:cs typeface="+mn-cs"/>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050" b="0" i="0" u="none" strike="noStrike" kern="0" cap="none" spc="0" normalizeH="0" baseline="0" noProof="0">
              <a:ln>
                <a:noFill/>
              </a:ln>
              <a:solidFill>
                <a:srgbClr val="000000"/>
              </a:solidFill>
              <a:effectLst/>
              <a:uLnTx/>
              <a:uFillTx/>
              <a:latin typeface="Play"/>
              <a:ea typeface="+mn-ea"/>
              <a:cs typeface="+mn-cs"/>
              <a:sym typeface="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19"/>
          <p:cNvSpPr txBox="1">
            <a:spLocks noGrp="1"/>
          </p:cNvSpPr>
          <p:nvPr>
            <p:ph type="title"/>
          </p:nvPr>
        </p:nvSpPr>
        <p:spPr>
          <a:xfrm>
            <a:off x="457200" y="177803"/>
            <a:ext cx="8874087"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sz="3000"/>
              <a:t>Anticipated RHTP Solicitation Timeline</a:t>
            </a:r>
          </a:p>
        </p:txBody>
      </p:sp>
      <p:sp>
        <p:nvSpPr>
          <p:cNvPr id="487" name="Google Shape;487;p19"/>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050" b="0" i="0" u="none" strike="noStrike" kern="0" cap="none" spc="0" normalizeH="0" baseline="0" noProof="0">
              <a:ln>
                <a:noFill/>
              </a:ln>
              <a:solidFill>
                <a:srgbClr val="000000"/>
              </a:solidFill>
              <a:effectLst/>
              <a:uLnTx/>
              <a:uFillTx/>
              <a:latin typeface="Play"/>
              <a:sym typeface="Play"/>
            </a:endParaRPr>
          </a:p>
        </p:txBody>
      </p:sp>
      <p:graphicFrame>
        <p:nvGraphicFramePr>
          <p:cNvPr id="488" name="Google Shape;488;p19"/>
          <p:cNvGraphicFramePr/>
          <p:nvPr/>
        </p:nvGraphicFramePr>
        <p:xfrm>
          <a:off x="792479" y="1711931"/>
          <a:ext cx="10607025" cy="4028330"/>
        </p:xfrm>
        <a:graphic>
          <a:graphicData uri="http://schemas.openxmlformats.org/drawingml/2006/table">
            <a:tbl>
              <a:tblPr firstRow="1" bandRow="1">
                <a:noFill/>
              </a:tblPr>
              <a:tblGrid>
                <a:gridCol w="2926075">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541800">
                  <a:extLst>
                    <a:ext uri="{9D8B030D-6E8A-4147-A177-3AD203B41FA5}">
                      <a16:colId xmlns:a16="http://schemas.microsoft.com/office/drawing/2014/main" val="20002"/>
                    </a:ext>
                  </a:extLst>
                </a:gridCol>
                <a:gridCol w="1541125">
                  <a:extLst>
                    <a:ext uri="{9D8B030D-6E8A-4147-A177-3AD203B41FA5}">
                      <a16:colId xmlns:a16="http://schemas.microsoft.com/office/drawing/2014/main" val="20003"/>
                    </a:ext>
                  </a:extLst>
                </a:gridCol>
                <a:gridCol w="1854825">
                  <a:extLst>
                    <a:ext uri="{9D8B030D-6E8A-4147-A177-3AD203B41FA5}">
                      <a16:colId xmlns:a16="http://schemas.microsoft.com/office/drawing/2014/main" val="20004"/>
                    </a:ext>
                  </a:extLst>
                </a:gridCol>
              </a:tblGrid>
              <a:tr h="316175">
                <a:tc gridSpan="5">
                  <a:txBody>
                    <a:bodyPr/>
                    <a:lstStyle/>
                    <a:p>
                      <a:pPr marL="0" marR="0" lvl="0" indent="0" algn="ctr" rtl="0">
                        <a:spcBef>
                          <a:spcPts val="0"/>
                        </a:spcBef>
                        <a:spcAft>
                          <a:spcPts val="0"/>
                        </a:spcAft>
                        <a:buNone/>
                      </a:pPr>
                      <a:r>
                        <a:rPr lang="en-US" sz="1600" b="1">
                          <a:solidFill>
                            <a:schemeClr val="bg1"/>
                          </a:solidFill>
                        </a:rPr>
                        <a:t>Anticipated Timeline</a:t>
                      </a:r>
                      <a:endParaRPr lang="en-US" b="1">
                        <a:solidFill>
                          <a:schemeClr val="bg1"/>
                        </a:solidFill>
                      </a:endParaRPr>
                    </a:p>
                  </a:txBody>
                  <a:tcPr marL="91450" marR="91450" marT="45725" marB="45725" anchor="ctr">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33800">
                <a:tc>
                  <a:txBody>
                    <a:bodyPr/>
                    <a:lstStyle/>
                    <a:p>
                      <a:pPr marL="0" marR="0" lvl="0" indent="0" algn="ctr" rtl="0">
                        <a:spcBef>
                          <a:spcPts val="0"/>
                        </a:spcBef>
                        <a:spcAft>
                          <a:spcPts val="0"/>
                        </a:spcAft>
                        <a:buNone/>
                      </a:pPr>
                      <a:r>
                        <a:rPr lang="en-US" sz="1600" b="0" i="0">
                          <a:solidFill>
                            <a:schemeClr val="lt1"/>
                          </a:solidFill>
                        </a:rPr>
                        <a:t>Initiative</a:t>
                      </a:r>
                      <a:endParaRPr/>
                    </a:p>
                  </a:txBody>
                  <a:tcPr marL="91450" marR="91450" marT="45725" marB="45725" anchor="ctr">
                    <a:lnR w="9525" cap="flat" cmpd="sng">
                      <a:solidFill>
                        <a:srgbClr val="7F7F7F"/>
                      </a:solidFill>
                      <a:prstDash val="dot"/>
                      <a:round/>
                      <a:headEnd type="none" w="sm" len="sm"/>
                      <a:tailEnd type="none" w="sm" len="sm"/>
                    </a:lnR>
                    <a:solidFill>
                      <a:schemeClr val="dk2"/>
                    </a:solidFill>
                  </a:tcPr>
                </a:tc>
                <a:tc>
                  <a:txBody>
                    <a:bodyPr/>
                    <a:lstStyle/>
                    <a:p>
                      <a:pPr marL="0" marR="0" lvl="0" indent="0" algn="ctr" rtl="0">
                        <a:spcBef>
                          <a:spcPts val="0"/>
                        </a:spcBef>
                        <a:spcAft>
                          <a:spcPts val="0"/>
                        </a:spcAft>
                        <a:buNone/>
                      </a:pPr>
                      <a:r>
                        <a:rPr lang="en-US" sz="1600" b="0" i="0">
                          <a:solidFill>
                            <a:schemeClr val="lt1"/>
                          </a:solidFill>
                        </a:rPr>
                        <a:t>Pillar</a:t>
                      </a:r>
                      <a:endParaRPr/>
                    </a:p>
                  </a:txBody>
                  <a:tcPr marL="91450" marR="91450" marT="45725" marB="45725" anchor="ctr">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chemeClr val="dk2"/>
                    </a:solidFill>
                  </a:tcPr>
                </a:tc>
                <a:tc>
                  <a:txBody>
                    <a:bodyPr/>
                    <a:lstStyle/>
                    <a:p>
                      <a:pPr marL="0" marR="0" lvl="0" indent="0" algn="ctr" rtl="0">
                        <a:spcBef>
                          <a:spcPts val="0"/>
                        </a:spcBef>
                        <a:spcAft>
                          <a:spcPts val="0"/>
                        </a:spcAft>
                        <a:buNone/>
                      </a:pPr>
                      <a:r>
                        <a:rPr lang="en-US" sz="1600" b="0" i="0">
                          <a:solidFill>
                            <a:schemeClr val="lt1"/>
                          </a:solidFill>
                        </a:rPr>
                        <a:t>March – April</a:t>
                      </a:r>
                      <a:endParaRPr/>
                    </a:p>
                  </a:txBody>
                  <a:tcPr marL="91450" marR="91450" marT="45725" marB="45725" anchor="ctr">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chemeClr val="dk2"/>
                    </a:solidFill>
                  </a:tcPr>
                </a:tc>
                <a:tc>
                  <a:txBody>
                    <a:bodyPr/>
                    <a:lstStyle/>
                    <a:p>
                      <a:pPr marL="0" marR="0" lvl="0" indent="0" algn="ctr" rtl="0">
                        <a:spcBef>
                          <a:spcPts val="0"/>
                        </a:spcBef>
                        <a:spcAft>
                          <a:spcPts val="0"/>
                        </a:spcAft>
                        <a:buNone/>
                      </a:pPr>
                      <a:r>
                        <a:rPr lang="en-US" sz="1600" b="0" i="0">
                          <a:solidFill>
                            <a:schemeClr val="lt1"/>
                          </a:solidFill>
                        </a:rPr>
                        <a:t>May – June</a:t>
                      </a:r>
                      <a:endParaRPr/>
                    </a:p>
                  </a:txBody>
                  <a:tcPr marL="91450" marR="91450" marT="45725" marB="45725" anchor="ctr">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chemeClr val="dk2"/>
                    </a:solidFill>
                  </a:tcPr>
                </a:tc>
                <a:tc>
                  <a:txBody>
                    <a:bodyPr/>
                    <a:lstStyle/>
                    <a:p>
                      <a:pPr marL="0" marR="0" lvl="0" indent="0" algn="ctr" rtl="0">
                        <a:spcBef>
                          <a:spcPts val="0"/>
                        </a:spcBef>
                        <a:spcAft>
                          <a:spcPts val="0"/>
                        </a:spcAft>
                        <a:buNone/>
                      </a:pPr>
                      <a:r>
                        <a:rPr lang="en-US" sz="1600" b="0" i="0">
                          <a:solidFill>
                            <a:schemeClr val="lt1"/>
                          </a:solidFill>
                        </a:rPr>
                        <a:t>July - September</a:t>
                      </a:r>
                      <a:endParaRPr/>
                    </a:p>
                  </a:txBody>
                  <a:tcPr marL="91450" marR="91450" marT="45725" marB="45725" anchor="ctr">
                    <a:lnL w="9525" cap="flat" cmpd="sng">
                      <a:solidFill>
                        <a:srgbClr val="7F7F7F"/>
                      </a:solidFill>
                      <a:prstDash val="dot"/>
                      <a:round/>
                      <a:headEnd type="none" w="sm" len="sm"/>
                      <a:tailEnd type="none" w="sm" len="sm"/>
                    </a:lnL>
                    <a:solidFill>
                      <a:schemeClr val="dk2"/>
                    </a:solidFill>
                  </a:tcPr>
                </a:tc>
                <a:extLst>
                  <a:ext uri="{0D108BD9-81ED-4DB2-BD59-A6C34878D82A}">
                    <a16:rowId xmlns:a16="http://schemas.microsoft.com/office/drawing/2014/main" val="10001"/>
                  </a:ext>
                </a:extLst>
              </a:tr>
              <a:tr h="335775">
                <a:tc rowSpan="2">
                  <a:txBody>
                    <a:bodyPr/>
                    <a:lstStyle/>
                    <a:p>
                      <a:pPr marL="0" marR="0" lvl="0" indent="0" algn="ctr" rtl="0">
                        <a:spcBef>
                          <a:spcPts val="0"/>
                        </a:spcBef>
                        <a:spcAft>
                          <a:spcPts val="0"/>
                        </a:spcAft>
                        <a:buNone/>
                      </a:pPr>
                      <a:endParaRPr sz="1400" b="1"/>
                    </a:p>
                    <a:p>
                      <a:pPr marL="0" marR="0" lvl="0" indent="0" algn="ctr" rtl="0">
                        <a:spcBef>
                          <a:spcPts val="0"/>
                        </a:spcBef>
                        <a:spcAft>
                          <a:spcPts val="0"/>
                        </a:spcAft>
                        <a:buNone/>
                      </a:pPr>
                      <a:r>
                        <a:rPr lang="en-US" sz="1400" b="1"/>
                        <a:t>Mountain State Care Force</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Grow Local Talent Pipelines</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2"/>
                  </a:ext>
                </a:extLst>
              </a:tr>
              <a:tr h="335775">
                <a:tc vMerge="1">
                  <a:txBody>
                    <a:bodyPr/>
                    <a:lstStyle/>
                    <a:p>
                      <a:endParaRPr lang="en-US"/>
                    </a:p>
                  </a:txBody>
                  <a:tcPr/>
                </a:tc>
                <a:tc>
                  <a:txBody>
                    <a:bodyPr/>
                    <a:lstStyle/>
                    <a:p>
                      <a:pPr marL="0" marR="0" lvl="0" indent="0" algn="l" rtl="0">
                        <a:spcBef>
                          <a:spcPts val="0"/>
                        </a:spcBef>
                        <a:spcAft>
                          <a:spcPts val="0"/>
                        </a:spcAft>
                        <a:buNone/>
                      </a:pPr>
                      <a:r>
                        <a:rPr lang="en-US" sz="1400"/>
                        <a:t>Recruit and Retain Workforce</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3"/>
                  </a:ext>
                </a:extLst>
              </a:tr>
              <a:tr h="335775">
                <a:tc rowSpan="3">
                  <a:txBody>
                    <a:bodyPr/>
                    <a:lstStyle/>
                    <a:p>
                      <a:pPr marL="0" marR="0" lvl="0" indent="0" algn="ctr" rtl="0">
                        <a:spcBef>
                          <a:spcPts val="0"/>
                        </a:spcBef>
                        <a:spcAft>
                          <a:spcPts val="0"/>
                        </a:spcAft>
                        <a:buNone/>
                      </a:pPr>
                      <a:endParaRPr sz="1400" b="1"/>
                    </a:p>
                    <a:p>
                      <a:pPr marL="0" marR="0" lvl="0" indent="0" algn="ctr" rtl="0">
                        <a:spcBef>
                          <a:spcPts val="0"/>
                        </a:spcBef>
                        <a:spcAft>
                          <a:spcPts val="0"/>
                        </a:spcAft>
                        <a:buNone/>
                      </a:pPr>
                      <a:endParaRPr sz="1400" b="1"/>
                    </a:p>
                    <a:p>
                      <a:pPr marL="0" marR="0" lvl="0" indent="0" algn="ctr" rtl="0">
                        <a:spcBef>
                          <a:spcPts val="0"/>
                        </a:spcBef>
                        <a:spcAft>
                          <a:spcPts val="0"/>
                        </a:spcAft>
                        <a:buNone/>
                      </a:pPr>
                      <a:r>
                        <a:rPr lang="en-US" sz="1400" b="1"/>
                        <a:t>Connected Care Grid</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a:solidFill>
                            <a:srgbClr val="000000"/>
                          </a:solidFill>
                          <a:latin typeface="Arial"/>
                          <a:ea typeface="Arial"/>
                          <a:cs typeface="Arial"/>
                          <a:sym typeface="Arial"/>
                        </a:rPr>
                        <a:t>Digital Backbone​</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4"/>
                  </a:ext>
                </a:extLst>
              </a:tr>
              <a:tr h="335775">
                <a:tc vMerge="1">
                  <a:txBody>
                    <a:bodyPr/>
                    <a:lstStyle/>
                    <a:p>
                      <a:endParaRPr lang="en-US"/>
                    </a:p>
                  </a:txBody>
                  <a:tcPr/>
                </a:tc>
                <a:tc>
                  <a:txBody>
                    <a:bodyPr/>
                    <a:lstStyle/>
                    <a:p>
                      <a:pPr marL="0" marR="0" lvl="0" indent="0" algn="l" rtl="0">
                        <a:spcBef>
                          <a:spcPts val="0"/>
                        </a:spcBef>
                        <a:spcAft>
                          <a:spcPts val="0"/>
                        </a:spcAft>
                        <a:buNone/>
                      </a:pPr>
                      <a:r>
                        <a:rPr lang="en-US" sz="1400"/>
                        <a:t>Build Network</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5"/>
                  </a:ext>
                </a:extLst>
              </a:tr>
              <a:tr h="335775">
                <a:tc vMerge="1">
                  <a:txBody>
                    <a:bodyPr/>
                    <a:lstStyle/>
                    <a:p>
                      <a:endParaRPr lang="en-US"/>
                    </a:p>
                  </a:txBody>
                  <a:tcPr/>
                </a:tc>
                <a:tc>
                  <a:txBody>
                    <a:bodyPr/>
                    <a:lstStyle/>
                    <a:p>
                      <a:pPr marL="0" marR="0" lvl="0" indent="0" algn="l" rtl="0">
                        <a:spcBef>
                          <a:spcPts val="0"/>
                        </a:spcBef>
                        <a:spcAft>
                          <a:spcPts val="0"/>
                        </a:spcAft>
                        <a:buNone/>
                      </a:pPr>
                      <a:r>
                        <a:rPr lang="en-US" sz="1400" b="0" i="0">
                          <a:solidFill>
                            <a:srgbClr val="000000"/>
                          </a:solidFill>
                          <a:latin typeface="Arial"/>
                          <a:ea typeface="Arial"/>
                          <a:cs typeface="Arial"/>
                          <a:sym typeface="Arial"/>
                        </a:rPr>
                        <a:t>Bring Market Access</a:t>
                      </a: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6"/>
                  </a:ext>
                </a:extLst>
              </a:tr>
              <a:tr h="335775">
                <a:tc>
                  <a:txBody>
                    <a:bodyPr/>
                    <a:lstStyle/>
                    <a:p>
                      <a:pPr marL="0" marR="0" lvl="0" indent="0" algn="ctr" rtl="0">
                        <a:spcBef>
                          <a:spcPts val="0"/>
                        </a:spcBef>
                        <a:spcAft>
                          <a:spcPts val="0"/>
                        </a:spcAft>
                        <a:buNone/>
                      </a:pPr>
                      <a:r>
                        <a:rPr lang="en-US" sz="1400" b="1"/>
                        <a:t>SmartCare Catalyst</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Reduce Provider Burden</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7"/>
                  </a:ext>
                </a:extLst>
              </a:tr>
              <a:tr h="335775">
                <a:tc>
                  <a:txBody>
                    <a:bodyPr/>
                    <a:lstStyle/>
                    <a:p>
                      <a:pPr marL="0" marR="0" lvl="0" indent="0" algn="ctr" rtl="0">
                        <a:spcBef>
                          <a:spcPts val="0"/>
                        </a:spcBef>
                        <a:spcAft>
                          <a:spcPts val="0"/>
                        </a:spcAft>
                        <a:buNone/>
                      </a:pPr>
                      <a:r>
                        <a:rPr lang="en-US" sz="1400" b="1"/>
                        <a:t>HealthTech Appalachia</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Incubate &amp; Accelerate</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8"/>
                  </a:ext>
                </a:extLst>
              </a:tr>
              <a:tr h="335775">
                <a:tc>
                  <a:txBody>
                    <a:bodyPr/>
                    <a:lstStyle/>
                    <a:p>
                      <a:pPr marL="0" marR="0" lvl="0" indent="0" algn="ctr" rtl="0">
                        <a:spcBef>
                          <a:spcPts val="0"/>
                        </a:spcBef>
                        <a:spcAft>
                          <a:spcPts val="0"/>
                        </a:spcAft>
                        <a:buNone/>
                      </a:pPr>
                      <a:r>
                        <a:rPr lang="en-US" sz="1400" b="1"/>
                        <a:t>Rural Health Link</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Simplify Mobility</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09"/>
                  </a:ext>
                </a:extLst>
              </a:tr>
              <a:tr h="335775">
                <a:tc>
                  <a:txBody>
                    <a:bodyPr/>
                    <a:lstStyle/>
                    <a:p>
                      <a:pPr marL="0" marR="0" lvl="0" indent="0" algn="ctr" rtl="0">
                        <a:spcBef>
                          <a:spcPts val="0"/>
                        </a:spcBef>
                        <a:spcAft>
                          <a:spcPts val="0"/>
                        </a:spcAft>
                        <a:buNone/>
                      </a:pPr>
                      <a:r>
                        <a:rPr lang="en-US" sz="1400" b="1"/>
                        <a:t>Health Accelerator</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Local Health Improvement</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10"/>
                  </a:ext>
                </a:extLst>
              </a:tr>
              <a:tr h="335775">
                <a:tc>
                  <a:txBody>
                    <a:bodyPr/>
                    <a:lstStyle/>
                    <a:p>
                      <a:pPr marL="0" marR="0" lvl="0" indent="0" algn="ctr" rtl="0">
                        <a:spcBef>
                          <a:spcPts val="0"/>
                        </a:spcBef>
                        <a:spcAft>
                          <a:spcPts val="0"/>
                        </a:spcAft>
                        <a:buNone/>
                      </a:pPr>
                      <a:r>
                        <a:rPr lang="en-US" sz="1400" b="1"/>
                        <a:t>Health To Prosperity</a:t>
                      </a:r>
                      <a:endParaRPr/>
                    </a:p>
                  </a:txBody>
                  <a:tcPr marL="91450" marR="91450" marT="45725" marB="45725">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r>
                        <a:rPr lang="en-US" sz="1400"/>
                        <a:t>Help WV Work</a:t>
                      </a:r>
                      <a:endParaRPr/>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lnR w="9525" cap="flat" cmpd="sng">
                      <a:solidFill>
                        <a:srgbClr val="7F7F7F"/>
                      </a:solidFill>
                      <a:prstDash val="dot"/>
                      <a:round/>
                      <a:headEnd type="none" w="sm" len="sm"/>
                      <a:tailEnd type="none" w="sm" len="sm"/>
                    </a:lnR>
                    <a:solidFill>
                      <a:srgbClr val="F2F2F2"/>
                    </a:solidFill>
                  </a:tcPr>
                </a:tc>
                <a:tc>
                  <a:txBody>
                    <a:bodyPr/>
                    <a:lstStyle/>
                    <a:p>
                      <a:pPr marL="0" marR="0" lvl="0" indent="0" algn="l" rtl="0">
                        <a:spcBef>
                          <a:spcPts val="0"/>
                        </a:spcBef>
                        <a:spcAft>
                          <a:spcPts val="0"/>
                        </a:spcAft>
                        <a:buNone/>
                      </a:pPr>
                      <a:endParaRPr sz="1400"/>
                    </a:p>
                  </a:txBody>
                  <a:tcPr marL="91450" marR="91450" marT="45725" marB="45725">
                    <a:lnL w="9525" cap="flat" cmpd="sng">
                      <a:solidFill>
                        <a:srgbClr val="7F7F7F"/>
                      </a:solidFill>
                      <a:prstDash val="dot"/>
                      <a:round/>
                      <a:headEnd type="none" w="sm" len="sm"/>
                      <a:tailEnd type="none" w="sm" len="sm"/>
                    </a:lnL>
                    <a:solidFill>
                      <a:srgbClr val="F2F2F2"/>
                    </a:solidFill>
                  </a:tcPr>
                </a:tc>
                <a:extLst>
                  <a:ext uri="{0D108BD9-81ED-4DB2-BD59-A6C34878D82A}">
                    <a16:rowId xmlns:a16="http://schemas.microsoft.com/office/drawing/2014/main" val="10011"/>
                  </a:ext>
                </a:extLst>
              </a:tr>
            </a:tbl>
          </a:graphicData>
        </a:graphic>
      </p:graphicFrame>
      <p:sp>
        <p:nvSpPr>
          <p:cNvPr id="489" name="Google Shape;489;p19"/>
          <p:cNvSpPr/>
          <p:nvPr/>
        </p:nvSpPr>
        <p:spPr>
          <a:xfrm>
            <a:off x="7104624" y="2430983"/>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0" name="Google Shape;490;p19"/>
          <p:cNvSpPr/>
          <p:nvPr/>
        </p:nvSpPr>
        <p:spPr>
          <a:xfrm>
            <a:off x="7104624" y="3074578"/>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1" name="Google Shape;491;p19"/>
          <p:cNvSpPr/>
          <p:nvPr/>
        </p:nvSpPr>
        <p:spPr>
          <a:xfrm>
            <a:off x="8683321" y="3775787"/>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2" name="Google Shape;492;p19"/>
          <p:cNvSpPr/>
          <p:nvPr/>
        </p:nvSpPr>
        <p:spPr>
          <a:xfrm>
            <a:off x="7104624" y="3433692"/>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3" name="Google Shape;493;p19"/>
          <p:cNvSpPr/>
          <p:nvPr/>
        </p:nvSpPr>
        <p:spPr>
          <a:xfrm>
            <a:off x="7104624" y="4117927"/>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4" name="Google Shape;494;p19"/>
          <p:cNvSpPr/>
          <p:nvPr/>
        </p:nvSpPr>
        <p:spPr>
          <a:xfrm>
            <a:off x="8683321" y="4452894"/>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5" name="Google Shape;495;p19"/>
          <p:cNvSpPr/>
          <p:nvPr/>
        </p:nvSpPr>
        <p:spPr>
          <a:xfrm>
            <a:off x="10401949" y="4792730"/>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6" name="Google Shape;496;p19"/>
          <p:cNvSpPr/>
          <p:nvPr/>
        </p:nvSpPr>
        <p:spPr>
          <a:xfrm>
            <a:off x="10411247" y="5135666"/>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7" name="Google Shape;497;p19"/>
          <p:cNvSpPr/>
          <p:nvPr/>
        </p:nvSpPr>
        <p:spPr>
          <a:xfrm>
            <a:off x="10411247" y="5447487"/>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8" name="Google Shape;498;p19"/>
          <p:cNvSpPr/>
          <p:nvPr/>
        </p:nvSpPr>
        <p:spPr>
          <a:xfrm>
            <a:off x="7104624" y="2754638"/>
            <a:ext cx="228600" cy="2286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99" name="Google Shape;499;p19"/>
          <p:cNvSpPr txBox="1"/>
          <p:nvPr/>
        </p:nvSpPr>
        <p:spPr>
          <a:xfrm>
            <a:off x="792480" y="1117639"/>
            <a:ext cx="10607039"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1F1F1F"/>
                </a:solidFill>
                <a:effectLst/>
                <a:uLnTx/>
                <a:uFillTx/>
                <a:latin typeface="Arial"/>
                <a:ea typeface="Arial"/>
                <a:cs typeface="Arial"/>
                <a:sym typeface="Arial"/>
              </a:rPr>
              <a:t>The following table provides a high-level timeline for the anticipated release of solicitations for various procurement opportunities within each initiative for Year 1. Please navigate to the Oasis site to learn more: </a:t>
            </a:r>
            <a:r>
              <a:rPr kumimoji="0" lang="en-US" sz="14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wvOASIS.gov</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0" name="Google Shape;500;p19"/>
          <p:cNvSpPr txBox="1"/>
          <p:nvPr/>
        </p:nvSpPr>
        <p:spPr>
          <a:xfrm>
            <a:off x="744854" y="5764527"/>
            <a:ext cx="1060704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While this timeline provides our current outlook, we are actively working to accelerate these dates. As such, it is possible solicitations will be issued ahead of the anticipated time outlined above.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0"/>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How to Apply (Grants)</a:t>
            </a:r>
            <a:endParaRPr/>
          </a:p>
        </p:txBody>
      </p:sp>
      <p:sp>
        <p:nvSpPr>
          <p:cNvPr id="507" name="Google Shape;507;p20"/>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050" b="0" i="0" u="none" strike="noStrike" kern="0" cap="none" spc="0" normalizeH="0" baseline="0" noProof="0">
              <a:ln>
                <a:noFill/>
              </a:ln>
              <a:solidFill>
                <a:srgbClr val="000000"/>
              </a:solidFill>
              <a:effectLst/>
              <a:uLnTx/>
              <a:uFillTx/>
              <a:latin typeface="Play"/>
              <a:sym typeface="Play"/>
            </a:endParaRPr>
          </a:p>
        </p:txBody>
      </p:sp>
      <p:cxnSp>
        <p:nvCxnSpPr>
          <p:cNvPr id="508" name="Google Shape;508;p20"/>
          <p:cNvCxnSpPr/>
          <p:nvPr/>
        </p:nvCxnSpPr>
        <p:spPr>
          <a:xfrm>
            <a:off x="933738" y="1710118"/>
            <a:ext cx="0" cy="4509502"/>
          </a:xfrm>
          <a:prstGeom prst="straightConnector1">
            <a:avLst/>
          </a:prstGeom>
          <a:noFill/>
          <a:ln w="12700" cap="flat" cmpd="sng">
            <a:solidFill>
              <a:schemeClr val="dk2"/>
            </a:solidFill>
            <a:prstDash val="solid"/>
            <a:miter lim="800000"/>
            <a:headEnd type="none" w="sm" len="sm"/>
            <a:tailEnd type="none" w="sm" len="sm"/>
          </a:ln>
        </p:spPr>
      </p:cxnSp>
      <p:sp>
        <p:nvSpPr>
          <p:cNvPr id="509" name="Google Shape;509;p20"/>
          <p:cNvSpPr/>
          <p:nvPr/>
        </p:nvSpPr>
        <p:spPr>
          <a:xfrm>
            <a:off x="761462" y="217626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0" name="Google Shape;510;p20"/>
          <p:cNvSpPr/>
          <p:nvPr/>
        </p:nvSpPr>
        <p:spPr>
          <a:xfrm>
            <a:off x="761462" y="3271997"/>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2</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1" name="Google Shape;511;p20"/>
          <p:cNvSpPr/>
          <p:nvPr/>
        </p:nvSpPr>
        <p:spPr>
          <a:xfrm>
            <a:off x="761462" y="429508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3</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2" name="Google Shape;512;p20"/>
          <p:cNvSpPr txBox="1"/>
          <p:nvPr/>
        </p:nvSpPr>
        <p:spPr>
          <a:xfrm>
            <a:off x="1348987" y="2052214"/>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Find Opportunity: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Locate the Announcement for Funding Availability (AFA) on the WV Oasis Vendor Self Service (VSS) portal, listed under “Grant Funding Opportunities.”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20"/>
          <p:cNvSpPr txBox="1"/>
          <p:nvPr/>
        </p:nvSpPr>
        <p:spPr>
          <a:xfrm>
            <a:off x="1348987" y="3118895"/>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Determine Eligibility: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Carefully read the AFA to confirm that your organization is eligible and to understand the intended use of the funds and other key requirements.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20"/>
          <p:cNvSpPr txBox="1"/>
          <p:nvPr/>
        </p:nvSpPr>
        <p:spPr>
          <a:xfrm>
            <a:off x="1323422" y="5203598"/>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Await Award Notification: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Once submitted, the application will enter the state’s review process. If successful, a grant award will be created and an agreement will be sent for signature. </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5" name="Google Shape;515;p20"/>
          <p:cNvSpPr/>
          <p:nvPr/>
        </p:nvSpPr>
        <p:spPr>
          <a:xfrm>
            <a:off x="761462" y="534388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4</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6" name="Google Shape;516;p20"/>
          <p:cNvSpPr txBox="1"/>
          <p:nvPr/>
        </p:nvSpPr>
        <p:spPr>
          <a:xfrm>
            <a:off x="1348987" y="4238115"/>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Submit Application: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If eligible, complete and submit the grant funding application directly through the WVOasis VSS portal.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0"/>
          <p:cNvSpPr/>
          <p:nvPr/>
        </p:nvSpPr>
        <p:spPr>
          <a:xfrm>
            <a:off x="758396" y="1069627"/>
            <a:ext cx="10110182" cy="533352"/>
          </a:xfrm>
          <a:prstGeom prst="roundRect">
            <a:avLst>
              <a:gd name="adj" fmla="val 16667"/>
            </a:avLst>
          </a:prstGeom>
          <a:solidFill>
            <a:srgbClr val="F5EDD5"/>
          </a:solidFill>
          <a:ln w="19050" cap="flat" cmpd="sng">
            <a:solidFill>
              <a:srgbClr val="F5ED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For additional information and to access the OASIS portal, please navigate to the WV RHTP website linked here: </a:t>
            </a:r>
            <a:r>
              <a:rPr kumimoji="0" lang="en-US" sz="14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Rural Health Transformation Program | WV Department of Health</a:t>
            </a:r>
            <a:endParaRPr kumimoji="0" lang="en-US" sz="14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1"/>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How to Apply (Proposals)</a:t>
            </a:r>
            <a:endParaRPr/>
          </a:p>
        </p:txBody>
      </p:sp>
      <p:sp>
        <p:nvSpPr>
          <p:cNvPr id="523" name="Google Shape;523;p21"/>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050" b="0" i="0" u="none" strike="noStrike" kern="0" cap="none" spc="0" normalizeH="0" baseline="0" noProof="0">
              <a:ln>
                <a:noFill/>
              </a:ln>
              <a:solidFill>
                <a:srgbClr val="000000"/>
              </a:solidFill>
              <a:effectLst/>
              <a:uLnTx/>
              <a:uFillTx/>
              <a:latin typeface="Play"/>
              <a:sym typeface="Play"/>
            </a:endParaRPr>
          </a:p>
        </p:txBody>
      </p:sp>
      <p:cxnSp>
        <p:nvCxnSpPr>
          <p:cNvPr id="524" name="Google Shape;524;p21"/>
          <p:cNvCxnSpPr/>
          <p:nvPr/>
        </p:nvCxnSpPr>
        <p:spPr>
          <a:xfrm>
            <a:off x="941327" y="1746403"/>
            <a:ext cx="0" cy="4509502"/>
          </a:xfrm>
          <a:prstGeom prst="straightConnector1">
            <a:avLst/>
          </a:prstGeom>
          <a:noFill/>
          <a:ln w="12700" cap="flat" cmpd="sng">
            <a:solidFill>
              <a:schemeClr val="dk2"/>
            </a:solidFill>
            <a:prstDash val="solid"/>
            <a:miter lim="800000"/>
            <a:headEnd type="none" w="sm" len="sm"/>
            <a:tailEnd type="none" w="sm" len="sm"/>
          </a:ln>
        </p:spPr>
      </p:cxnSp>
      <p:sp>
        <p:nvSpPr>
          <p:cNvPr id="525" name="Google Shape;525;p21"/>
          <p:cNvSpPr/>
          <p:nvPr/>
        </p:nvSpPr>
        <p:spPr>
          <a:xfrm>
            <a:off x="761462" y="217626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6" name="Google Shape;526;p21"/>
          <p:cNvSpPr/>
          <p:nvPr/>
        </p:nvSpPr>
        <p:spPr>
          <a:xfrm>
            <a:off x="761462" y="3271997"/>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2</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7" name="Google Shape;527;p21"/>
          <p:cNvSpPr/>
          <p:nvPr/>
        </p:nvSpPr>
        <p:spPr>
          <a:xfrm>
            <a:off x="761462" y="429508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3</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8" name="Google Shape;528;p21"/>
          <p:cNvSpPr txBox="1"/>
          <p:nvPr/>
        </p:nvSpPr>
        <p:spPr>
          <a:xfrm>
            <a:off x="1348987" y="2052214"/>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Find Opportunity: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Locate the Request for Proposal (RFP) on the WV Oasis Vendor Self Service (VSS) portal, where it is published for vendors.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1"/>
          <p:cNvSpPr txBox="1"/>
          <p:nvPr/>
        </p:nvSpPr>
        <p:spPr>
          <a:xfrm>
            <a:off x="1348987" y="3118895"/>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Determine Eligibility: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Carefully read the full RFP document to confirm that your organization is eligible and to understand the scope of work, technical requirements, and submission instructions.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1"/>
          <p:cNvSpPr txBox="1"/>
          <p:nvPr/>
        </p:nvSpPr>
        <p:spPr>
          <a:xfrm>
            <a:off x="1323422" y="5203598"/>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Await Award Notification: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Once submitted, the proposal will enter the state’s review process. If successful, an award will be issued through the portal. </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1" name="Google Shape;531;p21"/>
          <p:cNvSpPr/>
          <p:nvPr/>
        </p:nvSpPr>
        <p:spPr>
          <a:xfrm>
            <a:off x="761462" y="5343884"/>
            <a:ext cx="365760" cy="36576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4</a:t>
            </a: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32" name="Google Shape;532;p21"/>
          <p:cNvSpPr txBox="1"/>
          <p:nvPr/>
        </p:nvSpPr>
        <p:spPr>
          <a:xfrm>
            <a:off x="1348987" y="4238115"/>
            <a:ext cx="954515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Submit Proposal:  </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For larger dollar procurements, bids are either submitted in the OASIS system (Requests for Quotation) or in hard copy (RFP, EOI).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1"/>
          <p:cNvSpPr/>
          <p:nvPr/>
        </p:nvSpPr>
        <p:spPr>
          <a:xfrm>
            <a:off x="758396" y="1069627"/>
            <a:ext cx="10110182" cy="533352"/>
          </a:xfrm>
          <a:prstGeom prst="roundRect">
            <a:avLst>
              <a:gd name="adj" fmla="val 16667"/>
            </a:avLst>
          </a:prstGeom>
          <a:solidFill>
            <a:srgbClr val="F5EDD5"/>
          </a:solidFill>
          <a:ln w="19050" cap="flat" cmpd="sng">
            <a:solidFill>
              <a:srgbClr val="F5ED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For additional information and to access the OASIS portal, please navigate to the WV RHTP website linked here: </a:t>
            </a:r>
            <a:r>
              <a:rPr kumimoji="0" lang="en-US" sz="1400" b="0" i="0" u="sng" strike="noStrike" kern="0" cap="none" spc="0" normalizeH="0" baseline="0" noProof="0">
                <a:ln>
                  <a:noFill/>
                </a:ln>
                <a:solidFill>
                  <a:srgbClr val="000000"/>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Rural Health Transformation Program | WV Department of Health</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1"/>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Arial"/>
              <a:buNone/>
            </a:pPr>
            <a:r>
              <a:rPr lang="en-US"/>
              <a:t>WV OASIS</a:t>
            </a:r>
            <a:endParaRPr/>
          </a:p>
        </p:txBody>
      </p:sp>
      <p:pic>
        <p:nvPicPr>
          <p:cNvPr id="503" name="Google Shape;503;p21"/>
          <p:cNvPicPr preferRelativeResize="0">
            <a:picLocks noGrp="1"/>
          </p:cNvPicPr>
          <p:nvPr>
            <p:ph type="body" idx="1"/>
          </p:nvPr>
        </p:nvPicPr>
        <p:blipFill rotWithShape="1">
          <a:blip r:embed="rId3">
            <a:alphaModFix/>
          </a:blip>
          <a:srcRect t="7807"/>
          <a:stretch/>
        </p:blipFill>
        <p:spPr>
          <a:xfrm>
            <a:off x="330200" y="1633591"/>
            <a:ext cx="11531600" cy="3899042"/>
          </a:xfrm>
          <a:prstGeom prst="rect">
            <a:avLst/>
          </a:prstGeom>
          <a:noFill/>
          <a:ln>
            <a:noFill/>
          </a:ln>
        </p:spPr>
      </p:pic>
      <p:sp>
        <p:nvSpPr>
          <p:cNvPr id="504" name="Google Shape;504;p21"/>
          <p:cNvSpPr/>
          <p:nvPr/>
        </p:nvSpPr>
        <p:spPr>
          <a:xfrm>
            <a:off x="915685" y="5672226"/>
            <a:ext cx="3246633" cy="596628"/>
          </a:xfrm>
          <a:prstGeom prst="flowChartAlternateProcess">
            <a:avLst/>
          </a:prstGeom>
          <a:solidFill>
            <a:schemeClr val="lt2"/>
          </a:solid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Check the status of your applications and receive relevant updates here.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1"/>
          <p:cNvSpPr txBox="1"/>
          <p:nvPr/>
        </p:nvSpPr>
        <p:spPr>
          <a:xfrm>
            <a:off x="9246249" y="64928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ea typeface="Play"/>
                <a:cs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050" b="0" i="0" u="none" strike="noStrike" kern="0" cap="none" spc="0" normalizeH="0" baseline="0" noProof="0">
              <a:ln>
                <a:noFill/>
              </a:ln>
              <a:solidFill>
                <a:srgbClr val="000000"/>
              </a:solidFill>
              <a:effectLst/>
              <a:uLnTx/>
              <a:uFillTx/>
              <a:latin typeface="Play"/>
              <a:ea typeface="Play"/>
              <a:cs typeface="Play"/>
              <a:sym typeface="Play"/>
            </a:endParaRPr>
          </a:p>
        </p:txBody>
      </p:sp>
      <p:sp>
        <p:nvSpPr>
          <p:cNvPr id="506" name="Google Shape;506;p21"/>
          <p:cNvSpPr/>
          <p:nvPr/>
        </p:nvSpPr>
        <p:spPr>
          <a:xfrm rot="-5400000">
            <a:off x="2232061" y="5011222"/>
            <a:ext cx="613882" cy="428944"/>
          </a:xfrm>
          <a:prstGeom prst="rightArrow">
            <a:avLst>
              <a:gd name="adj1" fmla="val 50000"/>
              <a:gd name="adj2" fmla="val 50000"/>
            </a:avLst>
          </a:prstGeom>
          <a:solidFill>
            <a:srgbClr val="002060"/>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07" name="Google Shape;507;p21"/>
          <p:cNvSpPr/>
          <p:nvPr/>
        </p:nvSpPr>
        <p:spPr>
          <a:xfrm>
            <a:off x="7899543" y="5689480"/>
            <a:ext cx="3376772" cy="596628"/>
          </a:xfrm>
          <a:prstGeom prst="flowChartAlternateProcess">
            <a:avLst/>
          </a:prstGeom>
          <a:solidFill>
            <a:schemeClr val="lt2"/>
          </a:solidFill>
          <a:ln w="19050" cap="flat" cmpd="sng">
            <a:solidFill>
              <a:srgbClr val="D0D0D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a:ln>
                  <a:noFill/>
                </a:ln>
                <a:solidFill>
                  <a:srgbClr val="000000"/>
                </a:solidFill>
                <a:effectLst/>
                <a:uLnTx/>
                <a:uFillTx/>
                <a:latin typeface="Arial"/>
                <a:ea typeface="Arial"/>
                <a:cs typeface="Arial"/>
                <a:sym typeface="Arial"/>
              </a:rPr>
              <a:t>Explore all available opportunities and begin the application process here.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1"/>
          <p:cNvSpPr/>
          <p:nvPr/>
        </p:nvSpPr>
        <p:spPr>
          <a:xfrm rot="-5400000">
            <a:off x="9397429" y="5011222"/>
            <a:ext cx="613882" cy="428944"/>
          </a:xfrm>
          <a:prstGeom prst="rightArrow">
            <a:avLst>
              <a:gd name="adj1" fmla="val 50000"/>
              <a:gd name="adj2" fmla="val 50000"/>
            </a:avLst>
          </a:prstGeom>
          <a:solidFill>
            <a:srgbClr val="002060"/>
          </a:solidFill>
          <a:ln w="190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09" name="Google Shape;509;p21"/>
          <p:cNvSpPr/>
          <p:nvPr/>
        </p:nvSpPr>
        <p:spPr>
          <a:xfrm>
            <a:off x="353935" y="1116087"/>
            <a:ext cx="11436538" cy="579149"/>
          </a:xfrm>
          <a:prstGeom prst="roundRect">
            <a:avLst>
              <a:gd name="adj" fmla="val 16667"/>
            </a:avLst>
          </a:prstGeom>
          <a:solidFill>
            <a:srgbClr val="F5EDD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Interested applicants should refer to the </a:t>
            </a:r>
            <a:r>
              <a:rPr kumimoji="0" lang="en-US" sz="1600" b="0" i="0" u="none" strike="noStrike" kern="0" cap="none" spc="0" normalizeH="0" baseline="0" noProof="0">
                <a:ln>
                  <a:noFill/>
                </a:ln>
                <a:solidFill>
                  <a:srgbClr val="000000"/>
                </a:solidFill>
                <a:effectLst/>
                <a:uLnTx/>
                <a:uFillTx/>
                <a:latin typeface="Arial"/>
                <a:ea typeface="+mn-ea"/>
                <a:cs typeface="Arial"/>
                <a:sym typeface="Arial"/>
              </a:rPr>
              <a:t>WVOasis</a:t>
            </a: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 website for all information regarding applications and procurements: </a:t>
            </a:r>
            <a:r>
              <a:rPr kumimoji="0" lang="en-US" sz="1600" b="0" i="0" u="sng" strike="noStrike" kern="0" cap="none" spc="0" normalizeH="0" baseline="0" noProof="0">
                <a:ln>
                  <a:noFill/>
                </a:ln>
                <a:solidFill>
                  <a:srgbClr val="000000"/>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9"/>
                  </a:ext>
                </a:extLst>
              </a:rPr>
              <a:t>wvOASIS.gov</a:t>
            </a: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 The screenshot below provides an overview to the site’s primary menu options.  </a:t>
            </a:r>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D3AA-23F2-2996-CF04-189F345666A0}"/>
              </a:ext>
            </a:extLst>
          </p:cNvPr>
          <p:cNvSpPr>
            <a:spLocks noGrp="1"/>
          </p:cNvSpPr>
          <p:nvPr>
            <p:ph type="title"/>
          </p:nvPr>
        </p:nvSpPr>
        <p:spPr>
          <a:xfrm>
            <a:off x="457200" y="177803"/>
            <a:ext cx="7519012" cy="825500"/>
          </a:xfrm>
        </p:spPr>
        <p:txBody>
          <a:bodyPr/>
          <a:lstStyle/>
          <a:p>
            <a:r>
              <a:rPr lang="en-US" sz="2800"/>
              <a:t>How Success Will Be Measured Post-Selection</a:t>
            </a:r>
          </a:p>
        </p:txBody>
      </p:sp>
      <p:sp>
        <p:nvSpPr>
          <p:cNvPr id="6" name="Google Shape;488;p20">
            <a:extLst>
              <a:ext uri="{FF2B5EF4-FFF2-40B4-BE49-F238E27FC236}">
                <a16:creationId xmlns:a16="http://schemas.microsoft.com/office/drawing/2014/main" id="{DA7E1C48-5C38-305E-FBEE-D655C0ED9BD3}"/>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050" b="0" i="0" u="none" strike="noStrike" kern="0" cap="none" spc="0" normalizeH="0" baseline="0" noProof="0">
              <a:ln>
                <a:noFill/>
              </a:ln>
              <a:solidFill>
                <a:srgbClr val="000000"/>
              </a:solidFill>
              <a:effectLst/>
              <a:uLnTx/>
              <a:uFillTx/>
              <a:latin typeface="Play"/>
              <a:sym typeface="Play"/>
            </a:endParaRPr>
          </a:p>
        </p:txBody>
      </p:sp>
      <p:cxnSp>
        <p:nvCxnSpPr>
          <p:cNvPr id="7" name="Straight Connector 6">
            <a:extLst>
              <a:ext uri="{FF2B5EF4-FFF2-40B4-BE49-F238E27FC236}">
                <a16:creationId xmlns:a16="http://schemas.microsoft.com/office/drawing/2014/main" id="{AFEE89FF-AF15-AADF-3266-FBCAC8FA1F3A}"/>
              </a:ext>
            </a:extLst>
          </p:cNvPr>
          <p:cNvCxnSpPr>
            <a:cxnSpLocks/>
          </p:cNvCxnSpPr>
          <p:nvPr/>
        </p:nvCxnSpPr>
        <p:spPr>
          <a:xfrm>
            <a:off x="1335252" y="3033401"/>
            <a:ext cx="9180997" cy="0"/>
          </a:xfrm>
          <a:prstGeom prst="line">
            <a:avLst/>
          </a:prstGeom>
          <a:noFill/>
          <a:ln w="6350" cap="flat" cmpd="sng" algn="ctr">
            <a:solidFill>
              <a:srgbClr val="00338D"/>
            </a:solidFill>
            <a:prstDash val="dash"/>
            <a:miter lim="800000"/>
          </a:ln>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53F2AFA-8E30-7B85-B234-45424FC7A306}"/>
              </a:ext>
            </a:extLst>
          </p:cNvPr>
          <p:cNvSpPr txBox="1"/>
          <p:nvPr/>
        </p:nvSpPr>
        <p:spPr>
          <a:xfrm>
            <a:off x="782199" y="1808200"/>
            <a:ext cx="10234668" cy="103105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sym typeface="Arial"/>
              </a:rPr>
              <a:t>CMS Reporting Excellence: </a:t>
            </a:r>
            <a:r>
              <a:rPr kumimoji="0" lang="en-US" sz="1400" b="0" i="1" u="none" strike="noStrike" kern="1200" cap="none" spc="0" normalizeH="0" baseline="0" noProof="0">
                <a:ln>
                  <a:noFill/>
                </a:ln>
                <a:solidFill>
                  <a:srgbClr val="000000"/>
                </a:solidFill>
                <a:effectLst/>
                <a:uLnTx/>
                <a:uFillTx/>
                <a:latin typeface="Arial"/>
                <a:ea typeface="+mn-ea"/>
                <a:cs typeface="+mn-cs"/>
                <a:sym typeface="Arial"/>
              </a:rPr>
              <a:t>Demonstrate ability to provide timely, accurate, and compliant reporting that meets all CMS requirements.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1" i="0" u="none" strike="noStrike" kern="1200" cap="none" spc="0" normalizeH="0" baseline="0" noProof="0">
                <a:ln>
                  <a:noFill/>
                </a:ln>
                <a:solidFill>
                  <a:srgbClr val="000000"/>
                </a:solidFill>
                <a:effectLst/>
                <a:uLnTx/>
                <a:uFillTx/>
                <a:latin typeface="Arial"/>
                <a:ea typeface="+mn-ea"/>
                <a:cs typeface="+mn-cs"/>
                <a:sym typeface="Arial"/>
              </a:rPr>
              <a:t>Seamless Data Integration: </a:t>
            </a:r>
            <a:r>
              <a:rPr kumimoji="0" lang="en-US" sz="1400" b="0" i="1" u="none" strike="noStrike" kern="1200" cap="none" spc="0" normalizeH="0" baseline="0" noProof="0">
                <a:ln>
                  <a:noFill/>
                </a:ln>
                <a:solidFill>
                  <a:srgbClr val="000000"/>
                </a:solidFill>
                <a:effectLst/>
                <a:uLnTx/>
                <a:uFillTx/>
                <a:latin typeface="Arial"/>
                <a:ea typeface="+mn-ea"/>
                <a:cs typeface="+mn-cs"/>
                <a:sym typeface="Arial"/>
              </a:rPr>
              <a:t>Technical capability and commitment to integrate fully with the broader RHTP data spine, ensuring a unified and transparent data ecosystem across all program components.  </a:t>
            </a:r>
          </a:p>
        </p:txBody>
      </p:sp>
      <p:cxnSp>
        <p:nvCxnSpPr>
          <p:cNvPr id="9" name="Straight Connector 8">
            <a:extLst>
              <a:ext uri="{FF2B5EF4-FFF2-40B4-BE49-F238E27FC236}">
                <a16:creationId xmlns:a16="http://schemas.microsoft.com/office/drawing/2014/main" id="{AF7AE471-506A-7AA3-2D74-03EA12210915}"/>
              </a:ext>
            </a:extLst>
          </p:cNvPr>
          <p:cNvCxnSpPr>
            <a:cxnSpLocks/>
          </p:cNvCxnSpPr>
          <p:nvPr/>
        </p:nvCxnSpPr>
        <p:spPr>
          <a:xfrm>
            <a:off x="689316" y="1470792"/>
            <a:ext cx="10420435" cy="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BE9ECAA-3CF6-78C5-FE27-F1AFE3D6188F}"/>
              </a:ext>
            </a:extLst>
          </p:cNvPr>
          <p:cNvSpPr/>
          <p:nvPr/>
        </p:nvSpPr>
        <p:spPr>
          <a:xfrm>
            <a:off x="4004631" y="1361126"/>
            <a:ext cx="3789803" cy="307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sym typeface="Arial"/>
              </a:rPr>
              <a:t>Core Project Evaluation Criteria</a:t>
            </a:r>
          </a:p>
        </p:txBody>
      </p:sp>
      <p:sp>
        <p:nvSpPr>
          <p:cNvPr id="17" name="Rectangle: Rounded Corners 16">
            <a:extLst>
              <a:ext uri="{FF2B5EF4-FFF2-40B4-BE49-F238E27FC236}">
                <a16:creationId xmlns:a16="http://schemas.microsoft.com/office/drawing/2014/main" id="{DB4D4D19-E869-D369-10D5-3EAB5196761E}"/>
              </a:ext>
            </a:extLst>
          </p:cNvPr>
          <p:cNvSpPr/>
          <p:nvPr/>
        </p:nvSpPr>
        <p:spPr>
          <a:xfrm>
            <a:off x="1121885" y="3586083"/>
            <a:ext cx="9948230" cy="2307563"/>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29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Is the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project implementation continuing to align with core RHTP initiatives</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a:t>
            </a:r>
          </a:p>
          <a:p>
            <a:pPr marL="7429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Are decisions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positively contributing </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to the project’s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long term financial sustainability </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and how do these decisions impact the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potential to scale</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 over time? </a:t>
            </a:r>
          </a:p>
          <a:p>
            <a:pPr marL="7429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Are there any opportunities to more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quickly implement </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aspects of the program and how will it impact performance? </a:t>
            </a:r>
          </a:p>
          <a:p>
            <a:pPr marL="742950" marR="0" lvl="0" indent="-285750" algn="l" defTabSz="914400" rtl="0" eaLnBrk="1" fontAlgn="auto" latinLnBrk="0" hangingPunct="1">
              <a:lnSpc>
                <a:spcPct val="100000"/>
              </a:lnSpc>
              <a:spcBef>
                <a:spcPts val="0"/>
              </a:spcBef>
              <a:spcAft>
                <a:spcPts val="600"/>
              </a:spcAft>
              <a:buClr>
                <a:srgbClr val="000000"/>
              </a:buClr>
              <a:buSzTx/>
              <a:buFont typeface="Wingdings" panose="05000000000000000000" pitchFamily="2" charset="2"/>
              <a:buChar char="ü"/>
              <a:tabLst/>
              <a:defRPr/>
            </a:pPr>
            <a:r>
              <a:rPr kumimoji="0" lang="en-US" sz="1400" b="0" i="0" u="none" strike="noStrike" kern="0" cap="none" spc="0" normalizeH="0" baseline="0" noProof="0">
                <a:ln>
                  <a:noFill/>
                </a:ln>
                <a:solidFill>
                  <a:srgbClr val="000000"/>
                </a:solidFill>
                <a:effectLst/>
                <a:uLnTx/>
                <a:uFillTx/>
                <a:latin typeface="Arial"/>
                <a:ea typeface="+mn-ea"/>
                <a:cs typeface="+mn-cs"/>
                <a:sym typeface="Arial"/>
              </a:rPr>
              <a:t>How is the project tracking against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target metrics</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 Have necessary </a:t>
            </a:r>
            <a:r>
              <a:rPr kumimoji="0" lang="en-US" sz="1400" b="1" i="0" u="none" strike="noStrike" kern="0" cap="none" spc="0" normalizeH="0" baseline="0" noProof="0">
                <a:ln>
                  <a:noFill/>
                </a:ln>
                <a:solidFill>
                  <a:srgbClr val="000000"/>
                </a:solidFill>
                <a:effectLst/>
                <a:uLnTx/>
                <a:uFillTx/>
                <a:latin typeface="Arial"/>
                <a:ea typeface="+mn-ea"/>
                <a:cs typeface="+mn-cs"/>
                <a:sym typeface="Arial"/>
              </a:rPr>
              <a:t>CMS reporting metrics </a:t>
            </a:r>
            <a:r>
              <a:rPr kumimoji="0" lang="en-US" sz="1400" b="0" i="0" u="none" strike="noStrike" kern="0" cap="none" spc="0" normalizeH="0" baseline="0" noProof="0">
                <a:ln>
                  <a:noFill/>
                </a:ln>
                <a:solidFill>
                  <a:srgbClr val="000000"/>
                </a:solidFill>
                <a:effectLst/>
                <a:uLnTx/>
                <a:uFillTx/>
                <a:latin typeface="Arial"/>
                <a:ea typeface="+mn-ea"/>
                <a:cs typeface="+mn-cs"/>
                <a:sym typeface="Arial"/>
              </a:rPr>
              <a:t>been maintained?</a:t>
            </a:r>
          </a:p>
        </p:txBody>
      </p:sp>
      <p:sp>
        <p:nvSpPr>
          <p:cNvPr id="24" name="Rectangle 23">
            <a:extLst>
              <a:ext uri="{FF2B5EF4-FFF2-40B4-BE49-F238E27FC236}">
                <a16:creationId xmlns:a16="http://schemas.microsoft.com/office/drawing/2014/main" id="{8B28D078-89AE-9EBB-696C-F60472E2B0B5}"/>
              </a:ext>
            </a:extLst>
          </p:cNvPr>
          <p:cNvSpPr/>
          <p:nvPr/>
        </p:nvSpPr>
        <p:spPr>
          <a:xfrm>
            <a:off x="2522863" y="3162485"/>
            <a:ext cx="6786390" cy="26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0000"/>
              </a:buClr>
              <a:buSzTx/>
              <a:buFont typeface="Arial"/>
              <a:buNone/>
              <a:tabLst/>
              <a:defRPr/>
            </a:pPr>
            <a:r>
              <a:rPr kumimoji="0" lang="en-US" sz="1600" b="1" i="0" u="none" strike="noStrike" kern="1200" cap="none" spc="0" normalizeH="0" baseline="0" noProof="0">
                <a:ln>
                  <a:noFill/>
                </a:ln>
                <a:solidFill>
                  <a:srgbClr val="000000"/>
                </a:solidFill>
                <a:effectLst/>
                <a:uLnTx/>
                <a:uFillTx/>
                <a:latin typeface="Arial"/>
                <a:ea typeface="+mn-ea"/>
                <a:cs typeface="+mn-cs"/>
                <a:sym typeface="Arial"/>
              </a:rPr>
              <a:t>Questions To Consider As Funds Are Being Implemented </a:t>
            </a:r>
          </a:p>
        </p:txBody>
      </p:sp>
    </p:spTree>
    <p:extLst>
      <p:ext uri="{BB962C8B-B14F-4D97-AF65-F5344CB8AC3E}">
        <p14:creationId xmlns:p14="http://schemas.microsoft.com/office/powerpoint/2010/main" val="346779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821E-216B-724B-D65E-8D12EC953E49}"/>
              </a:ext>
            </a:extLst>
          </p:cNvPr>
          <p:cNvSpPr>
            <a:spLocks noGrp="1"/>
          </p:cNvSpPr>
          <p:nvPr>
            <p:ph type="title"/>
          </p:nvPr>
        </p:nvSpPr>
        <p:spPr/>
        <p:txBody>
          <a:bodyPr/>
          <a:lstStyle/>
          <a:p>
            <a:r>
              <a:rPr lang="en-US"/>
              <a:t>Sample Reporting Dashboards</a:t>
            </a:r>
          </a:p>
        </p:txBody>
      </p:sp>
      <p:pic>
        <p:nvPicPr>
          <p:cNvPr id="5" name="Picture 4">
            <a:extLst>
              <a:ext uri="{FF2B5EF4-FFF2-40B4-BE49-F238E27FC236}">
                <a16:creationId xmlns:a16="http://schemas.microsoft.com/office/drawing/2014/main" id="{0042D726-7987-C09D-7410-0D860957740D}"/>
              </a:ext>
            </a:extLst>
          </p:cNvPr>
          <p:cNvPicPr>
            <a:picLocks noChangeAspect="1"/>
          </p:cNvPicPr>
          <p:nvPr/>
        </p:nvPicPr>
        <p:blipFill>
          <a:blip r:embed="rId2"/>
          <a:stretch>
            <a:fillRect/>
          </a:stretch>
        </p:blipFill>
        <p:spPr>
          <a:xfrm>
            <a:off x="327320" y="1003303"/>
            <a:ext cx="11531600" cy="5228887"/>
          </a:xfrm>
          <a:prstGeom prst="rect">
            <a:avLst/>
          </a:prstGeom>
        </p:spPr>
      </p:pic>
      <p:sp>
        <p:nvSpPr>
          <p:cNvPr id="4" name="Google Shape;201;p7">
            <a:extLst>
              <a:ext uri="{FF2B5EF4-FFF2-40B4-BE49-F238E27FC236}">
                <a16:creationId xmlns:a16="http://schemas.microsoft.com/office/drawing/2014/main" id="{F0B18139-5A6D-E024-C640-55E0FA8E5B5D}"/>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050" b="0" i="0" u="none" strike="noStrike" kern="0" cap="none" spc="0" normalizeH="0" baseline="0" noProof="0">
              <a:ln>
                <a:noFill/>
              </a:ln>
              <a:solidFill>
                <a:srgbClr val="000000"/>
              </a:solidFill>
              <a:effectLst/>
              <a:uLnTx/>
              <a:uFillTx/>
              <a:latin typeface="Play"/>
              <a:sym typeface="Play"/>
            </a:endParaRPr>
          </a:p>
        </p:txBody>
      </p:sp>
    </p:spTree>
    <p:extLst>
      <p:ext uri="{BB962C8B-B14F-4D97-AF65-F5344CB8AC3E}">
        <p14:creationId xmlns:p14="http://schemas.microsoft.com/office/powerpoint/2010/main" val="4274810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D40F11-76B4-487F-F1C1-66A535E15DD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37" name="Google Shape;137;p3"/>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t>Welcome &amp; Introductions</a:t>
            </a:r>
            <a:endParaRPr/>
          </a:p>
        </p:txBody>
      </p:sp>
      <p:sp>
        <p:nvSpPr>
          <p:cNvPr id="138" name="Google Shape;138;p3"/>
          <p:cNvSpPr txBox="1"/>
          <p:nvPr/>
        </p:nvSpPr>
        <p:spPr>
          <a:xfrm>
            <a:off x="9347200" y="6492875"/>
            <a:ext cx="26416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t>3</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3EAA3-5464-0AA5-9EC6-83D063DA5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7F3C5-5FDF-E5F2-BD0C-D9A877FA147F}"/>
              </a:ext>
            </a:extLst>
          </p:cNvPr>
          <p:cNvSpPr>
            <a:spLocks noGrp="1"/>
          </p:cNvSpPr>
          <p:nvPr>
            <p:ph type="title"/>
          </p:nvPr>
        </p:nvSpPr>
        <p:spPr/>
        <p:txBody>
          <a:bodyPr/>
          <a:lstStyle/>
          <a:p>
            <a:r>
              <a:rPr lang="en-US"/>
              <a:t>Sample Reporting Dashboards Cont.</a:t>
            </a:r>
          </a:p>
        </p:txBody>
      </p:sp>
      <p:pic>
        <p:nvPicPr>
          <p:cNvPr id="6" name="Picture 5">
            <a:extLst>
              <a:ext uri="{FF2B5EF4-FFF2-40B4-BE49-F238E27FC236}">
                <a16:creationId xmlns:a16="http://schemas.microsoft.com/office/drawing/2014/main" id="{F072DDF4-60FE-607A-1DD1-97545670A0FC}"/>
              </a:ext>
            </a:extLst>
          </p:cNvPr>
          <p:cNvPicPr>
            <a:picLocks noChangeAspect="1"/>
          </p:cNvPicPr>
          <p:nvPr/>
        </p:nvPicPr>
        <p:blipFill>
          <a:blip r:embed="rId2"/>
          <a:stretch>
            <a:fillRect/>
          </a:stretch>
        </p:blipFill>
        <p:spPr>
          <a:xfrm>
            <a:off x="330199" y="1072158"/>
            <a:ext cx="11531601" cy="5106852"/>
          </a:xfrm>
          <a:prstGeom prst="rect">
            <a:avLst/>
          </a:prstGeom>
        </p:spPr>
      </p:pic>
      <p:sp>
        <p:nvSpPr>
          <p:cNvPr id="4" name="Google Shape;201;p7">
            <a:extLst>
              <a:ext uri="{FF2B5EF4-FFF2-40B4-BE49-F238E27FC236}">
                <a16:creationId xmlns:a16="http://schemas.microsoft.com/office/drawing/2014/main" id="{D1B8F016-E7DD-BE04-12E4-A4C0F754D98F}"/>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050" b="0" i="0" u="none" strike="noStrike" kern="0" cap="none" spc="0" normalizeH="0" baseline="0" noProof="0">
              <a:ln>
                <a:noFill/>
              </a:ln>
              <a:solidFill>
                <a:srgbClr val="000000"/>
              </a:solidFill>
              <a:effectLst/>
              <a:uLnTx/>
              <a:uFillTx/>
              <a:latin typeface="Play"/>
              <a:sym typeface="Play"/>
            </a:endParaRPr>
          </a:p>
        </p:txBody>
      </p:sp>
    </p:spTree>
    <p:extLst>
      <p:ext uri="{BB962C8B-B14F-4D97-AF65-F5344CB8AC3E}">
        <p14:creationId xmlns:p14="http://schemas.microsoft.com/office/powerpoint/2010/main" val="2047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2"/>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solidFill>
                  <a:schemeClr val="bg1"/>
                </a:solidFill>
              </a:rPr>
              <a:t>Closing Call To Action</a:t>
            </a:r>
          </a:p>
        </p:txBody>
      </p:sp>
      <p:sp>
        <p:nvSpPr>
          <p:cNvPr id="3" name="Google Shape;201;p7">
            <a:extLst>
              <a:ext uri="{FF2B5EF4-FFF2-40B4-BE49-F238E27FC236}">
                <a16:creationId xmlns:a16="http://schemas.microsoft.com/office/drawing/2014/main" id="{519068F5-C835-C943-68AA-4405DD7B1B7C}"/>
              </a:ext>
            </a:extLst>
          </p:cNvPr>
          <p:cNvSpPr txBox="1">
            <a:spLocks/>
          </p:cNvSpPr>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smtClean="0">
                <a:ln>
                  <a:noFill/>
                </a:ln>
                <a:solidFill>
                  <a:srgbClr val="000000"/>
                </a:solidFill>
                <a:effectLst/>
                <a:uLnTx/>
                <a:uFillTx/>
                <a:latin typeface="Play"/>
                <a:ea typeface="+mn-ea"/>
                <a:cs typeface="+mn-cs"/>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050" b="0" i="0" u="none" strike="noStrike" kern="0" cap="none" spc="0" normalizeH="0" baseline="0" noProof="0">
              <a:ln>
                <a:noFill/>
              </a:ln>
              <a:solidFill>
                <a:srgbClr val="000000"/>
              </a:solidFill>
              <a:effectLst/>
              <a:uLnTx/>
              <a:uFillTx/>
              <a:latin typeface="Play"/>
              <a:ea typeface="+mn-ea"/>
              <a:cs typeface="+mn-cs"/>
              <a:sym typeface="Play"/>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3"/>
          <p:cNvSpPr txBox="1">
            <a:spLocks noGrp="1"/>
          </p:cNvSpPr>
          <p:nvPr>
            <p:ph type="title"/>
          </p:nvPr>
        </p:nvSpPr>
        <p:spPr>
          <a:xfrm>
            <a:off x="457200" y="177803"/>
            <a:ext cx="724359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sz="2400"/>
              <a:t>Closing Call to Action – How West Virginians Can Participate</a:t>
            </a:r>
            <a:endParaRPr sz="2400"/>
          </a:p>
        </p:txBody>
      </p:sp>
      <p:sp>
        <p:nvSpPr>
          <p:cNvPr id="521" name="Google Shape;521;p23"/>
          <p:cNvSpPr txBox="1"/>
          <p:nvPr/>
        </p:nvSpPr>
        <p:spPr>
          <a:xfrm>
            <a:off x="931651" y="1101270"/>
            <a:ext cx="10107250" cy="53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8E8E8"/>
              </a:buClr>
              <a:buSzPts val="1500"/>
              <a:buFont typeface="Arial"/>
              <a:buNone/>
              <a:tabLst/>
              <a:defRPr/>
            </a:pPr>
            <a:r>
              <a:rPr kumimoji="0" lang="en-US" sz="1500" b="1" i="0" u="none" strike="noStrike" kern="0" cap="none" spc="0" normalizeH="0" baseline="0" noProof="0" dirty="0">
                <a:ln>
                  <a:noFill/>
                </a:ln>
                <a:solidFill>
                  <a:srgbClr val="000000"/>
                </a:solidFill>
                <a:effectLst/>
                <a:uLnTx/>
                <a:uFillTx/>
                <a:latin typeface="Arial"/>
                <a:ea typeface="Arial"/>
                <a:cs typeface="Arial"/>
                <a:sym typeface="Arial"/>
              </a:rPr>
              <a:t>We will maintain transparency in our communications with all stakeholders as the Program progresses. </a:t>
            </a:r>
            <a:r>
              <a:rPr kumimoji="0" lang="en-US" sz="1500" b="0" i="0" u="none" strike="noStrike" kern="0" cap="none" spc="0" normalizeH="0" baseline="0" noProof="0" dirty="0">
                <a:ln>
                  <a:noFill/>
                </a:ln>
                <a:solidFill>
                  <a:srgbClr val="000000"/>
                </a:solidFill>
                <a:effectLst/>
                <a:uLnTx/>
                <a:uFillTx/>
                <a:latin typeface="Arial"/>
                <a:ea typeface="+mn-ea"/>
                <a:cs typeface="Arial"/>
                <a:sym typeface="Arial"/>
              </a:rPr>
              <a:t>You may find all RHTP news, updates, and resources on our program website: </a:t>
            </a:r>
            <a:r>
              <a:rPr kumimoji="0" lang="en-US" sz="1500" b="1" i="0" u="sng" strike="noStrike" kern="0" cap="none" spc="0" normalizeH="0" baseline="0" noProof="0" dirty="0">
                <a:ln>
                  <a:noFill/>
                </a:ln>
                <a:solidFill>
                  <a:srgbClr val="0070C0"/>
                </a:solidFill>
                <a:effectLst/>
                <a:uLnTx/>
                <a:uFillTx/>
                <a:latin typeface="Arial"/>
                <a:ea typeface="+mn-ea"/>
                <a:cs typeface="Arial"/>
                <a:sym typeface="Arial"/>
                <a:hlinkClick r:id="rId3">
                  <a:extLst>
                    <a:ext uri="{A12FA001-AC4F-418D-AE19-62706E023703}">
                      <ahyp:hlinkClr xmlns:ahyp="http://schemas.microsoft.com/office/drawing/2018/hyperlinkcolor" val="tx"/>
                    </a:ext>
                  </a:extLst>
                </a:hlinkClick>
              </a:rPr>
              <a:t>Rural Health to Transformation Program | WV Office of the Governor Patrick Morrisey</a:t>
            </a:r>
            <a:r>
              <a:rPr kumimoji="0" lang="en-US" sz="1500" b="1" i="0" u="sng" strike="noStrike" kern="0" cap="none" spc="0" normalizeH="0" baseline="0" noProof="0" dirty="0">
                <a:ln>
                  <a:noFill/>
                </a:ln>
                <a:solidFill>
                  <a:srgbClr val="0070C0"/>
                </a:solidFill>
                <a:effectLst/>
                <a:uLnTx/>
                <a:uFillTx/>
                <a:latin typeface="Arial"/>
                <a:ea typeface="+mn-ea"/>
                <a:cs typeface="Arial"/>
                <a:sym typeface="Arial"/>
              </a:rPr>
              <a:t>.</a:t>
            </a:r>
            <a:endParaRPr kumimoji="0" lang="en-US" sz="1500" b="1" i="0" u="none" strike="noStrike" kern="0" cap="none" spc="0" normalizeH="0" baseline="0" noProof="0" dirty="0">
              <a:ln>
                <a:noFill/>
              </a:ln>
              <a:solidFill>
                <a:srgbClr val="0070C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E8E8E8"/>
              </a:buClr>
              <a:buSzPts val="1600"/>
              <a:buFont typeface="Arial"/>
              <a:buNone/>
              <a:tabLst/>
              <a:defRPr/>
            </a:pP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2" name="Google Shape;522;p23"/>
          <p:cNvSpPr/>
          <p:nvPr/>
        </p:nvSpPr>
        <p:spPr>
          <a:xfrm>
            <a:off x="931651" y="2267350"/>
            <a:ext cx="2543530" cy="734147"/>
          </a:xfrm>
          <a:prstGeom prst="roundRect">
            <a:avLst>
              <a:gd name="adj" fmla="val 16667"/>
            </a:avLst>
          </a:prstGeom>
          <a:solidFill>
            <a:srgbClr val="B3D0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Future Solicitations</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3"/>
          <p:cNvSpPr/>
          <p:nvPr/>
        </p:nvSpPr>
        <p:spPr>
          <a:xfrm>
            <a:off x="931652" y="3333370"/>
            <a:ext cx="2543529" cy="734147"/>
          </a:xfrm>
          <a:prstGeom prst="roundRect">
            <a:avLst>
              <a:gd name="adj" fmla="val 16667"/>
            </a:avLst>
          </a:prstGeom>
          <a:solidFill>
            <a:srgbClr val="B3D0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Register as a Vendor</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3"/>
          <p:cNvSpPr/>
          <p:nvPr/>
        </p:nvSpPr>
        <p:spPr>
          <a:xfrm>
            <a:off x="931652" y="4390916"/>
            <a:ext cx="2543529" cy="734146"/>
          </a:xfrm>
          <a:prstGeom prst="roundRect">
            <a:avLst>
              <a:gd name="adj" fmla="val 16667"/>
            </a:avLst>
          </a:prstGeom>
          <a:solidFill>
            <a:srgbClr val="B3D0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Stakeholder Meetings</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3"/>
          <p:cNvSpPr txBox="1"/>
          <p:nvPr/>
        </p:nvSpPr>
        <p:spPr>
          <a:xfrm>
            <a:off x="3898514" y="2268663"/>
            <a:ext cx="7367905" cy="73152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E8E8E8"/>
              </a:buClr>
              <a:buSzPts val="1500"/>
              <a:buFont typeface="Arial"/>
              <a:buNone/>
              <a:tabLst/>
              <a:defRPr/>
            </a:pPr>
            <a:r>
              <a:rPr kumimoji="0" lang="en-US" sz="1500" b="0" i="1" u="none" strike="noStrike" kern="0" cap="none" spc="0" normalizeH="0" baseline="0" noProof="0">
                <a:ln>
                  <a:noFill/>
                </a:ln>
                <a:solidFill>
                  <a:srgbClr val="000000"/>
                </a:solidFill>
                <a:effectLst/>
                <a:uLnTx/>
                <a:uFillTx/>
                <a:latin typeface="Arial"/>
                <a:ea typeface="+mn-ea"/>
                <a:cs typeface="Arial"/>
                <a:sym typeface="Arial"/>
              </a:rPr>
              <a:t>Keep an eye out for upcoming Request for Proposals (RFP) and grant announcements. We will be seeking partners to help us build a better healthcare future for rural West Virginians.</a:t>
            </a:r>
            <a:endParaRPr kumimoji="0" sz="1500" b="1" i="1" u="none" strike="noStrike" kern="0" cap="none" spc="0" normalizeH="0" baseline="0" noProof="0">
              <a:ln>
                <a:noFill/>
              </a:ln>
              <a:solidFill>
                <a:srgbClr val="0070C0"/>
              </a:solidFill>
              <a:effectLst/>
              <a:uLnTx/>
              <a:uFillTx/>
              <a:latin typeface="Arial"/>
              <a:ea typeface="Arial"/>
              <a:cs typeface="Arial"/>
              <a:sym typeface="Arial"/>
            </a:endParaRPr>
          </a:p>
        </p:txBody>
      </p:sp>
      <p:sp>
        <p:nvSpPr>
          <p:cNvPr id="526" name="Google Shape;526;p23"/>
          <p:cNvSpPr txBox="1"/>
          <p:nvPr/>
        </p:nvSpPr>
        <p:spPr>
          <a:xfrm>
            <a:off x="3898514" y="3334683"/>
            <a:ext cx="7367905" cy="73152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E8E8E8"/>
              </a:buClr>
              <a:buSzPts val="1500"/>
              <a:buFont typeface="Arial"/>
              <a:buNone/>
              <a:tabLst/>
              <a:defRPr/>
            </a:pPr>
            <a:r>
              <a:rPr kumimoji="0" lang="en-US" sz="1500" b="0" i="1" u="none" strike="noStrike" kern="0" cap="none" spc="0" normalizeH="0" baseline="0" noProof="0">
                <a:ln>
                  <a:noFill/>
                </a:ln>
                <a:solidFill>
                  <a:srgbClr val="000000"/>
                </a:solidFill>
                <a:effectLst/>
                <a:uLnTx/>
                <a:uFillTx/>
                <a:latin typeface="Arial"/>
                <a:ea typeface="+mn-ea"/>
                <a:cs typeface="Arial"/>
                <a:sym typeface="Arial"/>
              </a:rPr>
              <a:t>To be eligible for contracting opportunities, register your organization in the WVOasis vendor system. This is a crucial step to ensure you are ready when announcements are made.</a:t>
            </a:r>
            <a:endParaRPr kumimoji="0" sz="15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3"/>
          <p:cNvSpPr txBox="1"/>
          <p:nvPr/>
        </p:nvSpPr>
        <p:spPr>
          <a:xfrm>
            <a:off x="3878500" y="4393542"/>
            <a:ext cx="7249709" cy="73152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E8E8E8"/>
              </a:buClr>
              <a:buSzPts val="1500"/>
              <a:buFont typeface="Arial"/>
              <a:buNone/>
              <a:tabLst/>
              <a:defRPr/>
            </a:pPr>
            <a:r>
              <a:rPr kumimoji="0" lang="en-US" sz="1500" b="0" i="1" u="none" strike="noStrike" kern="0" cap="none" spc="0" normalizeH="0" baseline="0" noProof="0">
                <a:ln>
                  <a:noFill/>
                </a:ln>
                <a:solidFill>
                  <a:srgbClr val="000000"/>
                </a:solidFill>
                <a:effectLst/>
                <a:uLnTx/>
                <a:uFillTx/>
                <a:latin typeface="Arial"/>
                <a:ea typeface="+mn-ea"/>
                <a:cs typeface="Arial"/>
                <a:sym typeface="Arial"/>
              </a:rPr>
              <a:t>Attend our upcoming stakeholder meetings to learn more about the RHTP, ask questions, and provide your valuable feedback.</a:t>
            </a:r>
            <a:endParaRPr kumimoji="0" sz="150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3"/>
          <p:cNvSpPr/>
          <p:nvPr/>
        </p:nvSpPr>
        <p:spPr>
          <a:xfrm>
            <a:off x="931652" y="5448461"/>
            <a:ext cx="2543529" cy="734146"/>
          </a:xfrm>
          <a:prstGeom prst="roundRect">
            <a:avLst>
              <a:gd name="adj" fmla="val 16667"/>
            </a:avLst>
          </a:prstGeom>
          <a:solidFill>
            <a:srgbClr val="B3D0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RHTP Listserv</a:t>
            </a:r>
            <a:endParaRPr kumimoji="0"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3"/>
          <p:cNvSpPr txBox="1"/>
          <p:nvPr/>
        </p:nvSpPr>
        <p:spPr>
          <a:xfrm>
            <a:off x="3878500" y="5448461"/>
            <a:ext cx="7160401" cy="5539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500"/>
              <a:buFont typeface="Arial"/>
              <a:buNone/>
              <a:tabLst/>
              <a:defRPr/>
            </a:pPr>
            <a:r>
              <a:rPr kumimoji="0" lang="en-US" sz="1500" b="0" i="1" u="none" strike="noStrike" kern="0" cap="none" spc="0" normalizeH="0" baseline="0" noProof="0">
                <a:ln>
                  <a:noFill/>
                </a:ln>
                <a:solidFill>
                  <a:srgbClr val="000000"/>
                </a:solidFill>
                <a:effectLst/>
                <a:uLnTx/>
                <a:uFillTx/>
                <a:latin typeface="Arial"/>
                <a:ea typeface="Arial"/>
                <a:cs typeface="Arial"/>
                <a:sym typeface="Arial"/>
              </a:rPr>
              <a:t>Stay up-to-date with the West Virginia RHTP by signing up for our listserv to get the latest announcements, updates, and information sent directly to your inbox. </a:t>
            </a:r>
            <a:endParaRPr kumimoji="0" sz="1500" b="1"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Google Shape;488;p20">
            <a:extLst>
              <a:ext uri="{FF2B5EF4-FFF2-40B4-BE49-F238E27FC236}">
                <a16:creationId xmlns:a16="http://schemas.microsoft.com/office/drawing/2014/main" id="{0ABBA57E-7981-963B-0C0E-F386C071E303}"/>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050" b="0" i="0" u="none" strike="noStrike" kern="0" cap="none" spc="0" normalizeH="0" baseline="0" noProof="0">
              <a:ln>
                <a:noFill/>
              </a:ln>
              <a:solidFill>
                <a:srgbClr val="000000"/>
              </a:solidFill>
              <a:effectLst/>
              <a:uLnTx/>
              <a:uFillTx/>
              <a:latin typeface="Play"/>
              <a:sym typeface="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4"/>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t>Q&amp;A </a:t>
            </a:r>
            <a:endParaRPr/>
          </a:p>
        </p:txBody>
      </p:sp>
      <p:sp>
        <p:nvSpPr>
          <p:cNvPr id="3" name="Google Shape;201;p7">
            <a:extLst>
              <a:ext uri="{FF2B5EF4-FFF2-40B4-BE49-F238E27FC236}">
                <a16:creationId xmlns:a16="http://schemas.microsoft.com/office/drawing/2014/main" id="{FFC46F11-6208-5A21-CD45-24CB967AD3DB}"/>
              </a:ext>
            </a:extLst>
          </p:cNvPr>
          <p:cNvSpPr txBox="1">
            <a:spLocks/>
          </p:cNvSpPr>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smtClean="0">
                <a:ln>
                  <a:noFill/>
                </a:ln>
                <a:solidFill>
                  <a:srgbClr val="000000"/>
                </a:solidFill>
                <a:effectLst/>
                <a:uLnTx/>
                <a:uFillTx/>
                <a:latin typeface="Play"/>
                <a:ea typeface="+mn-ea"/>
                <a:cs typeface="+mn-cs"/>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050" b="0" i="0" u="none" strike="noStrike" kern="0" cap="none" spc="0" normalizeH="0" baseline="0" noProof="0">
              <a:ln>
                <a:noFill/>
              </a:ln>
              <a:solidFill>
                <a:srgbClr val="000000"/>
              </a:solidFill>
              <a:effectLst/>
              <a:uLnTx/>
              <a:uFillTx/>
              <a:latin typeface="Play"/>
              <a:ea typeface="+mn-ea"/>
              <a:cs typeface="+mn-cs"/>
              <a:sym typeface="Play"/>
            </a:endParaRPr>
          </a:p>
        </p:txBody>
      </p:sp>
      <p:pic>
        <p:nvPicPr>
          <p:cNvPr id="5" name="Picture 4">
            <a:extLst>
              <a:ext uri="{FF2B5EF4-FFF2-40B4-BE49-F238E27FC236}">
                <a16:creationId xmlns:a16="http://schemas.microsoft.com/office/drawing/2014/main" id="{CC6745E9-E254-C0B5-8DA4-850F43564F2C}"/>
              </a:ext>
            </a:extLst>
          </p:cNvPr>
          <p:cNvPicPr>
            <a:picLocks noChangeAspect="1"/>
          </p:cNvPicPr>
          <p:nvPr/>
        </p:nvPicPr>
        <p:blipFill>
          <a:blip r:embed="rId3"/>
          <a:srcRect l="18161" t="4711" r="16459" b="5007"/>
          <a:stretch>
            <a:fillRect/>
          </a:stretch>
        </p:blipFill>
        <p:spPr>
          <a:xfrm>
            <a:off x="847493" y="3880623"/>
            <a:ext cx="2319453" cy="2330605"/>
          </a:xfrm>
          <a:prstGeom prst="rect">
            <a:avLst/>
          </a:prstGeom>
        </p:spPr>
      </p:pic>
      <p:sp>
        <p:nvSpPr>
          <p:cNvPr id="7" name="TextBox 6">
            <a:extLst>
              <a:ext uri="{FF2B5EF4-FFF2-40B4-BE49-F238E27FC236}">
                <a16:creationId xmlns:a16="http://schemas.microsoft.com/office/drawing/2014/main" id="{BF9B6006-DF92-8AE3-DCC5-698FA4AC9B55}"/>
              </a:ext>
            </a:extLst>
          </p:cNvPr>
          <p:cNvSpPr txBox="1"/>
          <p:nvPr/>
        </p:nvSpPr>
        <p:spPr>
          <a:xfrm>
            <a:off x="847493" y="3059668"/>
            <a:ext cx="2676292" cy="738664"/>
          </a:xfrm>
          <a:prstGeom prst="rect">
            <a:avLst/>
          </a:prstGeom>
          <a:noFill/>
        </p:spPr>
        <p:txBody>
          <a:bodyPr wrap="square">
            <a:spAutoFit/>
          </a:bodyPr>
          <a:lstStyle/>
          <a:p>
            <a:r>
              <a:rPr lang="en-US" b="1" dirty="0"/>
              <a:t>Scan the QR code below to submit your questions for the Q&amp;A: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B4ECEE1-43C0-943B-E7E3-79D42CCBC03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6" name="Google Shape;256;p4"/>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Introductions</a:t>
            </a:r>
            <a:endParaRPr/>
          </a:p>
        </p:txBody>
      </p:sp>
      <p:pic>
        <p:nvPicPr>
          <p:cNvPr id="257" name="Google Shape;257;p4"/>
          <p:cNvPicPr preferRelativeResize="0"/>
          <p:nvPr/>
        </p:nvPicPr>
        <p:blipFill rotWithShape="1">
          <a:blip r:embed="rId3">
            <a:alphaModFix/>
          </a:blip>
          <a:srcRect l="9596" t="9446" r="-151"/>
          <a:stretch/>
        </p:blipFill>
        <p:spPr>
          <a:xfrm>
            <a:off x="7487571" y="2689673"/>
            <a:ext cx="628718" cy="623432"/>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pic>
        <p:nvPicPr>
          <p:cNvPr id="258" name="Google Shape;258;p4"/>
          <p:cNvPicPr preferRelativeResize="0"/>
          <p:nvPr/>
        </p:nvPicPr>
        <p:blipFill rotWithShape="1">
          <a:blip r:embed="rId4">
            <a:alphaModFix/>
          </a:blip>
          <a:srcRect l="6426" t="15411" r="10639" b="6083"/>
          <a:stretch/>
        </p:blipFill>
        <p:spPr>
          <a:xfrm>
            <a:off x="5140855" y="2689801"/>
            <a:ext cx="628718" cy="623176"/>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pic>
        <p:nvPicPr>
          <p:cNvPr id="259" name="Google Shape;259;p4"/>
          <p:cNvPicPr preferRelativeResize="0"/>
          <p:nvPr/>
        </p:nvPicPr>
        <p:blipFill rotWithShape="1">
          <a:blip r:embed="rId5">
            <a:alphaModFix/>
          </a:blip>
          <a:srcRect l="5758" t="11095" r="5336" b="-1"/>
          <a:stretch/>
        </p:blipFill>
        <p:spPr>
          <a:xfrm>
            <a:off x="4856537" y="1262038"/>
            <a:ext cx="1190483" cy="109514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60" name="Google Shape;260;p4"/>
          <p:cNvSpPr/>
          <p:nvPr/>
        </p:nvSpPr>
        <p:spPr>
          <a:xfrm>
            <a:off x="6047021" y="1507591"/>
            <a:ext cx="1828800"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E2841"/>
                </a:solidFill>
                <a:effectLst/>
                <a:uLnTx/>
                <a:uFillTx/>
                <a:latin typeface="Arial"/>
                <a:ea typeface="Arial"/>
                <a:cs typeface="Arial"/>
                <a:sym typeface="Arial"/>
              </a:rPr>
              <a:t>Arvin Singh</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Secretary of Health</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WVDH</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p:txBody>
      </p:sp>
      <p:pic>
        <p:nvPicPr>
          <p:cNvPr id="261" name="Google Shape;261;p4"/>
          <p:cNvPicPr preferRelativeResize="0"/>
          <p:nvPr/>
        </p:nvPicPr>
        <p:blipFill rotWithShape="1">
          <a:blip r:embed="rId6">
            <a:alphaModFix/>
          </a:blip>
          <a:srcRect l="8761" t="7316" r="9293" b="7217"/>
          <a:stretch/>
        </p:blipFill>
        <p:spPr>
          <a:xfrm>
            <a:off x="8808332" y="1241853"/>
            <a:ext cx="1190483" cy="109514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62" name="Google Shape;262;p4"/>
          <p:cNvSpPr/>
          <p:nvPr/>
        </p:nvSpPr>
        <p:spPr>
          <a:xfrm>
            <a:off x="10051354" y="1472998"/>
            <a:ext cx="1828800"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E2841"/>
                </a:solidFill>
                <a:effectLst/>
                <a:uLnTx/>
                <a:uFillTx/>
                <a:latin typeface="Arial"/>
                <a:ea typeface="Arial"/>
                <a:cs typeface="Arial"/>
                <a:sym typeface="Arial"/>
              </a:rPr>
              <a:t>Dr. Carrie Jeffries</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RHTP Director</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WVDH</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p:txBody>
      </p:sp>
      <p:sp>
        <p:nvSpPr>
          <p:cNvPr id="263" name="Google Shape;263;p4"/>
          <p:cNvSpPr/>
          <p:nvPr/>
        </p:nvSpPr>
        <p:spPr>
          <a:xfrm>
            <a:off x="8202208" y="2657903"/>
            <a:ext cx="1982848" cy="709174"/>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1" i="0" u="none" strike="noStrike" kern="0" cap="none" spc="0" normalizeH="0" baseline="0" noProof="0">
                <a:ln>
                  <a:noFill/>
                </a:ln>
                <a:solidFill>
                  <a:srgbClr val="0E2841"/>
                </a:solidFill>
                <a:effectLst/>
                <a:uLnTx/>
                <a:uFillTx/>
                <a:latin typeface="Arial"/>
                <a:ea typeface="Arial"/>
                <a:cs typeface="Arial"/>
                <a:sym typeface="Arial"/>
              </a:rPr>
              <a:t>John Leite</a:t>
            </a:r>
            <a:endParaRPr kumimoji="0" sz="105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0" i="0" u="none" strike="noStrike" kern="0" cap="none" spc="0" normalizeH="0" baseline="0" noProof="0">
                <a:ln>
                  <a:noFill/>
                </a:ln>
                <a:solidFill>
                  <a:schemeClr val="tx1"/>
                </a:solidFill>
                <a:effectLst/>
                <a:uLnTx/>
                <a:uFillTx/>
                <a:latin typeface="Arial"/>
                <a:ea typeface="Arial"/>
                <a:cs typeface="Arial"/>
                <a:sym typeface="Arial"/>
              </a:rPr>
              <a:t>Connected Care Grid Program Manager</a:t>
            </a:r>
            <a:endParaRPr kumimoji="0" sz="1050" b="0" i="0" u="none" strike="noStrike" kern="0" cap="none" spc="0" normalizeH="0" baseline="0" noProof="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0" i="0" u="none" strike="noStrike" kern="0" cap="none" spc="0" normalizeH="0" baseline="0" noProof="0">
                <a:ln>
                  <a:noFill/>
                </a:ln>
                <a:solidFill>
                  <a:schemeClr val="tx1"/>
                </a:solidFill>
                <a:effectLst/>
                <a:uLnTx/>
                <a:uFillTx/>
                <a:latin typeface="Arial"/>
                <a:ea typeface="Arial"/>
                <a:cs typeface="Arial"/>
                <a:sym typeface="Arial"/>
              </a:rPr>
              <a:t>WVDH</a:t>
            </a:r>
            <a:endParaRPr kumimoji="0" sz="1050" b="0" i="0" u="none" strike="noStrike" kern="0" cap="none" spc="0" normalizeH="0" baseline="0" noProof="0">
              <a:ln>
                <a:noFill/>
              </a:ln>
              <a:solidFill>
                <a:schemeClr val="tx1"/>
              </a:solidFill>
              <a:effectLst/>
              <a:uLnTx/>
              <a:uFillTx/>
              <a:latin typeface="Arial"/>
              <a:ea typeface="Arial"/>
              <a:cs typeface="Arial"/>
              <a:sym typeface="Arial"/>
            </a:endParaRPr>
          </a:p>
        </p:txBody>
      </p:sp>
      <p:sp>
        <p:nvSpPr>
          <p:cNvPr id="264" name="Google Shape;264;p4"/>
          <p:cNvSpPr/>
          <p:nvPr/>
        </p:nvSpPr>
        <p:spPr>
          <a:xfrm>
            <a:off x="5863046" y="2627709"/>
            <a:ext cx="1730017"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1" i="0" u="none" strike="noStrike" kern="0" cap="none" spc="0" normalizeH="0" baseline="0" noProof="0">
                <a:ln>
                  <a:noFill/>
                </a:ln>
                <a:solidFill>
                  <a:srgbClr val="0E2841"/>
                </a:solidFill>
                <a:effectLst/>
                <a:uLnTx/>
                <a:uFillTx/>
                <a:latin typeface="Arial"/>
                <a:ea typeface="Arial"/>
                <a:cs typeface="Arial"/>
                <a:sym typeface="Arial"/>
              </a:rPr>
              <a:t>Michael Sheets</a:t>
            </a:r>
            <a:endParaRPr kumimoji="0" lang="en-US" sz="105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0" i="0" u="none" strike="noStrike" kern="0" cap="none" spc="0" normalizeH="0" baseline="0" noProof="0">
                <a:ln>
                  <a:noFill/>
                </a:ln>
                <a:solidFill>
                  <a:schemeClr val="tx1"/>
                </a:solidFill>
                <a:effectLst/>
                <a:uLnTx/>
                <a:uFillTx/>
                <a:latin typeface="Arial"/>
                <a:ea typeface="Arial"/>
                <a:cs typeface="Arial"/>
                <a:sym typeface="Aria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RHTP</a:t>
            </a:r>
            <a:r>
              <a:rPr kumimoji="0" lang="en-US" sz="1050" b="0" i="0" u="none" strike="noStrike" kern="0" cap="none" spc="0" normalizeH="0" baseline="0" noProof="0">
                <a:ln>
                  <a:noFill/>
                </a:ln>
                <a:solidFill>
                  <a:schemeClr val="tx1"/>
                </a:solidFill>
                <a:effectLst/>
                <a:uLnTx/>
                <a:uFillTx/>
                <a:latin typeface="Arial"/>
                <a:ea typeface="Arial"/>
                <a:cs typeface="Arial"/>
                <a:sym typeface="Arial"/>
              </a:rPr>
              <a:t> Procurement Officer</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0" i="0" u="none" strike="noStrike" kern="0" cap="none" spc="0" normalizeH="0" baseline="0" noProof="0">
                <a:ln>
                  <a:noFill/>
                </a:ln>
                <a:solidFill>
                  <a:schemeClr val="tx1"/>
                </a:solidFill>
                <a:effectLst/>
                <a:uLnTx/>
                <a:uFillTx/>
                <a:latin typeface="Arial"/>
                <a:ea typeface="Arial"/>
                <a:cs typeface="Arial"/>
                <a:sym typeface="Arial"/>
              </a:rPr>
              <a:t>WVDH</a:t>
            </a:r>
          </a:p>
        </p:txBody>
      </p:sp>
      <p:pic>
        <p:nvPicPr>
          <p:cNvPr id="265" name="Google Shape;265;p4"/>
          <p:cNvPicPr preferRelativeResize="0"/>
          <p:nvPr/>
        </p:nvPicPr>
        <p:blipFill rotWithShape="1">
          <a:blip r:embed="rId7">
            <a:alphaModFix/>
          </a:blip>
          <a:srcRect l="29878" t="10820" r="22882" b="19731"/>
          <a:stretch/>
        </p:blipFill>
        <p:spPr>
          <a:xfrm>
            <a:off x="854755" y="1262038"/>
            <a:ext cx="1190483" cy="1095140"/>
          </a:xfrm>
          <a:prstGeom prst="rect">
            <a:avLst/>
          </a:prstGeom>
          <a:noFill/>
          <a:ln w="28575" cap="sq" cmpd="sng">
            <a:solidFill>
              <a:schemeClr val="dk1"/>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66" name="Google Shape;266;p4"/>
          <p:cNvSpPr/>
          <p:nvPr/>
        </p:nvSpPr>
        <p:spPr>
          <a:xfrm>
            <a:off x="2045239" y="1488082"/>
            <a:ext cx="1827579"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1" i="0" u="none" strike="noStrike" kern="0" cap="none" spc="0" normalizeH="0" baseline="0" noProof="0">
                <a:ln>
                  <a:noFill/>
                </a:ln>
                <a:solidFill>
                  <a:srgbClr val="0E2841"/>
                </a:solidFill>
                <a:effectLst/>
                <a:uLnTx/>
                <a:uFillTx/>
                <a:latin typeface="Arial"/>
                <a:ea typeface="Arial"/>
                <a:cs typeface="Arial"/>
                <a:sym typeface="Arial"/>
              </a:rPr>
              <a:t>Patrick Morrisey</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Governor</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chemeClr val="tx1"/>
                </a:solidFill>
                <a:effectLst/>
                <a:uLnTx/>
                <a:uFillTx/>
                <a:latin typeface="Arial"/>
                <a:ea typeface="Arial"/>
                <a:cs typeface="Arial"/>
                <a:sym typeface="Arial"/>
              </a:rPr>
              <a:t>State of West Virginia</a:t>
            </a:r>
            <a:endParaRPr kumimoji="0" sz="1200" b="0" i="0" u="none" strike="noStrike" kern="0" cap="none" spc="0" normalizeH="0" baseline="0" noProof="0">
              <a:ln>
                <a:noFill/>
              </a:ln>
              <a:solidFill>
                <a:schemeClr val="tx1"/>
              </a:solidFill>
              <a:effectLst/>
              <a:uLnTx/>
              <a:uFillTx/>
              <a:latin typeface="Arial"/>
              <a:ea typeface="Arial"/>
              <a:cs typeface="Arial"/>
              <a:sym typeface="Arial"/>
            </a:endParaRPr>
          </a:p>
        </p:txBody>
      </p:sp>
      <p:cxnSp>
        <p:nvCxnSpPr>
          <p:cNvPr id="267" name="Google Shape;267;p4"/>
          <p:cNvCxnSpPr>
            <a:cxnSpLocks/>
          </p:cNvCxnSpPr>
          <p:nvPr/>
        </p:nvCxnSpPr>
        <p:spPr>
          <a:xfrm>
            <a:off x="435622" y="2579773"/>
            <a:ext cx="11247120" cy="0"/>
          </a:xfrm>
          <a:prstGeom prst="straightConnector1">
            <a:avLst/>
          </a:prstGeom>
          <a:noFill/>
          <a:ln w="12700" cap="flat" cmpd="sng">
            <a:solidFill>
              <a:schemeClr val="dk2"/>
            </a:solidFill>
            <a:prstDash val="dashDot"/>
            <a:miter lim="800000"/>
            <a:headEnd type="none" w="sm" len="sm"/>
            <a:tailEnd type="none" w="sm" len="sm"/>
          </a:ln>
        </p:spPr>
      </p:cxnSp>
      <p:sp>
        <p:nvSpPr>
          <p:cNvPr id="268" name="Google Shape;268;p4"/>
          <p:cNvSpPr txBox="1">
            <a:spLocks noGrp="1"/>
          </p:cNvSpPr>
          <p:nvPr>
            <p:ph type="sldNum" idx="12"/>
          </p:nvPr>
        </p:nvSpPr>
        <p:spPr>
          <a:xfrm>
            <a:off x="9095353" y="6335231"/>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270" name="Google Shape;270;p4"/>
          <p:cNvSpPr txBox="1"/>
          <p:nvPr/>
        </p:nvSpPr>
        <p:spPr>
          <a:xfrm>
            <a:off x="365330" y="956388"/>
            <a:ext cx="5545467"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Your Speakers Today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1" name="Google Shape;271;p4" title="Headshot.jpg"/>
          <p:cNvPicPr preferRelativeResize="0"/>
          <p:nvPr/>
        </p:nvPicPr>
        <p:blipFill rotWithShape="1">
          <a:blip r:embed="rId8">
            <a:alphaModFix/>
          </a:blip>
          <a:srcRect t="5369" b="13284"/>
          <a:stretch/>
        </p:blipFill>
        <p:spPr>
          <a:xfrm>
            <a:off x="2621229" y="2684358"/>
            <a:ext cx="628718" cy="634063"/>
          </a:xfrm>
          <a:prstGeom prst="rect">
            <a:avLst/>
          </a:prstGeom>
          <a:noFill/>
          <a:ln w="38100" cap="sq" cmpd="sng">
            <a:solidFill>
              <a:schemeClr val="dk1"/>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72" name="Google Shape;272;p4"/>
          <p:cNvSpPr/>
          <p:nvPr/>
        </p:nvSpPr>
        <p:spPr>
          <a:xfrm>
            <a:off x="3310830" y="2627709"/>
            <a:ext cx="1587027" cy="739368"/>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0" u="none" strike="noStrike" kern="0" cap="none" spc="0" normalizeH="0" baseline="0" noProof="0">
                <a:ln>
                  <a:noFill/>
                </a:ln>
                <a:solidFill>
                  <a:srgbClr val="0E2841"/>
                </a:solidFill>
                <a:effectLst/>
                <a:uLnTx/>
                <a:uFillTx/>
                <a:latin typeface="Arial"/>
                <a:ea typeface="Arial"/>
                <a:cs typeface="Arial"/>
                <a:sym typeface="Arial"/>
              </a:rPr>
              <a:t>Soumya Prasad, MD</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RHTP Deputy Director</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000000"/>
                </a:solidFill>
                <a:effectLst/>
                <a:uLnTx/>
                <a:uFillTx/>
                <a:latin typeface="Arial"/>
                <a:ea typeface="Arial"/>
                <a:cs typeface="Arial"/>
                <a:sym typeface="Arial"/>
              </a:rPr>
              <a:t>WVDH</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4"/>
          <p:cNvSpPr txBox="1"/>
          <p:nvPr/>
        </p:nvSpPr>
        <p:spPr>
          <a:xfrm>
            <a:off x="365330" y="2585359"/>
            <a:ext cx="60978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RHTP Team (Continued)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74" name="Google Shape;274;p4"/>
          <p:cNvPicPr preferRelativeResize="0"/>
          <p:nvPr/>
        </p:nvPicPr>
        <p:blipFill rotWithShape="1">
          <a:blip r:embed="rId9">
            <a:alphaModFix/>
          </a:blip>
          <a:srcRect l="4095" t="8181" r="4095"/>
          <a:stretch/>
        </p:blipFill>
        <p:spPr>
          <a:xfrm>
            <a:off x="517222" y="5346104"/>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75" name="Google Shape;275;p4"/>
          <p:cNvSpPr/>
          <p:nvPr/>
        </p:nvSpPr>
        <p:spPr>
          <a:xfrm>
            <a:off x="1199900" y="5378838"/>
            <a:ext cx="1497009"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Gailyn Markham</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Director of Comms. WVDH</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7" name="Google Shape;277;p4"/>
          <p:cNvSpPr txBox="1"/>
          <p:nvPr/>
        </p:nvSpPr>
        <p:spPr>
          <a:xfrm>
            <a:off x="3017496" y="6039052"/>
            <a:ext cx="6097836" cy="2615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1" i="1" u="none" strike="noStrike" kern="0" cap="none" spc="0" normalizeH="0" baseline="0" noProof="0">
                <a:ln>
                  <a:noFill/>
                </a:ln>
                <a:solidFill>
                  <a:srgbClr val="000000"/>
                </a:solidFill>
                <a:effectLst/>
                <a:uLnTx/>
                <a:uFillTx/>
                <a:latin typeface="Arial"/>
                <a:ea typeface="Arial"/>
                <a:cs typeface="Arial"/>
                <a:sym typeface="Arial"/>
              </a:rPr>
              <a:t>Also, currently in partnership with KPMG </a:t>
            </a:r>
            <a:endParaRPr kumimoji="0" sz="1050" b="0" i="1"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4"/>
          <p:cNvSpPr/>
          <p:nvPr/>
        </p:nvSpPr>
        <p:spPr>
          <a:xfrm>
            <a:off x="445019"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Grant Compliance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4"/>
          <p:cNvSpPr/>
          <p:nvPr/>
        </p:nvSpPr>
        <p:spPr>
          <a:xfrm>
            <a:off x="1869307"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rgbClr val="0E2841"/>
                </a:solidFill>
                <a:ea typeface="+mn-ea"/>
              </a:rPr>
              <a:t>Onboarding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Stakeholder Comms Manager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0" name="Google Shape;280;p4"/>
          <p:cNvSpPr/>
          <p:nvPr/>
        </p:nvSpPr>
        <p:spPr>
          <a:xfrm>
            <a:off x="3293595"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Rural Health Link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4"/>
          <p:cNvSpPr/>
          <p:nvPr/>
        </p:nvSpPr>
        <p:spPr>
          <a:xfrm>
            <a:off x="4717883"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Mountain State Care Force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4"/>
          <p:cNvSpPr/>
          <p:nvPr/>
        </p:nvSpPr>
        <p:spPr>
          <a:xfrm>
            <a:off x="6142171"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Smart Care Catalyst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4"/>
          <p:cNvSpPr/>
          <p:nvPr/>
        </p:nvSpPr>
        <p:spPr>
          <a:xfrm>
            <a:off x="8990747"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1" dirty="0">
                <a:solidFill>
                  <a:srgbClr val="0E2841"/>
                </a:solidFill>
              </a:rPr>
              <a:t>Onboarding</a:t>
            </a:r>
            <a:r>
              <a:rPr kumimoji="0" lang="en-US" sz="1100" b="1" i="0" u="none" strike="noStrike" kern="0" cap="none" spc="0" normalizeH="0" baseline="0" noProof="0" dirty="0">
                <a:ln>
                  <a:noFill/>
                </a:ln>
                <a:solidFill>
                  <a:srgbClr val="0E2841"/>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000000"/>
                </a:solidFill>
                <a:effectLst/>
                <a:uLnTx/>
                <a:uFillTx/>
                <a:latin typeface="Arial"/>
                <a:ea typeface="Arial"/>
                <a:cs typeface="Arial"/>
                <a:sym typeface="Arial"/>
              </a:rPr>
              <a:t>Health To Prosperity PM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4" name="Google Shape;284;p4"/>
          <p:cNvSpPr/>
          <p:nvPr/>
        </p:nvSpPr>
        <p:spPr>
          <a:xfrm>
            <a:off x="7566459"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Personal Health Accelerator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4"/>
          <p:cNvSpPr/>
          <p:nvPr/>
        </p:nvSpPr>
        <p:spPr>
          <a:xfrm>
            <a:off x="10415035" y="3478523"/>
            <a:ext cx="1371600" cy="52543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0E2841"/>
                </a:solidFill>
                <a:effectLst/>
                <a:uLnTx/>
                <a:uFillTx/>
                <a:latin typeface="Arial"/>
                <a:ea typeface="Arial"/>
                <a:cs typeface="Arial"/>
                <a:sym typeface="Arial"/>
              </a:rPr>
              <a:t>TBD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000000"/>
                </a:solidFill>
                <a:effectLst/>
                <a:uLnTx/>
                <a:uFillTx/>
                <a:latin typeface="Arial"/>
                <a:ea typeface="Arial"/>
                <a:cs typeface="Arial"/>
                <a:sym typeface="Arial"/>
              </a:rPr>
              <a:t>HealthTech Appalachia PM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Google Shape;274;p4">
            <a:extLst>
              <a:ext uri="{FF2B5EF4-FFF2-40B4-BE49-F238E27FC236}">
                <a16:creationId xmlns:a16="http://schemas.microsoft.com/office/drawing/2014/main" id="{1C43953F-4A63-2F0B-8867-8B846C4D57F1}"/>
              </a:ext>
            </a:extLst>
          </p:cNvPr>
          <p:cNvPicPr preferRelativeResize="0"/>
          <p:nvPr/>
        </p:nvPicPr>
        <p:blipFill rotWithShape="1">
          <a:blip r:embed="rId10">
            <a:alphaModFix/>
            <a:extLst>
              <a:ext uri="{28A0092B-C50C-407E-A947-70E740481C1C}">
                <a14:useLocalDpi xmlns:a14="http://schemas.microsoft.com/office/drawing/2010/main" val="0"/>
              </a:ext>
            </a:extLst>
          </a:blip>
          <a:srcRect t="10249" b="10249"/>
          <a:stretch/>
        </p:blipFill>
        <p:spPr>
          <a:xfrm>
            <a:off x="8746210" y="5346104"/>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4" name="Google Shape;275;p4">
            <a:extLst>
              <a:ext uri="{FF2B5EF4-FFF2-40B4-BE49-F238E27FC236}">
                <a16:creationId xmlns:a16="http://schemas.microsoft.com/office/drawing/2014/main" id="{083B2C0E-0298-9F8A-7B91-20AA81E6B4FA}"/>
              </a:ext>
            </a:extLst>
          </p:cNvPr>
          <p:cNvSpPr/>
          <p:nvPr/>
        </p:nvSpPr>
        <p:spPr>
          <a:xfrm>
            <a:off x="9440078" y="5378838"/>
            <a:ext cx="109728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Tara Buckner</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CFO WVDH</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 name="Google Shape;274;p4">
            <a:extLst>
              <a:ext uri="{FF2B5EF4-FFF2-40B4-BE49-F238E27FC236}">
                <a16:creationId xmlns:a16="http://schemas.microsoft.com/office/drawing/2014/main" id="{02223C59-2798-3042-2EC4-30C31B2CAA86}"/>
              </a:ext>
            </a:extLst>
          </p:cNvPr>
          <p:cNvPicPr preferRelativeResize="0"/>
          <p:nvPr/>
        </p:nvPicPr>
        <p:blipFill rotWithShape="1">
          <a:blip r:embed="rId11">
            <a:alphaModFix/>
            <a:extLst>
              <a:ext uri="{28A0092B-C50C-407E-A947-70E740481C1C}">
                <a14:useLocalDpi xmlns:a14="http://schemas.microsoft.com/office/drawing/2010/main" val="0"/>
              </a:ext>
            </a:extLst>
          </a:blip>
          <a:srcRect t="4905" b="4905"/>
          <a:stretch/>
        </p:blipFill>
        <p:spPr>
          <a:xfrm>
            <a:off x="4683735" y="4537366"/>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6" name="Google Shape;275;p4">
            <a:extLst>
              <a:ext uri="{FF2B5EF4-FFF2-40B4-BE49-F238E27FC236}">
                <a16:creationId xmlns:a16="http://schemas.microsoft.com/office/drawing/2014/main" id="{C5DFA902-6A97-5C5B-AF1C-FF2939B6C49B}"/>
              </a:ext>
            </a:extLst>
          </p:cNvPr>
          <p:cNvSpPr/>
          <p:nvPr/>
        </p:nvSpPr>
        <p:spPr>
          <a:xfrm>
            <a:off x="5355472" y="4637094"/>
            <a:ext cx="1146596"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Bryan Rosen</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Director of Purc. &amp; Proc.</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 name="Google Shape;274;p4">
            <a:extLst>
              <a:ext uri="{FF2B5EF4-FFF2-40B4-BE49-F238E27FC236}">
                <a16:creationId xmlns:a16="http://schemas.microsoft.com/office/drawing/2014/main" id="{7DA88BCA-88B9-1AE0-7B51-D97DB6BA3872}"/>
              </a:ext>
            </a:extLst>
          </p:cNvPr>
          <p:cNvPicPr preferRelativeResize="0"/>
          <p:nvPr/>
        </p:nvPicPr>
        <p:blipFill rotWithShape="1">
          <a:blip r:embed="rId12">
            <a:alphaModFix/>
            <a:extLst>
              <a:ext uri="{28A0092B-C50C-407E-A947-70E740481C1C}">
                <a14:useLocalDpi xmlns:a14="http://schemas.microsoft.com/office/drawing/2010/main" val="0"/>
              </a:ext>
            </a:extLst>
          </a:blip>
          <a:srcRect t="311" b="311"/>
          <a:stretch/>
        </p:blipFill>
        <p:spPr>
          <a:xfrm>
            <a:off x="6721407" y="4537366"/>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10" name="Google Shape;275;p4">
            <a:extLst>
              <a:ext uri="{FF2B5EF4-FFF2-40B4-BE49-F238E27FC236}">
                <a16:creationId xmlns:a16="http://schemas.microsoft.com/office/drawing/2014/main" id="{4B9B3525-EB2F-DA50-54F0-602374A09EB9}"/>
              </a:ext>
            </a:extLst>
          </p:cNvPr>
          <p:cNvSpPr/>
          <p:nvPr/>
        </p:nvSpPr>
        <p:spPr>
          <a:xfrm>
            <a:off x="7386578" y="4588134"/>
            <a:ext cx="1208781"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Jack Fencl</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Policy Consultant</a:t>
            </a: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Governor’s Office</a:t>
            </a:r>
          </a:p>
        </p:txBody>
      </p:sp>
      <p:pic>
        <p:nvPicPr>
          <p:cNvPr id="11" name="Google Shape;274;p4">
            <a:extLst>
              <a:ext uri="{FF2B5EF4-FFF2-40B4-BE49-F238E27FC236}">
                <a16:creationId xmlns:a16="http://schemas.microsoft.com/office/drawing/2014/main" id="{C448875E-5FC1-1B9E-0651-D1517C5A0037}"/>
              </a:ext>
            </a:extLst>
          </p:cNvPr>
          <p:cNvPicPr preferRelativeResize="0"/>
          <p:nvPr/>
        </p:nvPicPr>
        <p:blipFill rotWithShape="1">
          <a:blip r:embed="rId13">
            <a:alphaModFix/>
            <a:extLst>
              <a:ext uri="{28A0092B-C50C-407E-A947-70E740481C1C}">
                <a14:useLocalDpi xmlns:a14="http://schemas.microsoft.com/office/drawing/2010/main" val="0"/>
              </a:ext>
            </a:extLst>
          </a:blip>
          <a:srcRect t="10249" b="10249"/>
          <a:stretch/>
        </p:blipFill>
        <p:spPr>
          <a:xfrm>
            <a:off x="6721407" y="5346104"/>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12" name="Google Shape;275;p4">
            <a:extLst>
              <a:ext uri="{FF2B5EF4-FFF2-40B4-BE49-F238E27FC236}">
                <a16:creationId xmlns:a16="http://schemas.microsoft.com/office/drawing/2014/main" id="{B0C8B23A-E143-3762-7654-60035351F60C}"/>
              </a:ext>
            </a:extLst>
          </p:cNvPr>
          <p:cNvSpPr/>
          <p:nvPr/>
        </p:nvSpPr>
        <p:spPr>
          <a:xfrm>
            <a:off x="7386579" y="5378838"/>
            <a:ext cx="109728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Shakita Micek</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Assistant to the Secretary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3" name="Google Shape;274;p4">
            <a:extLst>
              <a:ext uri="{FF2B5EF4-FFF2-40B4-BE49-F238E27FC236}">
                <a16:creationId xmlns:a16="http://schemas.microsoft.com/office/drawing/2014/main" id="{B461EA87-57AA-A1C9-0A46-DD58AFA9E42D}"/>
              </a:ext>
            </a:extLst>
          </p:cNvPr>
          <p:cNvPicPr preferRelativeResize="0"/>
          <p:nvPr/>
        </p:nvPicPr>
        <p:blipFill rotWithShape="1">
          <a:blip r:embed="rId14">
            <a:alphaModFix/>
            <a:extLst>
              <a:ext uri="{28A0092B-C50C-407E-A947-70E740481C1C}">
                <a14:useLocalDpi xmlns:a14="http://schemas.microsoft.com/office/drawing/2010/main" val="0"/>
              </a:ext>
            </a:extLst>
          </a:blip>
          <a:srcRect t="10249" b="10249"/>
          <a:stretch/>
        </p:blipFill>
        <p:spPr>
          <a:xfrm>
            <a:off x="517222" y="4537366"/>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14" name="Google Shape;275;p4">
            <a:extLst>
              <a:ext uri="{FF2B5EF4-FFF2-40B4-BE49-F238E27FC236}">
                <a16:creationId xmlns:a16="http://schemas.microsoft.com/office/drawing/2014/main" id="{4692696E-E96C-3049-00FE-4545C4D206FE}"/>
              </a:ext>
            </a:extLst>
          </p:cNvPr>
          <p:cNvSpPr/>
          <p:nvPr/>
        </p:nvSpPr>
        <p:spPr>
          <a:xfrm>
            <a:off x="1211090" y="4578782"/>
            <a:ext cx="100584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dirty="0">
                <a:ln>
                  <a:noFill/>
                </a:ln>
                <a:solidFill>
                  <a:srgbClr val="0E2841"/>
                </a:solidFill>
                <a:effectLst/>
                <a:uLnTx/>
                <a:uFillTx/>
                <a:latin typeface="Arial"/>
                <a:ea typeface="Arial"/>
                <a:cs typeface="Arial"/>
                <a:sym typeface="Arial"/>
              </a:rPr>
              <a:t>Justin Davis</a:t>
            </a:r>
            <a:endParaRPr kumimoji="0" sz="1000" b="0" i="0" u="none" strike="noStrike" kern="0" cap="none" spc="0" normalizeH="0" baseline="0" noProof="0" dirty="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dirty="0">
                <a:ln>
                  <a:noFill/>
                </a:ln>
                <a:solidFill>
                  <a:srgbClr val="000000"/>
                </a:solidFill>
                <a:effectLst/>
                <a:uLnTx/>
                <a:uFillTx/>
                <a:latin typeface="Arial"/>
                <a:ea typeface="Arial"/>
                <a:cs typeface="Arial"/>
                <a:sym typeface="Arial"/>
              </a:rPr>
              <a:t>Acting </a:t>
            </a:r>
            <a:r>
              <a:rPr kumimoji="0" lang="en-US" sz="1000" b="0" i="0" u="none" strike="noStrike" kern="0" cap="none" spc="0" normalizeH="0" baseline="0" noProof="0" dirty="0" err="1">
                <a:ln>
                  <a:noFill/>
                </a:ln>
                <a:solidFill>
                  <a:srgbClr val="000000"/>
                </a:solidFill>
                <a:effectLst/>
                <a:uLnTx/>
                <a:uFillTx/>
                <a:latin typeface="Arial"/>
                <a:ea typeface="Arial"/>
                <a:cs typeface="Arial"/>
                <a:sym typeface="Arial"/>
              </a:rPr>
              <a:t>CommissionerBPH</a:t>
            </a:r>
            <a:endParaRPr kumimoji="0"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7" name="Google Shape;274;p4">
            <a:extLst>
              <a:ext uri="{FF2B5EF4-FFF2-40B4-BE49-F238E27FC236}">
                <a16:creationId xmlns:a16="http://schemas.microsoft.com/office/drawing/2014/main" id="{67022187-CC92-494E-6DE2-97E5AF515182}"/>
              </a:ext>
            </a:extLst>
          </p:cNvPr>
          <p:cNvPicPr preferRelativeResize="0"/>
          <p:nvPr/>
        </p:nvPicPr>
        <p:blipFill rotWithShape="1">
          <a:blip r:embed="rId15">
            <a:alphaModFix/>
            <a:extLst>
              <a:ext uri="{28A0092B-C50C-407E-A947-70E740481C1C}">
                <a14:useLocalDpi xmlns:a14="http://schemas.microsoft.com/office/drawing/2010/main" val="0"/>
              </a:ext>
            </a:extLst>
          </a:blip>
          <a:srcRect t="11353" b="11353"/>
          <a:stretch/>
        </p:blipFill>
        <p:spPr>
          <a:xfrm>
            <a:off x="2634490" y="5346104"/>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18" name="Google Shape;275;p4">
            <a:extLst>
              <a:ext uri="{FF2B5EF4-FFF2-40B4-BE49-F238E27FC236}">
                <a16:creationId xmlns:a16="http://schemas.microsoft.com/office/drawing/2014/main" id="{FDD07C38-79D4-596B-21BF-CE93BC1F02BA}"/>
              </a:ext>
            </a:extLst>
          </p:cNvPr>
          <p:cNvSpPr/>
          <p:nvPr/>
        </p:nvSpPr>
        <p:spPr>
          <a:xfrm>
            <a:off x="3302651" y="5378838"/>
            <a:ext cx="109728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Andrew Neely</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Acting CIO</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9" name="Google Shape;274;p4">
            <a:extLst>
              <a:ext uri="{FF2B5EF4-FFF2-40B4-BE49-F238E27FC236}">
                <a16:creationId xmlns:a16="http://schemas.microsoft.com/office/drawing/2014/main" id="{794D26A3-6FFB-1C71-BB68-0DBF1D56C2CB}"/>
              </a:ext>
            </a:extLst>
          </p:cNvPr>
          <p:cNvPicPr preferRelativeResize="0"/>
          <p:nvPr/>
        </p:nvPicPr>
        <p:blipFill rotWithShape="1">
          <a:blip r:embed="rId16">
            <a:alphaModFix/>
            <a:extLst>
              <a:ext uri="{28A0092B-C50C-407E-A947-70E740481C1C}">
                <a14:useLocalDpi xmlns:a14="http://schemas.microsoft.com/office/drawing/2010/main" val="0"/>
              </a:ext>
            </a:extLst>
          </a:blip>
          <a:srcRect t="311" b="311"/>
          <a:stretch/>
        </p:blipFill>
        <p:spPr>
          <a:xfrm>
            <a:off x="4683735" y="5346104"/>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0" name="Google Shape;275;p4">
            <a:extLst>
              <a:ext uri="{FF2B5EF4-FFF2-40B4-BE49-F238E27FC236}">
                <a16:creationId xmlns:a16="http://schemas.microsoft.com/office/drawing/2014/main" id="{1442B3F0-AB22-F666-5DD5-999C3F64402E}"/>
              </a:ext>
            </a:extLst>
          </p:cNvPr>
          <p:cNvSpPr/>
          <p:nvPr/>
        </p:nvSpPr>
        <p:spPr>
          <a:xfrm>
            <a:off x="5355472" y="5378838"/>
            <a:ext cx="109728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Virginia Payne</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General Counsel</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1" name="Google Shape;274;p4">
            <a:extLst>
              <a:ext uri="{FF2B5EF4-FFF2-40B4-BE49-F238E27FC236}">
                <a16:creationId xmlns:a16="http://schemas.microsoft.com/office/drawing/2014/main" id="{E4B6F58D-6C28-07BA-7A00-6F8B2AF2B441}"/>
              </a:ext>
            </a:extLst>
          </p:cNvPr>
          <p:cNvPicPr preferRelativeResize="0"/>
          <p:nvPr/>
        </p:nvPicPr>
        <p:blipFill rotWithShape="1">
          <a:blip r:embed="rId17">
            <a:alphaModFix/>
            <a:extLst>
              <a:ext uri="{28A0092B-C50C-407E-A947-70E740481C1C}">
                <a14:useLocalDpi xmlns:a14="http://schemas.microsoft.com/office/drawing/2010/main" val="0"/>
              </a:ext>
            </a:extLst>
          </a:blip>
          <a:srcRect t="10249" b="10249"/>
          <a:stretch/>
        </p:blipFill>
        <p:spPr>
          <a:xfrm>
            <a:off x="8746210" y="4537366"/>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2" name="Google Shape;275;p4">
            <a:extLst>
              <a:ext uri="{FF2B5EF4-FFF2-40B4-BE49-F238E27FC236}">
                <a16:creationId xmlns:a16="http://schemas.microsoft.com/office/drawing/2014/main" id="{7D08110E-23BB-43AA-FF12-39BBB6B19CB5}"/>
              </a:ext>
            </a:extLst>
          </p:cNvPr>
          <p:cNvSpPr/>
          <p:nvPr/>
        </p:nvSpPr>
        <p:spPr>
          <a:xfrm>
            <a:off x="9440078" y="4588134"/>
            <a:ext cx="109728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1" i="0" u="none" strike="noStrike" kern="0" cap="none" spc="0" normalizeH="0" baseline="0" noProof="0">
                <a:ln>
                  <a:noFill/>
                </a:ln>
                <a:solidFill>
                  <a:srgbClr val="0E2841"/>
                </a:solidFill>
                <a:effectLst/>
                <a:uLnTx/>
                <a:uFillTx/>
                <a:latin typeface="Arial"/>
                <a:ea typeface="Arial"/>
                <a:cs typeface="Arial"/>
                <a:sym typeface="Arial"/>
              </a:rPr>
              <a:t>Rae Bates</a:t>
            </a:r>
            <a:endParaRPr kumimoji="0" sz="100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Exec. Assistant to the Secretary</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3" name="Google Shape;274;p4">
            <a:extLst>
              <a:ext uri="{FF2B5EF4-FFF2-40B4-BE49-F238E27FC236}">
                <a16:creationId xmlns:a16="http://schemas.microsoft.com/office/drawing/2014/main" id="{7AC0D074-ABDF-C262-ACDE-CEAE8D8BCC4D}"/>
              </a:ext>
            </a:extLst>
          </p:cNvPr>
          <p:cNvPicPr preferRelativeResize="0"/>
          <p:nvPr/>
        </p:nvPicPr>
        <p:blipFill rotWithShape="1">
          <a:blip r:embed="rId18">
            <a:alphaModFix/>
            <a:extLst>
              <a:ext uri="{28A0092B-C50C-407E-A947-70E740481C1C}">
                <a14:useLocalDpi xmlns:a14="http://schemas.microsoft.com/office/drawing/2010/main" val="0"/>
              </a:ext>
            </a:extLst>
          </a:blip>
          <a:srcRect t="10249" b="10249"/>
          <a:stretch/>
        </p:blipFill>
        <p:spPr>
          <a:xfrm>
            <a:off x="2634490" y="4537366"/>
            <a:ext cx="640080" cy="594360"/>
          </a:xfrm>
          <a:prstGeom prst="rect">
            <a:avLst/>
          </a:prstGeom>
          <a:noFill/>
          <a:ln w="38100" cap="sq" cmpd="sng">
            <a:solidFill>
              <a:schemeClr val="dk2"/>
            </a:solidFill>
            <a:prstDash val="solid"/>
            <a:miter lim="800000"/>
            <a:headEnd type="none" w="sm" len="sm"/>
            <a:tailEnd type="none" w="sm" len="sm"/>
          </a:ln>
          <a:effectLst>
            <a:outerShdw blurRad="50800" dist="38100" dir="2700000" algn="tl" rotWithShape="0">
              <a:srgbClr val="000000">
                <a:alpha val="43137"/>
              </a:srgbClr>
            </a:outerShdw>
          </a:effectLst>
        </p:spPr>
      </p:pic>
      <p:sp>
        <p:nvSpPr>
          <p:cNvPr id="24" name="Google Shape;275;p4">
            <a:extLst>
              <a:ext uri="{FF2B5EF4-FFF2-40B4-BE49-F238E27FC236}">
                <a16:creationId xmlns:a16="http://schemas.microsoft.com/office/drawing/2014/main" id="{CB28F5D6-193E-3A39-949B-CC9706F57A3C}"/>
              </a:ext>
            </a:extLst>
          </p:cNvPr>
          <p:cNvSpPr/>
          <p:nvPr/>
        </p:nvSpPr>
        <p:spPr>
          <a:xfrm>
            <a:off x="3336418" y="4637094"/>
            <a:ext cx="1005840" cy="4572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50" b="1" i="0" u="none" strike="noStrike" kern="0" cap="none" spc="0" normalizeH="0" baseline="0" noProof="0">
                <a:ln>
                  <a:noFill/>
                </a:ln>
                <a:solidFill>
                  <a:srgbClr val="0E2841"/>
                </a:solidFill>
                <a:effectLst/>
                <a:uLnTx/>
                <a:uFillTx/>
                <a:latin typeface="Arial"/>
                <a:ea typeface="Arial"/>
                <a:cs typeface="Arial"/>
                <a:sym typeface="Arial"/>
              </a:rPr>
              <a:t>Dr. Mark E. McDaniel</a:t>
            </a:r>
            <a:endParaRPr kumimoji="0" sz="1050" b="0" i="0" u="none" strike="noStrike" kern="0" cap="none" spc="0" normalizeH="0" baseline="0" noProof="0">
              <a:ln>
                <a:noFill/>
              </a:ln>
              <a:solidFill>
                <a:srgbClr val="0E284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000" b="0" i="0" u="none" strike="noStrike" kern="0" cap="none" spc="0" normalizeH="0" baseline="0" noProof="0">
                <a:ln>
                  <a:noFill/>
                </a:ln>
                <a:solidFill>
                  <a:srgbClr val="000000"/>
                </a:solidFill>
                <a:effectLst/>
                <a:uLnTx/>
                <a:uFillTx/>
                <a:latin typeface="Arial"/>
                <a:ea typeface="Arial"/>
                <a:cs typeface="Arial"/>
                <a:sym typeface="Arial"/>
              </a:rPr>
              <a:t>Acting State Health Officer</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273;p4">
            <a:extLst>
              <a:ext uri="{FF2B5EF4-FFF2-40B4-BE49-F238E27FC236}">
                <a16:creationId xmlns:a16="http://schemas.microsoft.com/office/drawing/2014/main" id="{26A4B20D-8775-F879-B161-B298B9603A32}"/>
              </a:ext>
            </a:extLst>
          </p:cNvPr>
          <p:cNvSpPr txBox="1"/>
          <p:nvPr/>
        </p:nvSpPr>
        <p:spPr>
          <a:xfrm>
            <a:off x="365330" y="4135066"/>
            <a:ext cx="6097836" cy="3077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Supported By</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8" name="Google Shape;267;p4">
            <a:extLst>
              <a:ext uri="{FF2B5EF4-FFF2-40B4-BE49-F238E27FC236}">
                <a16:creationId xmlns:a16="http://schemas.microsoft.com/office/drawing/2014/main" id="{42BB4388-F325-0754-F2EA-6FED2002131B}"/>
              </a:ext>
            </a:extLst>
          </p:cNvPr>
          <p:cNvCxnSpPr>
            <a:cxnSpLocks/>
          </p:cNvCxnSpPr>
          <p:nvPr/>
        </p:nvCxnSpPr>
        <p:spPr>
          <a:xfrm>
            <a:off x="239486" y="4128157"/>
            <a:ext cx="11247120" cy="0"/>
          </a:xfrm>
          <a:prstGeom prst="straightConnector1">
            <a:avLst/>
          </a:prstGeom>
          <a:noFill/>
          <a:ln w="12700" cap="flat" cmpd="sng">
            <a:solidFill>
              <a:schemeClr val="dk2"/>
            </a:solidFill>
            <a:prstDash val="dashDot"/>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716BC13-61BA-35F1-4F4D-74896ED57A3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62" name="Google Shape;162;p5"/>
          <p:cNvSpPr txBox="1">
            <a:spLocks noGrp="1"/>
          </p:cNvSpPr>
          <p:nvPr>
            <p:ph type="ctrTitle"/>
          </p:nvPr>
        </p:nvSpPr>
        <p:spPr>
          <a:xfrm>
            <a:off x="4343400" y="3962400"/>
            <a:ext cx="7645400" cy="2057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000"/>
              <a:buFont typeface="Arial"/>
              <a:buNone/>
            </a:pPr>
            <a:r>
              <a:rPr lang="en-US"/>
              <a:t>RHTP Program Overview</a:t>
            </a:r>
            <a:endParaRPr/>
          </a:p>
        </p:txBody>
      </p:sp>
      <p:sp>
        <p:nvSpPr>
          <p:cNvPr id="3" name="Google Shape;138;p3">
            <a:extLst>
              <a:ext uri="{FF2B5EF4-FFF2-40B4-BE49-F238E27FC236}">
                <a16:creationId xmlns:a16="http://schemas.microsoft.com/office/drawing/2014/main" id="{97AD29D3-3BAE-D8C2-D922-DA8950BC32DD}"/>
              </a:ext>
            </a:extLst>
          </p:cNvPr>
          <p:cNvSpPr txBox="1"/>
          <p:nvPr/>
        </p:nvSpPr>
        <p:spPr>
          <a:xfrm>
            <a:off x="9347200" y="6492875"/>
            <a:ext cx="2641600" cy="3651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000"/>
                <a:buFont typeface="Open Sans"/>
                <a:buNone/>
                <a:tabLst/>
                <a:defRPr/>
              </a:pPr>
              <a:t>5</a:t>
            </a:fld>
            <a:endParaRPr kumimoji="0" sz="10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528EF69-9546-1C08-EB28-CB4E651F91F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91" name="Google Shape;191;p7"/>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2800"/>
              <a:buFont typeface="Arial"/>
              <a:buNone/>
            </a:pPr>
            <a:r>
              <a:rPr lang="en-US" sz="2800"/>
              <a:t>West Virginia’s RHTP Vision and Priorities</a:t>
            </a:r>
            <a:endParaRPr/>
          </a:p>
        </p:txBody>
      </p:sp>
      <p:sp>
        <p:nvSpPr>
          <p:cNvPr id="192" name="Google Shape;192;p7"/>
          <p:cNvSpPr/>
          <p:nvPr/>
        </p:nvSpPr>
        <p:spPr>
          <a:xfrm>
            <a:off x="556285" y="1362197"/>
            <a:ext cx="10966305" cy="957417"/>
          </a:xfrm>
          <a:prstGeom prst="roundRect">
            <a:avLst>
              <a:gd name="adj" fmla="val 16667"/>
            </a:avLst>
          </a:prstGeom>
          <a:solidFill>
            <a:schemeClr val="lt1">
              <a:alpha val="41176"/>
            </a:schemeClr>
          </a:solidFill>
          <a:ln w="12700" cap="flat" cmpd="sng">
            <a:solidFill>
              <a:srgbClr val="1B365D"/>
            </a:solidFill>
            <a:prstDash val="solid"/>
            <a:miter lim="800000"/>
            <a:headEnd type="none" w="sm" len="sm"/>
            <a:tailEnd type="none" w="sm" len="sm"/>
          </a:ln>
        </p:spPr>
        <p:txBody>
          <a:bodyPr spcFirstLastPara="1" wrap="square" lIns="2743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131314"/>
                </a:solidFill>
                <a:effectLst/>
                <a:uLnTx/>
                <a:uFillTx/>
                <a:latin typeface="Arial"/>
                <a:ea typeface="Arial"/>
                <a:cs typeface="Arial"/>
                <a:sym typeface="Arial"/>
              </a:rPr>
              <a:t>To make West Virginia healthier and stronger by improving health outcomes, strengthening </a:t>
            </a:r>
            <a:r>
              <a:rPr kumimoji="0" lang="en-US" sz="1600" b="0" i="0" u="none" strike="noStrike" kern="0" cap="none" spc="0" normalizeH="0" baseline="0" noProof="0" dirty="0" err="1">
                <a:ln>
                  <a:noFill/>
                </a:ln>
                <a:solidFill>
                  <a:srgbClr val="131314"/>
                </a:solidFill>
                <a:effectLst/>
                <a:uLnTx/>
                <a:uFillTx/>
                <a:latin typeface="Arial"/>
                <a:ea typeface="Arial"/>
                <a:cs typeface="Arial"/>
                <a:sym typeface="Arial"/>
              </a:rPr>
              <a:t>th</a:t>
            </a:r>
            <a:r>
              <a:rPr lang="en-US" sz="1600" dirty="0">
                <a:solidFill>
                  <a:srgbClr val="131314"/>
                </a:solidFill>
              </a:rPr>
              <a:t>e rural workforce, and building a self-reliant economy through prevention, innovation, and partnership.</a:t>
            </a:r>
            <a:endParaRPr kumimoji="0" sz="1600" b="0" i="0" u="none" strike="noStrike" kern="0" cap="none" spc="0" normalizeH="0" baseline="0" noProof="0" dirty="0">
              <a:ln>
                <a:noFill/>
              </a:ln>
              <a:solidFill>
                <a:srgbClr val="131314"/>
              </a:solidFill>
              <a:effectLst/>
              <a:uLnTx/>
              <a:uFillTx/>
              <a:latin typeface="Arial"/>
              <a:ea typeface="Arial"/>
              <a:cs typeface="Arial"/>
              <a:sym typeface="Arial"/>
            </a:endParaRPr>
          </a:p>
        </p:txBody>
      </p:sp>
      <p:sp>
        <p:nvSpPr>
          <p:cNvPr id="193" name="Google Shape;193;p7"/>
          <p:cNvSpPr/>
          <p:nvPr/>
        </p:nvSpPr>
        <p:spPr>
          <a:xfrm>
            <a:off x="1558856" y="3104461"/>
            <a:ext cx="9187699" cy="67814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Address health-related barriers to workforce participation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1558856" y="4103491"/>
            <a:ext cx="9187699" cy="67814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Establish West Virginia as a center for rural health technology innovation and partnership</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1558856" y="5064602"/>
            <a:ext cx="9187699" cy="67814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Strengthen rural healthcare access while building a sustainable care delivery system</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6" name="Google Shape;196;p7"/>
          <p:cNvSpPr txBox="1"/>
          <p:nvPr/>
        </p:nvSpPr>
        <p:spPr>
          <a:xfrm>
            <a:off x="839090" y="1200481"/>
            <a:ext cx="2344019" cy="323431"/>
          </a:xfrm>
          <a:prstGeom prst="rect">
            <a:avLst/>
          </a:prstGeom>
          <a:solidFill>
            <a:schemeClr val="lt1"/>
          </a:solidFill>
          <a:ln>
            <a:noFill/>
          </a:ln>
        </p:spPr>
        <p:txBody>
          <a:bodyPr spcFirstLastPara="1" wrap="square" lIns="91425" tIns="0" rIns="0" bIns="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Arial"/>
                <a:cs typeface="Arial"/>
                <a:sym typeface="Arial"/>
              </a:rPr>
              <a:t>PROGRAM VISION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txBox="1"/>
          <p:nvPr/>
        </p:nvSpPr>
        <p:spPr>
          <a:xfrm>
            <a:off x="839090" y="2678509"/>
            <a:ext cx="10966304" cy="307778"/>
          </a:xfrm>
          <a:prstGeom prst="rect">
            <a:avLst/>
          </a:prstGeom>
          <a:solidFill>
            <a:schemeClr val="lt1"/>
          </a:solidFill>
          <a:ln>
            <a:noFill/>
          </a:ln>
        </p:spPr>
        <p:txBody>
          <a:bodyPr spcFirstLastPara="1" wrap="square" lIns="91425" tIns="0" rIns="0" bIns="0" anchor="t" anchorCtr="0">
            <a:no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STRATEGIC PRIORITIES </a:t>
            </a:r>
            <a:r>
              <a:rPr kumimoji="0" lang="en-US" sz="1600" b="1" i="1" u="none" strike="noStrike" kern="0" cap="none" spc="0" normalizeH="0" baseline="0" noProof="0" dirty="0">
                <a:ln>
                  <a:noFill/>
                </a:ln>
                <a:solidFill>
                  <a:srgbClr val="000000"/>
                </a:solidFill>
                <a:effectLst/>
                <a:uLnTx/>
                <a:uFillTx/>
                <a:latin typeface="Arial"/>
                <a:ea typeface="Arial"/>
                <a:cs typeface="Arial"/>
                <a:sym typeface="Arial"/>
              </a:rPr>
              <a:t>(Aligned with the national Make America Healthy Again (MAHA) initiative) </a:t>
            </a:r>
            <a:endParaRPr kumimoji="0" sz="1400" b="0" i="1"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98" name="Google Shape;198;p7"/>
          <p:cNvCxnSpPr/>
          <p:nvPr/>
        </p:nvCxnSpPr>
        <p:spPr>
          <a:xfrm>
            <a:off x="857837" y="3927418"/>
            <a:ext cx="10424160" cy="0"/>
          </a:xfrm>
          <a:prstGeom prst="straightConnector1">
            <a:avLst/>
          </a:prstGeom>
          <a:noFill/>
          <a:ln w="12700" cap="flat" cmpd="sng">
            <a:solidFill>
              <a:schemeClr val="dk2"/>
            </a:solidFill>
            <a:prstDash val="dashDot"/>
            <a:miter lim="800000"/>
            <a:headEnd type="none" w="sm" len="sm"/>
            <a:tailEnd type="none" w="sm" len="sm"/>
          </a:ln>
        </p:spPr>
      </p:cxnSp>
      <p:cxnSp>
        <p:nvCxnSpPr>
          <p:cNvPr id="199" name="Google Shape;199;p7"/>
          <p:cNvCxnSpPr/>
          <p:nvPr/>
        </p:nvCxnSpPr>
        <p:spPr>
          <a:xfrm>
            <a:off x="857837" y="4974370"/>
            <a:ext cx="10424160" cy="0"/>
          </a:xfrm>
          <a:prstGeom prst="straightConnector1">
            <a:avLst/>
          </a:prstGeom>
          <a:noFill/>
          <a:ln w="12700" cap="flat" cmpd="sng">
            <a:solidFill>
              <a:schemeClr val="dk2"/>
            </a:solidFill>
            <a:prstDash val="dashDot"/>
            <a:miter lim="800000"/>
            <a:headEnd type="none" w="sm" len="sm"/>
            <a:tailEnd type="none" w="sm" len="sm"/>
          </a:ln>
        </p:spPr>
      </p:cxnSp>
      <p:grpSp>
        <p:nvGrpSpPr>
          <p:cNvPr id="200" name="Google Shape;200;p7"/>
          <p:cNvGrpSpPr/>
          <p:nvPr/>
        </p:nvGrpSpPr>
        <p:grpSpPr>
          <a:xfrm>
            <a:off x="938325" y="3186250"/>
            <a:ext cx="502923" cy="548637"/>
            <a:chOff x="1816100" y="2708276"/>
            <a:chExt cx="693738" cy="752475"/>
          </a:xfrm>
        </p:grpSpPr>
        <p:sp>
          <p:nvSpPr>
            <p:cNvPr id="201" name="Google Shape;201;p7"/>
            <p:cNvSpPr/>
            <p:nvPr/>
          </p:nvSpPr>
          <p:spPr>
            <a:xfrm>
              <a:off x="2103438" y="2708276"/>
              <a:ext cx="119063" cy="119063"/>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02" name="Google Shape;202;p7"/>
            <p:cNvCxnSpPr/>
            <p:nvPr/>
          </p:nvCxnSpPr>
          <p:spPr>
            <a:xfrm rot="10800000">
              <a:off x="2389188" y="3244851"/>
              <a:ext cx="0" cy="215900"/>
            </a:xfrm>
            <a:prstGeom prst="straightConnector1">
              <a:avLst/>
            </a:prstGeom>
            <a:noFill/>
            <a:ln w="9525" cap="flat" cmpd="sng">
              <a:solidFill>
                <a:schemeClr val="dk2"/>
              </a:solidFill>
              <a:prstDash val="solid"/>
              <a:miter lim="800000"/>
              <a:headEnd type="none" w="med" len="med"/>
              <a:tailEnd type="none" w="med" len="med"/>
            </a:ln>
          </p:spPr>
        </p:cxnSp>
        <p:sp>
          <p:nvSpPr>
            <p:cNvPr id="203" name="Google Shape;203;p7"/>
            <p:cNvSpPr/>
            <p:nvPr/>
          </p:nvSpPr>
          <p:spPr>
            <a:xfrm>
              <a:off x="2341563" y="2803526"/>
              <a:ext cx="95250" cy="95250"/>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4" name="Google Shape;204;p7"/>
            <p:cNvSpPr/>
            <p:nvPr/>
          </p:nvSpPr>
          <p:spPr>
            <a:xfrm>
              <a:off x="2282825" y="3209926"/>
              <a:ext cx="34925" cy="250825"/>
            </a:xfrm>
            <a:custGeom>
              <a:avLst/>
              <a:gdLst/>
              <a:ahLst/>
              <a:cxnLst/>
              <a:rect l="l" t="t" r="r" b="b"/>
              <a:pathLst>
                <a:path w="22" h="158" extrusionOk="0">
                  <a:moveTo>
                    <a:pt x="0" y="0"/>
                  </a:moveTo>
                  <a:lnTo>
                    <a:pt x="22" y="0"/>
                  </a:lnTo>
                  <a:lnTo>
                    <a:pt x="22" y="158"/>
                  </a:lnTo>
                </a:path>
              </a:pathLst>
            </a:custGeom>
            <a:noFill/>
            <a:ln w="9525" cap="flat" cmpd="sng">
              <a:solidFill>
                <a:schemeClr val="dk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5" name="Google Shape;205;p7"/>
            <p:cNvSpPr/>
            <p:nvPr/>
          </p:nvSpPr>
          <p:spPr>
            <a:xfrm>
              <a:off x="2330450" y="2946401"/>
              <a:ext cx="179388" cy="514350"/>
            </a:xfrm>
            <a:custGeom>
              <a:avLst/>
              <a:gdLst/>
              <a:ahLst/>
              <a:cxnLst/>
              <a:rect l="l" t="t" r="r" b="b"/>
              <a:pathLst>
                <a:path w="60" h="172" extrusionOk="0">
                  <a:moveTo>
                    <a:pt x="44" y="172"/>
                  </a:moveTo>
                  <a:cubicBezTo>
                    <a:pt x="44" y="88"/>
                    <a:pt x="44" y="88"/>
                    <a:pt x="44" y="88"/>
                  </a:cubicBezTo>
                  <a:cubicBezTo>
                    <a:pt x="60" y="88"/>
                    <a:pt x="60" y="88"/>
                    <a:pt x="60" y="88"/>
                  </a:cubicBezTo>
                  <a:cubicBezTo>
                    <a:pt x="60" y="20"/>
                    <a:pt x="60" y="20"/>
                    <a:pt x="60" y="20"/>
                  </a:cubicBezTo>
                  <a:cubicBezTo>
                    <a:pt x="60" y="9"/>
                    <a:pt x="51" y="0"/>
                    <a:pt x="40" y="0"/>
                  </a:cubicBezTo>
                  <a:cubicBezTo>
                    <a:pt x="0" y="0"/>
                    <a:pt x="0" y="0"/>
                    <a:pt x="0" y="0"/>
                  </a:cubicBezTo>
                </a:path>
              </a:pathLst>
            </a:cu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06" name="Google Shape;206;p7"/>
            <p:cNvCxnSpPr/>
            <p:nvPr/>
          </p:nvCxnSpPr>
          <p:spPr>
            <a:xfrm>
              <a:off x="2389188" y="2982913"/>
              <a:ext cx="0" cy="23813"/>
            </a:xfrm>
            <a:prstGeom prst="straightConnector1">
              <a:avLst/>
            </a:prstGeom>
            <a:noFill/>
            <a:ln w="9525" cap="flat" cmpd="sng">
              <a:solidFill>
                <a:schemeClr val="dk2"/>
              </a:solidFill>
              <a:prstDash val="solid"/>
              <a:miter lim="800000"/>
              <a:headEnd type="none" w="med" len="med"/>
              <a:tailEnd type="none" w="med" len="med"/>
            </a:ln>
          </p:spPr>
        </p:cxnSp>
        <p:cxnSp>
          <p:nvCxnSpPr>
            <p:cNvPr id="207" name="Google Shape;207;p7"/>
            <p:cNvCxnSpPr/>
            <p:nvPr/>
          </p:nvCxnSpPr>
          <p:spPr>
            <a:xfrm rot="10800000">
              <a:off x="1936750" y="3244851"/>
              <a:ext cx="0" cy="215900"/>
            </a:xfrm>
            <a:prstGeom prst="straightConnector1">
              <a:avLst/>
            </a:prstGeom>
            <a:noFill/>
            <a:ln w="9525" cap="flat" cmpd="sng">
              <a:solidFill>
                <a:schemeClr val="dk2"/>
              </a:solidFill>
              <a:prstDash val="solid"/>
              <a:miter lim="800000"/>
              <a:headEnd type="none" w="med" len="med"/>
              <a:tailEnd type="none" w="med" len="med"/>
            </a:ln>
          </p:spPr>
        </p:cxnSp>
        <p:sp>
          <p:nvSpPr>
            <p:cNvPr id="208" name="Google Shape;208;p7"/>
            <p:cNvSpPr/>
            <p:nvPr/>
          </p:nvSpPr>
          <p:spPr>
            <a:xfrm>
              <a:off x="2008188" y="3209926"/>
              <a:ext cx="34925" cy="250825"/>
            </a:xfrm>
            <a:custGeom>
              <a:avLst/>
              <a:gdLst/>
              <a:ahLst/>
              <a:cxnLst/>
              <a:rect l="l" t="t" r="r" b="b"/>
              <a:pathLst>
                <a:path w="22" h="158" extrusionOk="0">
                  <a:moveTo>
                    <a:pt x="22" y="0"/>
                  </a:moveTo>
                  <a:lnTo>
                    <a:pt x="0" y="0"/>
                  </a:lnTo>
                  <a:lnTo>
                    <a:pt x="0" y="158"/>
                  </a:lnTo>
                </a:path>
              </a:pathLst>
            </a:custGeom>
            <a:noFill/>
            <a:ln w="9525" cap="flat" cmpd="sng">
              <a:solidFill>
                <a:schemeClr val="dk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9" name="Google Shape;209;p7"/>
            <p:cNvSpPr/>
            <p:nvPr/>
          </p:nvSpPr>
          <p:spPr>
            <a:xfrm>
              <a:off x="1816100" y="2946401"/>
              <a:ext cx="179388" cy="514350"/>
            </a:xfrm>
            <a:custGeom>
              <a:avLst/>
              <a:gdLst/>
              <a:ahLst/>
              <a:cxnLst/>
              <a:rect l="l" t="t" r="r" b="b"/>
              <a:pathLst>
                <a:path w="60" h="172" extrusionOk="0">
                  <a:moveTo>
                    <a:pt x="16" y="172"/>
                  </a:moveTo>
                  <a:cubicBezTo>
                    <a:pt x="16" y="88"/>
                    <a:pt x="16" y="88"/>
                    <a:pt x="16" y="88"/>
                  </a:cubicBezTo>
                  <a:cubicBezTo>
                    <a:pt x="0" y="88"/>
                    <a:pt x="0" y="88"/>
                    <a:pt x="0" y="88"/>
                  </a:cubicBezTo>
                  <a:cubicBezTo>
                    <a:pt x="0" y="20"/>
                    <a:pt x="0" y="20"/>
                    <a:pt x="0" y="20"/>
                  </a:cubicBezTo>
                  <a:cubicBezTo>
                    <a:pt x="0" y="9"/>
                    <a:pt x="9" y="0"/>
                    <a:pt x="20" y="0"/>
                  </a:cubicBezTo>
                  <a:cubicBezTo>
                    <a:pt x="60" y="0"/>
                    <a:pt x="60" y="0"/>
                    <a:pt x="60" y="0"/>
                  </a:cubicBezTo>
                </a:path>
              </a:pathLst>
            </a:cu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10" name="Google Shape;210;p7"/>
            <p:cNvCxnSpPr/>
            <p:nvPr/>
          </p:nvCxnSpPr>
          <p:spPr>
            <a:xfrm>
              <a:off x="1936750" y="2982913"/>
              <a:ext cx="0" cy="23813"/>
            </a:xfrm>
            <a:prstGeom prst="straightConnector1">
              <a:avLst/>
            </a:prstGeom>
            <a:noFill/>
            <a:ln w="9525" cap="flat" cmpd="sng">
              <a:solidFill>
                <a:schemeClr val="dk2"/>
              </a:solidFill>
              <a:prstDash val="solid"/>
              <a:miter lim="800000"/>
              <a:headEnd type="none" w="med" len="med"/>
              <a:tailEnd type="none" w="med" len="med"/>
            </a:ln>
          </p:spPr>
        </p:cxnSp>
        <p:sp>
          <p:nvSpPr>
            <p:cNvPr id="211" name="Google Shape;211;p7"/>
            <p:cNvSpPr/>
            <p:nvPr/>
          </p:nvSpPr>
          <p:spPr>
            <a:xfrm>
              <a:off x="1889125" y="2803526"/>
              <a:ext cx="95250" cy="95250"/>
            </a:xfrm>
            <a:prstGeom prst="ellipse">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12" name="Google Shape;212;p7"/>
            <p:cNvCxnSpPr/>
            <p:nvPr/>
          </p:nvCxnSpPr>
          <p:spPr>
            <a:xfrm>
              <a:off x="2032000" y="2946401"/>
              <a:ext cx="0" cy="0"/>
            </a:xfrm>
            <a:prstGeom prst="straightConnector1">
              <a:avLst/>
            </a:prstGeom>
            <a:noFill/>
            <a:ln w="9525" cap="flat" cmpd="sng">
              <a:solidFill>
                <a:schemeClr val="dk2"/>
              </a:solidFill>
              <a:prstDash val="solid"/>
              <a:miter lim="800000"/>
              <a:headEnd type="none" w="med" len="med"/>
              <a:tailEnd type="none" w="med" len="med"/>
            </a:ln>
          </p:spPr>
        </p:cxnSp>
        <p:cxnSp>
          <p:nvCxnSpPr>
            <p:cNvPr id="213" name="Google Shape;213;p7"/>
            <p:cNvCxnSpPr/>
            <p:nvPr/>
          </p:nvCxnSpPr>
          <p:spPr>
            <a:xfrm>
              <a:off x="2293938" y="2946401"/>
              <a:ext cx="0" cy="0"/>
            </a:xfrm>
            <a:prstGeom prst="straightConnector1">
              <a:avLst/>
            </a:prstGeom>
            <a:noFill/>
            <a:ln w="9525" cap="flat" cmpd="sng">
              <a:solidFill>
                <a:schemeClr val="dk2"/>
              </a:solidFill>
              <a:prstDash val="solid"/>
              <a:miter lim="800000"/>
              <a:headEnd type="none" w="med" len="med"/>
              <a:tailEnd type="none" w="med" len="med"/>
            </a:ln>
          </p:spPr>
        </p:cxnSp>
        <p:sp>
          <p:nvSpPr>
            <p:cNvPr id="214" name="Google Shape;214;p7"/>
            <p:cNvSpPr/>
            <p:nvPr/>
          </p:nvSpPr>
          <p:spPr>
            <a:xfrm>
              <a:off x="2032000" y="2874963"/>
              <a:ext cx="261938" cy="585788"/>
            </a:xfrm>
            <a:custGeom>
              <a:avLst/>
              <a:gdLst/>
              <a:ahLst/>
              <a:cxnLst/>
              <a:rect l="l" t="t" r="r" b="b"/>
              <a:pathLst>
                <a:path w="88" h="196" extrusionOk="0">
                  <a:moveTo>
                    <a:pt x="16" y="196"/>
                  </a:moveTo>
                  <a:cubicBezTo>
                    <a:pt x="16" y="96"/>
                    <a:pt x="16" y="96"/>
                    <a:pt x="16" y="96"/>
                  </a:cubicBezTo>
                  <a:cubicBezTo>
                    <a:pt x="0" y="96"/>
                    <a:pt x="0" y="96"/>
                    <a:pt x="0" y="96"/>
                  </a:cubicBezTo>
                  <a:cubicBezTo>
                    <a:pt x="0" y="24"/>
                    <a:pt x="0" y="24"/>
                    <a:pt x="0" y="24"/>
                  </a:cubicBezTo>
                  <a:cubicBezTo>
                    <a:pt x="0" y="11"/>
                    <a:pt x="11" y="0"/>
                    <a:pt x="24" y="0"/>
                  </a:cubicBezTo>
                  <a:cubicBezTo>
                    <a:pt x="64" y="0"/>
                    <a:pt x="64" y="0"/>
                    <a:pt x="64" y="0"/>
                  </a:cubicBezTo>
                  <a:cubicBezTo>
                    <a:pt x="77" y="0"/>
                    <a:pt x="88" y="11"/>
                    <a:pt x="88" y="24"/>
                  </a:cubicBezTo>
                  <a:cubicBezTo>
                    <a:pt x="88" y="96"/>
                    <a:pt x="88" y="96"/>
                    <a:pt x="88" y="96"/>
                  </a:cubicBezTo>
                  <a:cubicBezTo>
                    <a:pt x="72" y="96"/>
                    <a:pt x="72" y="96"/>
                    <a:pt x="72" y="96"/>
                  </a:cubicBezTo>
                  <a:cubicBezTo>
                    <a:pt x="72" y="196"/>
                    <a:pt x="72" y="196"/>
                    <a:pt x="72" y="196"/>
                  </a:cubicBezTo>
                </a:path>
              </a:pathLst>
            </a:cu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15" name="Google Shape;215;p7"/>
            <p:cNvCxnSpPr/>
            <p:nvPr/>
          </p:nvCxnSpPr>
          <p:spPr>
            <a:xfrm>
              <a:off x="2163763" y="3197226"/>
              <a:ext cx="0" cy="263525"/>
            </a:xfrm>
            <a:prstGeom prst="straightConnector1">
              <a:avLst/>
            </a:prstGeom>
            <a:noFill/>
            <a:ln w="9525" cap="flat" cmpd="sng">
              <a:solidFill>
                <a:schemeClr val="dk2"/>
              </a:solidFill>
              <a:prstDash val="solid"/>
              <a:miter lim="800000"/>
              <a:headEnd type="none" w="med" len="med"/>
              <a:tailEnd type="none" w="med" len="med"/>
            </a:ln>
          </p:spPr>
        </p:cxnSp>
        <p:sp>
          <p:nvSpPr>
            <p:cNvPr id="216" name="Google Shape;216;p7"/>
            <p:cNvSpPr/>
            <p:nvPr/>
          </p:nvSpPr>
          <p:spPr>
            <a:xfrm>
              <a:off x="2103438" y="2851151"/>
              <a:ext cx="119063" cy="107950"/>
            </a:xfrm>
            <a:custGeom>
              <a:avLst/>
              <a:gdLst/>
              <a:ahLst/>
              <a:cxnLst/>
              <a:rect l="l" t="t" r="r" b="b"/>
              <a:pathLst>
                <a:path w="75" h="68" extrusionOk="0">
                  <a:moveTo>
                    <a:pt x="75" y="0"/>
                  </a:moveTo>
                  <a:lnTo>
                    <a:pt x="75" y="30"/>
                  </a:lnTo>
                  <a:lnTo>
                    <a:pt x="38" y="68"/>
                  </a:lnTo>
                  <a:lnTo>
                    <a:pt x="0" y="30"/>
                  </a:lnTo>
                  <a:lnTo>
                    <a:pt x="0" y="0"/>
                  </a:lnTo>
                </a:path>
              </a:pathLst>
            </a:custGeom>
            <a:noFill/>
            <a:ln w="9525" cap="flat" cmpd="sng">
              <a:solidFill>
                <a:schemeClr val="dk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17" name="Google Shape;217;p7"/>
            <p:cNvCxnSpPr/>
            <p:nvPr/>
          </p:nvCxnSpPr>
          <p:spPr>
            <a:xfrm>
              <a:off x="2163763" y="2959101"/>
              <a:ext cx="0" cy="84138"/>
            </a:xfrm>
            <a:prstGeom prst="straightConnector1">
              <a:avLst/>
            </a:prstGeom>
            <a:noFill/>
            <a:ln w="9525" cap="flat" cmpd="sng">
              <a:solidFill>
                <a:schemeClr val="dk2"/>
              </a:solidFill>
              <a:prstDash val="solid"/>
              <a:round/>
              <a:headEnd type="none" w="med" len="med"/>
              <a:tailEnd type="none" w="med" len="med"/>
            </a:ln>
          </p:spPr>
        </p:cxnSp>
        <p:sp>
          <p:nvSpPr>
            <p:cNvPr id="218" name="Google Shape;218;p7"/>
            <p:cNvSpPr/>
            <p:nvPr/>
          </p:nvSpPr>
          <p:spPr>
            <a:xfrm>
              <a:off x="2151063" y="3030538"/>
              <a:ext cx="23813" cy="23813"/>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19" name="Google Shape;219;p7"/>
          <p:cNvGrpSpPr/>
          <p:nvPr/>
        </p:nvGrpSpPr>
        <p:grpSpPr>
          <a:xfrm>
            <a:off x="911892" y="4090926"/>
            <a:ext cx="521199" cy="739775"/>
            <a:chOff x="550863" y="2708276"/>
            <a:chExt cx="741362" cy="739775"/>
          </a:xfrm>
        </p:grpSpPr>
        <p:cxnSp>
          <p:nvCxnSpPr>
            <p:cNvPr id="220" name="Google Shape;220;p7"/>
            <p:cNvCxnSpPr/>
            <p:nvPr/>
          </p:nvCxnSpPr>
          <p:spPr>
            <a:xfrm>
              <a:off x="730250" y="3400426"/>
              <a:ext cx="47625" cy="0"/>
            </a:xfrm>
            <a:prstGeom prst="straightConnector1">
              <a:avLst/>
            </a:prstGeom>
            <a:noFill/>
            <a:ln w="9525" cap="flat" cmpd="sng">
              <a:solidFill>
                <a:schemeClr val="dk2"/>
              </a:solidFill>
              <a:prstDash val="solid"/>
              <a:miter lim="800000"/>
              <a:headEnd type="none" w="med" len="med"/>
              <a:tailEnd type="none" w="med" len="med"/>
            </a:ln>
          </p:spPr>
        </p:cxnSp>
        <p:cxnSp>
          <p:nvCxnSpPr>
            <p:cNvPr id="221" name="Google Shape;221;p7"/>
            <p:cNvCxnSpPr/>
            <p:nvPr/>
          </p:nvCxnSpPr>
          <p:spPr>
            <a:xfrm rot="10800000">
              <a:off x="671513" y="2755901"/>
              <a:ext cx="23812" cy="0"/>
            </a:xfrm>
            <a:prstGeom prst="straightConnector1">
              <a:avLst/>
            </a:prstGeom>
            <a:noFill/>
            <a:ln w="9525" cap="flat" cmpd="sng">
              <a:solidFill>
                <a:schemeClr val="dk2"/>
              </a:solidFill>
              <a:prstDash val="solid"/>
              <a:miter lim="800000"/>
              <a:headEnd type="none" w="med" len="med"/>
              <a:tailEnd type="none" w="med" len="med"/>
            </a:ln>
          </p:spPr>
        </p:cxnSp>
        <p:cxnSp>
          <p:nvCxnSpPr>
            <p:cNvPr id="222" name="Google Shape;222;p7"/>
            <p:cNvCxnSpPr/>
            <p:nvPr/>
          </p:nvCxnSpPr>
          <p:spPr>
            <a:xfrm>
              <a:off x="719138" y="2755901"/>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23" name="Google Shape;223;p7"/>
            <p:cNvCxnSpPr/>
            <p:nvPr/>
          </p:nvCxnSpPr>
          <p:spPr>
            <a:xfrm>
              <a:off x="550863" y="2803526"/>
              <a:ext cx="406400" cy="0"/>
            </a:xfrm>
            <a:prstGeom prst="straightConnector1">
              <a:avLst/>
            </a:prstGeom>
            <a:noFill/>
            <a:ln w="9525" cap="flat" cmpd="sng">
              <a:solidFill>
                <a:schemeClr val="dk2"/>
              </a:solidFill>
              <a:prstDash val="solid"/>
              <a:miter lim="800000"/>
              <a:headEnd type="none" w="med" len="med"/>
              <a:tailEnd type="none" w="med" len="med"/>
            </a:ln>
          </p:spPr>
        </p:cxnSp>
        <p:cxnSp>
          <p:nvCxnSpPr>
            <p:cNvPr id="224" name="Google Shape;224;p7"/>
            <p:cNvCxnSpPr/>
            <p:nvPr/>
          </p:nvCxnSpPr>
          <p:spPr>
            <a:xfrm>
              <a:off x="550863" y="3352801"/>
              <a:ext cx="406400" cy="0"/>
            </a:xfrm>
            <a:prstGeom prst="straightConnector1">
              <a:avLst/>
            </a:prstGeom>
            <a:noFill/>
            <a:ln w="9525" cap="flat" cmpd="sng">
              <a:solidFill>
                <a:schemeClr val="dk2"/>
              </a:solidFill>
              <a:prstDash val="solid"/>
              <a:miter lim="800000"/>
              <a:headEnd type="none" w="med" len="med"/>
              <a:tailEnd type="none" w="med" len="med"/>
            </a:ln>
          </p:spPr>
        </p:cxnSp>
        <p:sp>
          <p:nvSpPr>
            <p:cNvPr id="225" name="Google Shape;225;p7"/>
            <p:cNvSpPr/>
            <p:nvPr/>
          </p:nvSpPr>
          <p:spPr>
            <a:xfrm>
              <a:off x="550863" y="2708276"/>
              <a:ext cx="406400" cy="739775"/>
            </a:xfrm>
            <a:custGeom>
              <a:avLst/>
              <a:gdLst/>
              <a:ahLst/>
              <a:cxnLst/>
              <a:rect l="l" t="t" r="r" b="b"/>
              <a:pathLst>
                <a:path w="136" h="248" extrusionOk="0">
                  <a:moveTo>
                    <a:pt x="136" y="204"/>
                  </a:moveTo>
                  <a:cubicBezTo>
                    <a:pt x="136" y="236"/>
                    <a:pt x="136" y="236"/>
                    <a:pt x="136" y="236"/>
                  </a:cubicBezTo>
                  <a:cubicBezTo>
                    <a:pt x="136" y="243"/>
                    <a:pt x="131" y="248"/>
                    <a:pt x="124" y="248"/>
                  </a:cubicBezTo>
                  <a:cubicBezTo>
                    <a:pt x="12" y="248"/>
                    <a:pt x="12" y="248"/>
                    <a:pt x="12" y="248"/>
                  </a:cubicBezTo>
                  <a:cubicBezTo>
                    <a:pt x="5" y="248"/>
                    <a:pt x="0" y="243"/>
                    <a:pt x="0" y="236"/>
                  </a:cubicBezTo>
                  <a:cubicBezTo>
                    <a:pt x="0" y="12"/>
                    <a:pt x="0" y="12"/>
                    <a:pt x="0" y="12"/>
                  </a:cubicBezTo>
                  <a:cubicBezTo>
                    <a:pt x="0" y="5"/>
                    <a:pt x="5" y="0"/>
                    <a:pt x="12" y="0"/>
                  </a:cubicBezTo>
                  <a:cubicBezTo>
                    <a:pt x="124" y="0"/>
                    <a:pt x="124" y="0"/>
                    <a:pt x="124" y="0"/>
                  </a:cubicBezTo>
                  <a:cubicBezTo>
                    <a:pt x="131" y="0"/>
                    <a:pt x="136" y="5"/>
                    <a:pt x="136" y="12"/>
                  </a:cubicBezTo>
                  <a:cubicBezTo>
                    <a:pt x="136" y="180"/>
                    <a:pt x="136" y="180"/>
                    <a:pt x="136" y="180"/>
                  </a:cubicBezTo>
                </a:path>
              </a:pathLst>
            </a:cu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6" name="Google Shape;226;p7"/>
            <p:cNvSpPr/>
            <p:nvPr/>
          </p:nvSpPr>
          <p:spPr>
            <a:xfrm>
              <a:off x="1004888" y="2743201"/>
              <a:ext cx="287337" cy="323850"/>
            </a:xfrm>
            <a:custGeom>
              <a:avLst/>
              <a:gdLst/>
              <a:ahLst/>
              <a:cxnLst/>
              <a:rect l="l" t="t" r="r" b="b"/>
              <a:pathLst>
                <a:path w="96" h="108" extrusionOk="0">
                  <a:moveTo>
                    <a:pt x="80" y="0"/>
                  </a:moveTo>
                  <a:cubicBezTo>
                    <a:pt x="89" y="0"/>
                    <a:pt x="96" y="7"/>
                    <a:pt x="96" y="16"/>
                  </a:cubicBezTo>
                  <a:cubicBezTo>
                    <a:pt x="96" y="40"/>
                    <a:pt x="96" y="40"/>
                    <a:pt x="96" y="40"/>
                  </a:cubicBezTo>
                  <a:cubicBezTo>
                    <a:pt x="96" y="76"/>
                    <a:pt x="48" y="108"/>
                    <a:pt x="48" y="108"/>
                  </a:cubicBezTo>
                  <a:cubicBezTo>
                    <a:pt x="48" y="108"/>
                    <a:pt x="0" y="76"/>
                    <a:pt x="0" y="40"/>
                  </a:cubicBezTo>
                  <a:cubicBezTo>
                    <a:pt x="0" y="16"/>
                    <a:pt x="0" y="16"/>
                    <a:pt x="0" y="16"/>
                  </a:cubicBezTo>
                  <a:cubicBezTo>
                    <a:pt x="0" y="7"/>
                    <a:pt x="7" y="0"/>
                    <a:pt x="16" y="0"/>
                  </a:cubicBezTo>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7" name="Google Shape;227;p7"/>
            <p:cNvSpPr/>
            <p:nvPr/>
          </p:nvSpPr>
          <p:spPr>
            <a:xfrm>
              <a:off x="1052513" y="2708276"/>
              <a:ext cx="47625" cy="71438"/>
            </a:xfrm>
            <a:custGeom>
              <a:avLst/>
              <a:gdLst/>
              <a:ahLst/>
              <a:cxnLst/>
              <a:rect l="l" t="t" r="r" b="b"/>
              <a:pathLst>
                <a:path w="16" h="24" extrusionOk="0">
                  <a:moveTo>
                    <a:pt x="16" y="20"/>
                  </a:moveTo>
                  <a:cubicBezTo>
                    <a:pt x="16" y="22"/>
                    <a:pt x="14" y="24"/>
                    <a:pt x="12" y="24"/>
                  </a:cubicBezTo>
                  <a:cubicBezTo>
                    <a:pt x="4" y="24"/>
                    <a:pt x="4" y="24"/>
                    <a:pt x="4" y="24"/>
                  </a:cubicBezTo>
                  <a:cubicBezTo>
                    <a:pt x="2" y="24"/>
                    <a:pt x="0" y="22"/>
                    <a:pt x="0" y="20"/>
                  </a:cubicBezTo>
                  <a:cubicBezTo>
                    <a:pt x="0" y="4"/>
                    <a:pt x="0" y="4"/>
                    <a:pt x="0" y="4"/>
                  </a:cubicBezTo>
                  <a:cubicBezTo>
                    <a:pt x="0" y="2"/>
                    <a:pt x="2" y="0"/>
                    <a:pt x="4" y="0"/>
                  </a:cubicBezTo>
                  <a:cubicBezTo>
                    <a:pt x="12" y="0"/>
                    <a:pt x="12" y="0"/>
                    <a:pt x="12" y="0"/>
                  </a:cubicBezTo>
                  <a:cubicBezTo>
                    <a:pt x="14" y="0"/>
                    <a:pt x="16" y="2"/>
                    <a:pt x="16" y="4"/>
                  </a:cubicBezTo>
                  <a:lnTo>
                    <a:pt x="16" y="20"/>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7"/>
            <p:cNvSpPr/>
            <p:nvPr/>
          </p:nvSpPr>
          <p:spPr>
            <a:xfrm>
              <a:off x="1195388" y="2708276"/>
              <a:ext cx="49212" cy="71438"/>
            </a:xfrm>
            <a:custGeom>
              <a:avLst/>
              <a:gdLst/>
              <a:ahLst/>
              <a:cxnLst/>
              <a:rect l="l" t="t" r="r" b="b"/>
              <a:pathLst>
                <a:path w="16" h="24" extrusionOk="0">
                  <a:moveTo>
                    <a:pt x="16" y="20"/>
                  </a:moveTo>
                  <a:cubicBezTo>
                    <a:pt x="16" y="22"/>
                    <a:pt x="14" y="24"/>
                    <a:pt x="12" y="24"/>
                  </a:cubicBezTo>
                  <a:cubicBezTo>
                    <a:pt x="4" y="24"/>
                    <a:pt x="4" y="24"/>
                    <a:pt x="4" y="24"/>
                  </a:cubicBezTo>
                  <a:cubicBezTo>
                    <a:pt x="2" y="24"/>
                    <a:pt x="0" y="22"/>
                    <a:pt x="0" y="20"/>
                  </a:cubicBezTo>
                  <a:cubicBezTo>
                    <a:pt x="0" y="4"/>
                    <a:pt x="0" y="4"/>
                    <a:pt x="0" y="4"/>
                  </a:cubicBezTo>
                  <a:cubicBezTo>
                    <a:pt x="0" y="2"/>
                    <a:pt x="2" y="0"/>
                    <a:pt x="4" y="0"/>
                  </a:cubicBezTo>
                  <a:cubicBezTo>
                    <a:pt x="12" y="0"/>
                    <a:pt x="12" y="0"/>
                    <a:pt x="12" y="0"/>
                  </a:cubicBezTo>
                  <a:cubicBezTo>
                    <a:pt x="14" y="0"/>
                    <a:pt x="16" y="2"/>
                    <a:pt x="16" y="4"/>
                  </a:cubicBezTo>
                  <a:lnTo>
                    <a:pt x="16" y="20"/>
                  </a:lnTo>
                  <a:close/>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 name="Google Shape;229;p7"/>
            <p:cNvSpPr/>
            <p:nvPr/>
          </p:nvSpPr>
          <p:spPr>
            <a:xfrm>
              <a:off x="1004888" y="2863851"/>
              <a:ext cx="287337" cy="106363"/>
            </a:xfrm>
            <a:custGeom>
              <a:avLst/>
              <a:gdLst/>
              <a:ahLst/>
              <a:cxnLst/>
              <a:rect l="l" t="t" r="r" b="b"/>
              <a:pathLst>
                <a:path w="96" h="36" extrusionOk="0">
                  <a:moveTo>
                    <a:pt x="96" y="0"/>
                  </a:moveTo>
                  <a:cubicBezTo>
                    <a:pt x="96" y="20"/>
                    <a:pt x="75" y="36"/>
                    <a:pt x="48" y="36"/>
                  </a:cubicBezTo>
                  <a:cubicBezTo>
                    <a:pt x="21" y="36"/>
                    <a:pt x="0" y="20"/>
                    <a:pt x="0" y="0"/>
                  </a:cubicBezTo>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7"/>
            <p:cNvSpPr/>
            <p:nvPr/>
          </p:nvSpPr>
          <p:spPr>
            <a:xfrm>
              <a:off x="682625" y="2874963"/>
              <a:ext cx="142875" cy="142875"/>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1" name="Google Shape;231;p7"/>
            <p:cNvSpPr/>
            <p:nvPr/>
          </p:nvSpPr>
          <p:spPr>
            <a:xfrm>
              <a:off x="742950" y="2935288"/>
              <a:ext cx="23812" cy="23813"/>
            </a:xfrm>
            <a:prstGeom prst="ellipse">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2" name="Google Shape;232;p7"/>
            <p:cNvSpPr/>
            <p:nvPr/>
          </p:nvSpPr>
          <p:spPr>
            <a:xfrm>
              <a:off x="623888" y="3054351"/>
              <a:ext cx="523875" cy="358775"/>
            </a:xfrm>
            <a:custGeom>
              <a:avLst/>
              <a:gdLst/>
              <a:ahLst/>
              <a:cxnLst/>
              <a:rect l="l" t="t" r="r" b="b"/>
              <a:pathLst>
                <a:path w="176" h="120" extrusionOk="0">
                  <a:moveTo>
                    <a:pt x="176" y="4"/>
                  </a:moveTo>
                  <a:cubicBezTo>
                    <a:pt x="176" y="108"/>
                    <a:pt x="176" y="108"/>
                    <a:pt x="176" y="108"/>
                  </a:cubicBezTo>
                  <a:cubicBezTo>
                    <a:pt x="176" y="115"/>
                    <a:pt x="171" y="120"/>
                    <a:pt x="164" y="120"/>
                  </a:cubicBezTo>
                  <a:cubicBezTo>
                    <a:pt x="157" y="120"/>
                    <a:pt x="152" y="115"/>
                    <a:pt x="152" y="108"/>
                  </a:cubicBezTo>
                  <a:cubicBezTo>
                    <a:pt x="152" y="40"/>
                    <a:pt x="152" y="40"/>
                    <a:pt x="152" y="40"/>
                  </a:cubicBezTo>
                  <a:cubicBezTo>
                    <a:pt x="152" y="33"/>
                    <a:pt x="147" y="28"/>
                    <a:pt x="140" y="28"/>
                  </a:cubicBezTo>
                  <a:cubicBezTo>
                    <a:pt x="133" y="28"/>
                    <a:pt x="128" y="33"/>
                    <a:pt x="128" y="40"/>
                  </a:cubicBezTo>
                  <a:cubicBezTo>
                    <a:pt x="128" y="64"/>
                    <a:pt x="128" y="64"/>
                    <a:pt x="128" y="64"/>
                  </a:cubicBezTo>
                  <a:cubicBezTo>
                    <a:pt x="128" y="71"/>
                    <a:pt x="123" y="76"/>
                    <a:pt x="116" y="76"/>
                  </a:cubicBezTo>
                  <a:cubicBezTo>
                    <a:pt x="12" y="76"/>
                    <a:pt x="12" y="76"/>
                    <a:pt x="12" y="76"/>
                  </a:cubicBezTo>
                  <a:cubicBezTo>
                    <a:pt x="5" y="76"/>
                    <a:pt x="0" y="71"/>
                    <a:pt x="0" y="64"/>
                  </a:cubicBezTo>
                  <a:cubicBezTo>
                    <a:pt x="0" y="57"/>
                    <a:pt x="5" y="52"/>
                    <a:pt x="12" y="52"/>
                  </a:cubicBezTo>
                  <a:cubicBezTo>
                    <a:pt x="76" y="52"/>
                    <a:pt x="76" y="52"/>
                    <a:pt x="76" y="52"/>
                  </a:cubicBezTo>
                  <a:cubicBezTo>
                    <a:pt x="83" y="52"/>
                    <a:pt x="88" y="47"/>
                    <a:pt x="88" y="40"/>
                  </a:cubicBezTo>
                  <a:cubicBezTo>
                    <a:pt x="88" y="33"/>
                    <a:pt x="83" y="28"/>
                    <a:pt x="76" y="28"/>
                  </a:cubicBezTo>
                  <a:cubicBezTo>
                    <a:pt x="56" y="28"/>
                    <a:pt x="56" y="28"/>
                    <a:pt x="56" y="28"/>
                  </a:cubicBezTo>
                  <a:cubicBezTo>
                    <a:pt x="49" y="28"/>
                    <a:pt x="44" y="23"/>
                    <a:pt x="44" y="16"/>
                  </a:cubicBezTo>
                  <a:cubicBezTo>
                    <a:pt x="44" y="0"/>
                    <a:pt x="44" y="0"/>
                    <a:pt x="44" y="0"/>
                  </a:cubicBezTo>
                </a:path>
              </a:pathLst>
            </a:cu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3" name="Google Shape;233;p7"/>
          <p:cNvGrpSpPr/>
          <p:nvPr/>
        </p:nvGrpSpPr>
        <p:grpSpPr>
          <a:xfrm>
            <a:off x="867103" y="5101845"/>
            <a:ext cx="521206" cy="752476"/>
            <a:chOff x="1792288" y="1430338"/>
            <a:chExt cx="741362" cy="752476"/>
          </a:xfrm>
        </p:grpSpPr>
        <p:cxnSp>
          <p:nvCxnSpPr>
            <p:cNvPr id="234" name="Google Shape;234;p7"/>
            <p:cNvCxnSpPr/>
            <p:nvPr/>
          </p:nvCxnSpPr>
          <p:spPr>
            <a:xfrm>
              <a:off x="1828800" y="2016126"/>
              <a:ext cx="261937" cy="0"/>
            </a:xfrm>
            <a:prstGeom prst="straightConnector1">
              <a:avLst/>
            </a:prstGeom>
            <a:noFill/>
            <a:ln w="9525" cap="flat" cmpd="sng">
              <a:solidFill>
                <a:schemeClr val="dk2"/>
              </a:solidFill>
              <a:prstDash val="solid"/>
              <a:miter lim="800000"/>
              <a:headEnd type="none" w="med" len="med"/>
              <a:tailEnd type="none" w="med" len="med"/>
            </a:ln>
          </p:spPr>
        </p:cxnSp>
        <p:cxnSp>
          <p:nvCxnSpPr>
            <p:cNvPr id="235" name="Google Shape;235;p7"/>
            <p:cNvCxnSpPr/>
            <p:nvPr/>
          </p:nvCxnSpPr>
          <p:spPr>
            <a:xfrm>
              <a:off x="1828800" y="1968501"/>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36" name="Google Shape;236;p7"/>
            <p:cNvCxnSpPr/>
            <p:nvPr/>
          </p:nvCxnSpPr>
          <p:spPr>
            <a:xfrm>
              <a:off x="1971675" y="1968501"/>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37" name="Google Shape;237;p7"/>
            <p:cNvCxnSpPr/>
            <p:nvPr/>
          </p:nvCxnSpPr>
          <p:spPr>
            <a:xfrm>
              <a:off x="1828800" y="191928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38" name="Google Shape;238;p7"/>
            <p:cNvCxnSpPr/>
            <p:nvPr/>
          </p:nvCxnSpPr>
          <p:spPr>
            <a:xfrm>
              <a:off x="1971675" y="191928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39" name="Google Shape;239;p7"/>
            <p:cNvCxnSpPr/>
            <p:nvPr/>
          </p:nvCxnSpPr>
          <p:spPr>
            <a:xfrm>
              <a:off x="1828800" y="1871663"/>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0" name="Google Shape;240;p7"/>
            <p:cNvCxnSpPr/>
            <p:nvPr/>
          </p:nvCxnSpPr>
          <p:spPr>
            <a:xfrm>
              <a:off x="1971675" y="1871663"/>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1" name="Google Shape;241;p7"/>
            <p:cNvCxnSpPr/>
            <p:nvPr/>
          </p:nvCxnSpPr>
          <p:spPr>
            <a:xfrm>
              <a:off x="1828800" y="182403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2" name="Google Shape;242;p7"/>
            <p:cNvCxnSpPr/>
            <p:nvPr/>
          </p:nvCxnSpPr>
          <p:spPr>
            <a:xfrm>
              <a:off x="1971675" y="182403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3" name="Google Shape;243;p7"/>
            <p:cNvCxnSpPr/>
            <p:nvPr/>
          </p:nvCxnSpPr>
          <p:spPr>
            <a:xfrm>
              <a:off x="1828800" y="1776413"/>
              <a:ext cx="261937" cy="0"/>
            </a:xfrm>
            <a:prstGeom prst="straightConnector1">
              <a:avLst/>
            </a:prstGeom>
            <a:noFill/>
            <a:ln w="9525" cap="flat" cmpd="sng">
              <a:solidFill>
                <a:schemeClr val="dk2"/>
              </a:solidFill>
              <a:prstDash val="solid"/>
              <a:miter lim="800000"/>
              <a:headEnd type="none" w="med" len="med"/>
              <a:tailEnd type="none" w="med" len="med"/>
            </a:ln>
          </p:spPr>
        </p:cxnSp>
        <p:cxnSp>
          <p:nvCxnSpPr>
            <p:cNvPr id="244" name="Google Shape;244;p7"/>
            <p:cNvCxnSpPr/>
            <p:nvPr/>
          </p:nvCxnSpPr>
          <p:spPr>
            <a:xfrm>
              <a:off x="1828800" y="172878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5" name="Google Shape;245;p7"/>
            <p:cNvCxnSpPr/>
            <p:nvPr/>
          </p:nvCxnSpPr>
          <p:spPr>
            <a:xfrm>
              <a:off x="1971675" y="1728788"/>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6" name="Google Shape;246;p7"/>
            <p:cNvCxnSpPr/>
            <p:nvPr/>
          </p:nvCxnSpPr>
          <p:spPr>
            <a:xfrm>
              <a:off x="1828800" y="1681163"/>
              <a:ext cx="119062" cy="0"/>
            </a:xfrm>
            <a:prstGeom prst="straightConnector1">
              <a:avLst/>
            </a:prstGeom>
            <a:noFill/>
            <a:ln w="9525" cap="flat" cmpd="sng">
              <a:solidFill>
                <a:schemeClr val="dk2"/>
              </a:solidFill>
              <a:prstDash val="solid"/>
              <a:miter lim="800000"/>
              <a:headEnd type="none" w="med" len="med"/>
              <a:tailEnd type="none" w="med" len="med"/>
            </a:ln>
          </p:spPr>
        </p:cxnSp>
        <p:cxnSp>
          <p:nvCxnSpPr>
            <p:cNvPr id="247" name="Google Shape;247;p7"/>
            <p:cNvCxnSpPr/>
            <p:nvPr/>
          </p:nvCxnSpPr>
          <p:spPr>
            <a:xfrm>
              <a:off x="1971675" y="1681163"/>
              <a:ext cx="119062" cy="0"/>
            </a:xfrm>
            <a:prstGeom prst="straightConnector1">
              <a:avLst/>
            </a:prstGeom>
            <a:noFill/>
            <a:ln w="9525" cap="flat" cmpd="sng">
              <a:solidFill>
                <a:schemeClr val="dk2"/>
              </a:solidFill>
              <a:prstDash val="solid"/>
              <a:miter lim="800000"/>
              <a:headEnd type="none" w="med" len="med"/>
              <a:tailEnd type="none" w="med" len="med"/>
            </a:ln>
          </p:spPr>
        </p:cxnSp>
        <p:sp>
          <p:nvSpPr>
            <p:cNvPr id="248" name="Google Shape;248;p7"/>
            <p:cNvSpPr/>
            <p:nvPr/>
          </p:nvSpPr>
          <p:spPr>
            <a:xfrm>
              <a:off x="2389188" y="1681163"/>
              <a:ext cx="144462" cy="501650"/>
            </a:xfrm>
            <a:custGeom>
              <a:avLst/>
              <a:gdLst/>
              <a:ahLst/>
              <a:cxnLst/>
              <a:rect l="l" t="t" r="r" b="b"/>
              <a:pathLst>
                <a:path w="91" h="316" extrusionOk="0">
                  <a:moveTo>
                    <a:pt x="0" y="0"/>
                  </a:moveTo>
                  <a:lnTo>
                    <a:pt x="91" y="0"/>
                  </a:lnTo>
                  <a:lnTo>
                    <a:pt x="91" y="316"/>
                  </a:lnTo>
                  <a:lnTo>
                    <a:pt x="61" y="316"/>
                  </a:lnTo>
                </a:path>
              </a:pathLst>
            </a:custGeom>
            <a:noFill/>
            <a:ln w="9525" cap="flat" cmpd="sng">
              <a:solidFill>
                <a:schemeClr val="dk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49" name="Google Shape;249;p7"/>
            <p:cNvCxnSpPr/>
            <p:nvPr/>
          </p:nvCxnSpPr>
          <p:spPr>
            <a:xfrm>
              <a:off x="2127250" y="1681163"/>
              <a:ext cx="142875" cy="0"/>
            </a:xfrm>
            <a:prstGeom prst="straightConnector1">
              <a:avLst/>
            </a:prstGeom>
            <a:noFill/>
            <a:ln w="9525" cap="flat" cmpd="sng">
              <a:solidFill>
                <a:schemeClr val="dk2"/>
              </a:solidFill>
              <a:prstDash val="solid"/>
              <a:miter lim="800000"/>
              <a:headEnd type="none" w="med" len="med"/>
              <a:tailEnd type="none" w="med" len="med"/>
            </a:ln>
          </p:spPr>
        </p:cxnSp>
        <p:sp>
          <p:nvSpPr>
            <p:cNvPr id="250" name="Google Shape;250;p7"/>
            <p:cNvSpPr/>
            <p:nvPr/>
          </p:nvSpPr>
          <p:spPr>
            <a:xfrm>
              <a:off x="1839913" y="2063751"/>
              <a:ext cx="646112" cy="119063"/>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51" name="Google Shape;251;p7"/>
            <p:cNvCxnSpPr/>
            <p:nvPr/>
          </p:nvCxnSpPr>
          <p:spPr>
            <a:xfrm>
              <a:off x="2008188" y="2098676"/>
              <a:ext cx="0" cy="84138"/>
            </a:xfrm>
            <a:prstGeom prst="straightConnector1">
              <a:avLst/>
            </a:prstGeom>
            <a:noFill/>
            <a:ln w="9525" cap="flat" cmpd="sng">
              <a:solidFill>
                <a:schemeClr val="dk2"/>
              </a:solidFill>
              <a:prstDash val="solid"/>
              <a:miter lim="800000"/>
              <a:headEnd type="none" w="med" len="med"/>
              <a:tailEnd type="none" w="med" len="med"/>
            </a:ln>
          </p:spPr>
        </p:cxnSp>
        <p:cxnSp>
          <p:nvCxnSpPr>
            <p:cNvPr id="252" name="Google Shape;252;p7"/>
            <p:cNvCxnSpPr/>
            <p:nvPr/>
          </p:nvCxnSpPr>
          <p:spPr>
            <a:xfrm>
              <a:off x="2317750" y="2098676"/>
              <a:ext cx="0" cy="84138"/>
            </a:xfrm>
            <a:prstGeom prst="straightConnector1">
              <a:avLst/>
            </a:prstGeom>
            <a:noFill/>
            <a:ln w="9525" cap="flat" cmpd="sng">
              <a:solidFill>
                <a:schemeClr val="dk2"/>
              </a:solidFill>
              <a:prstDash val="solid"/>
              <a:miter lim="800000"/>
              <a:headEnd type="none" w="med" len="med"/>
              <a:tailEnd type="none" w="med" len="med"/>
            </a:ln>
          </p:spPr>
        </p:cxnSp>
        <p:cxnSp>
          <p:nvCxnSpPr>
            <p:cNvPr id="253" name="Google Shape;253;p7"/>
            <p:cNvCxnSpPr/>
            <p:nvPr/>
          </p:nvCxnSpPr>
          <p:spPr>
            <a:xfrm>
              <a:off x="1839913" y="2135188"/>
              <a:ext cx="646112" cy="0"/>
            </a:xfrm>
            <a:prstGeom prst="straightConnector1">
              <a:avLst/>
            </a:prstGeom>
            <a:noFill/>
            <a:ln w="9525" cap="flat" cmpd="sng">
              <a:solidFill>
                <a:schemeClr val="dk2"/>
              </a:solidFill>
              <a:prstDash val="solid"/>
              <a:miter lim="800000"/>
              <a:headEnd type="none" w="med" len="med"/>
              <a:tailEnd type="none" w="med" len="med"/>
            </a:ln>
          </p:spPr>
        </p:cxnSp>
        <p:cxnSp>
          <p:nvCxnSpPr>
            <p:cNvPr id="254" name="Google Shape;254;p7"/>
            <p:cNvCxnSpPr/>
            <p:nvPr/>
          </p:nvCxnSpPr>
          <p:spPr>
            <a:xfrm>
              <a:off x="1936750" y="1549401"/>
              <a:ext cx="0" cy="95250"/>
            </a:xfrm>
            <a:prstGeom prst="straightConnector1">
              <a:avLst/>
            </a:prstGeom>
            <a:noFill/>
            <a:ln w="9525" cap="flat" cmpd="sng">
              <a:solidFill>
                <a:schemeClr val="dk2"/>
              </a:solidFill>
              <a:prstDash val="solid"/>
              <a:miter lim="800000"/>
              <a:headEnd type="none" w="med" len="med"/>
              <a:tailEnd type="none" w="med" len="med"/>
            </a:ln>
          </p:spPr>
        </p:cxnSp>
        <p:cxnSp>
          <p:nvCxnSpPr>
            <p:cNvPr id="255" name="Google Shape;255;p7"/>
            <p:cNvCxnSpPr/>
            <p:nvPr/>
          </p:nvCxnSpPr>
          <p:spPr>
            <a:xfrm>
              <a:off x="1984375" y="1549401"/>
              <a:ext cx="0" cy="95250"/>
            </a:xfrm>
            <a:prstGeom prst="straightConnector1">
              <a:avLst/>
            </a:prstGeom>
            <a:noFill/>
            <a:ln w="9525" cap="flat" cmpd="sng">
              <a:solidFill>
                <a:schemeClr val="dk2"/>
              </a:solidFill>
              <a:prstDash val="solid"/>
              <a:miter lim="800000"/>
              <a:headEnd type="none" w="med" len="med"/>
              <a:tailEnd type="none" w="med" len="med"/>
            </a:ln>
          </p:spPr>
        </p:cxnSp>
        <p:cxnSp>
          <p:nvCxnSpPr>
            <p:cNvPr id="256" name="Google Shape;256;p7"/>
            <p:cNvCxnSpPr/>
            <p:nvPr/>
          </p:nvCxnSpPr>
          <p:spPr>
            <a:xfrm>
              <a:off x="1936750" y="1597026"/>
              <a:ext cx="47625" cy="0"/>
            </a:xfrm>
            <a:prstGeom prst="straightConnector1">
              <a:avLst/>
            </a:prstGeom>
            <a:noFill/>
            <a:ln w="9525" cap="flat" cmpd="sng">
              <a:solidFill>
                <a:schemeClr val="dk2"/>
              </a:solidFill>
              <a:prstDash val="solid"/>
              <a:miter lim="800000"/>
              <a:headEnd type="none" w="med" len="med"/>
              <a:tailEnd type="none" w="med" len="med"/>
            </a:ln>
          </p:spPr>
        </p:cxnSp>
        <p:cxnSp>
          <p:nvCxnSpPr>
            <p:cNvPr id="257" name="Google Shape;257;p7"/>
            <p:cNvCxnSpPr/>
            <p:nvPr/>
          </p:nvCxnSpPr>
          <p:spPr>
            <a:xfrm rot="10800000">
              <a:off x="1876425" y="1597026"/>
              <a:ext cx="23812" cy="0"/>
            </a:xfrm>
            <a:prstGeom prst="straightConnector1">
              <a:avLst/>
            </a:prstGeom>
            <a:noFill/>
            <a:ln w="9525" cap="flat" cmpd="sng">
              <a:solidFill>
                <a:schemeClr val="dk2"/>
              </a:solidFill>
              <a:prstDash val="solid"/>
              <a:miter lim="800000"/>
              <a:headEnd type="none" w="med" len="med"/>
              <a:tailEnd type="none" w="med" len="med"/>
            </a:ln>
          </p:spPr>
        </p:cxnSp>
        <p:cxnSp>
          <p:nvCxnSpPr>
            <p:cNvPr id="258" name="Google Shape;258;p7"/>
            <p:cNvCxnSpPr/>
            <p:nvPr/>
          </p:nvCxnSpPr>
          <p:spPr>
            <a:xfrm rot="10800000">
              <a:off x="2019300" y="1597026"/>
              <a:ext cx="23812" cy="0"/>
            </a:xfrm>
            <a:prstGeom prst="straightConnector1">
              <a:avLst/>
            </a:prstGeom>
            <a:noFill/>
            <a:ln w="9525" cap="flat" cmpd="sng">
              <a:solidFill>
                <a:schemeClr val="dk2"/>
              </a:solidFill>
              <a:prstDash val="solid"/>
              <a:miter lim="800000"/>
              <a:headEnd type="none" w="med" len="med"/>
              <a:tailEnd type="none" w="med" len="med"/>
            </a:ln>
          </p:spPr>
        </p:cxnSp>
        <p:sp>
          <p:nvSpPr>
            <p:cNvPr id="259" name="Google Shape;259;p7"/>
            <p:cNvSpPr/>
            <p:nvPr/>
          </p:nvSpPr>
          <p:spPr>
            <a:xfrm>
              <a:off x="2259013" y="1538288"/>
              <a:ext cx="142875" cy="142875"/>
            </a:xfrm>
            <a:custGeom>
              <a:avLst/>
              <a:gdLst/>
              <a:ahLst/>
              <a:cxnLst/>
              <a:rect l="l" t="t" r="r" b="b"/>
              <a:pathLst>
                <a:path w="90" h="90" extrusionOk="0">
                  <a:moveTo>
                    <a:pt x="90" y="30"/>
                  </a:moveTo>
                  <a:lnTo>
                    <a:pt x="60" y="30"/>
                  </a:lnTo>
                  <a:lnTo>
                    <a:pt x="60" y="0"/>
                  </a:lnTo>
                  <a:lnTo>
                    <a:pt x="30" y="0"/>
                  </a:lnTo>
                  <a:lnTo>
                    <a:pt x="30" y="30"/>
                  </a:lnTo>
                  <a:lnTo>
                    <a:pt x="0" y="30"/>
                  </a:lnTo>
                  <a:lnTo>
                    <a:pt x="0" y="60"/>
                  </a:lnTo>
                  <a:lnTo>
                    <a:pt x="30" y="60"/>
                  </a:lnTo>
                  <a:lnTo>
                    <a:pt x="30" y="90"/>
                  </a:lnTo>
                  <a:lnTo>
                    <a:pt x="60" y="90"/>
                  </a:lnTo>
                  <a:lnTo>
                    <a:pt x="60" y="60"/>
                  </a:lnTo>
                  <a:lnTo>
                    <a:pt x="90" y="60"/>
                  </a:lnTo>
                  <a:lnTo>
                    <a:pt x="90" y="30"/>
                  </a:lnTo>
                  <a:close/>
                </a:path>
              </a:pathLst>
            </a:cu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0" name="Google Shape;260;p7"/>
            <p:cNvSpPr/>
            <p:nvPr/>
          </p:nvSpPr>
          <p:spPr>
            <a:xfrm>
              <a:off x="2174875" y="1728788"/>
              <a:ext cx="71437"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1" name="Google Shape;261;p7"/>
            <p:cNvSpPr/>
            <p:nvPr/>
          </p:nvSpPr>
          <p:spPr>
            <a:xfrm>
              <a:off x="2293938" y="1728788"/>
              <a:ext cx="71437"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2" name="Google Shape;262;p7"/>
            <p:cNvSpPr/>
            <p:nvPr/>
          </p:nvSpPr>
          <p:spPr>
            <a:xfrm>
              <a:off x="2413000" y="1728788"/>
              <a:ext cx="73025"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3" name="Google Shape;263;p7"/>
            <p:cNvSpPr/>
            <p:nvPr/>
          </p:nvSpPr>
          <p:spPr>
            <a:xfrm>
              <a:off x="2174875" y="1824038"/>
              <a:ext cx="71437"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4" name="Google Shape;264;p7"/>
            <p:cNvSpPr/>
            <p:nvPr/>
          </p:nvSpPr>
          <p:spPr>
            <a:xfrm>
              <a:off x="2293938" y="1824038"/>
              <a:ext cx="71437"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5" name="Google Shape;265;p7"/>
            <p:cNvSpPr/>
            <p:nvPr/>
          </p:nvSpPr>
          <p:spPr>
            <a:xfrm>
              <a:off x="2413000" y="1824038"/>
              <a:ext cx="73025"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6" name="Google Shape;266;p7"/>
            <p:cNvSpPr/>
            <p:nvPr/>
          </p:nvSpPr>
          <p:spPr>
            <a:xfrm>
              <a:off x="2174875" y="1919288"/>
              <a:ext cx="71437" cy="49213"/>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7" name="Google Shape;267;p7"/>
            <p:cNvSpPr/>
            <p:nvPr/>
          </p:nvSpPr>
          <p:spPr>
            <a:xfrm>
              <a:off x="2293938" y="1919288"/>
              <a:ext cx="71437" cy="49213"/>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8" name="Google Shape;268;p7"/>
            <p:cNvSpPr/>
            <p:nvPr/>
          </p:nvSpPr>
          <p:spPr>
            <a:xfrm>
              <a:off x="2413000" y="1919288"/>
              <a:ext cx="73025" cy="49213"/>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69" name="Google Shape;269;p7"/>
            <p:cNvCxnSpPr/>
            <p:nvPr/>
          </p:nvCxnSpPr>
          <p:spPr>
            <a:xfrm rot="10800000">
              <a:off x="2163763" y="2016126"/>
              <a:ext cx="369887" cy="0"/>
            </a:xfrm>
            <a:prstGeom prst="straightConnector1">
              <a:avLst/>
            </a:prstGeom>
            <a:noFill/>
            <a:ln w="9525" cap="flat" cmpd="sng">
              <a:solidFill>
                <a:schemeClr val="dk2"/>
              </a:solidFill>
              <a:prstDash val="solid"/>
              <a:miter lim="800000"/>
              <a:headEnd type="none" w="med" len="med"/>
              <a:tailEnd type="none" w="med" len="med"/>
            </a:ln>
          </p:spPr>
        </p:cxnSp>
        <p:sp>
          <p:nvSpPr>
            <p:cNvPr id="270" name="Google Shape;270;p7"/>
            <p:cNvSpPr/>
            <p:nvPr/>
          </p:nvSpPr>
          <p:spPr>
            <a:xfrm>
              <a:off x="1792288" y="1514476"/>
              <a:ext cx="334962" cy="668338"/>
            </a:xfrm>
            <a:custGeom>
              <a:avLst/>
              <a:gdLst/>
              <a:ahLst/>
              <a:cxnLst/>
              <a:rect l="l" t="t" r="r" b="b"/>
              <a:pathLst>
                <a:path w="211" h="421" extrusionOk="0">
                  <a:moveTo>
                    <a:pt x="30" y="421"/>
                  </a:moveTo>
                  <a:lnTo>
                    <a:pt x="0" y="421"/>
                  </a:lnTo>
                  <a:lnTo>
                    <a:pt x="0" y="0"/>
                  </a:lnTo>
                  <a:lnTo>
                    <a:pt x="211" y="0"/>
                  </a:lnTo>
                  <a:lnTo>
                    <a:pt x="211" y="323"/>
                  </a:lnTo>
                </a:path>
              </a:pathLst>
            </a:custGeom>
            <a:noFill/>
            <a:ln w="9525" cap="flat" cmpd="sng">
              <a:solidFill>
                <a:schemeClr val="dk2"/>
              </a:solidFill>
              <a:prstDash val="solid"/>
              <a:miter lim="800000"/>
              <a:headEnd type="none" w="med" len="med"/>
              <a:tailEnd type="none" w="med" len="med"/>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1" name="Google Shape;271;p7"/>
            <p:cNvSpPr/>
            <p:nvPr/>
          </p:nvSpPr>
          <p:spPr>
            <a:xfrm>
              <a:off x="1816100" y="1466851"/>
              <a:ext cx="287337" cy="47625"/>
            </a:xfrm>
            <a:prstGeom prst="rect">
              <a:avLst/>
            </a:prstGeom>
            <a:noFill/>
            <a:ln w="9525" cap="flat" cmpd="sng">
              <a:solidFill>
                <a:schemeClr val="dk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72" name="Google Shape;272;p7"/>
            <p:cNvCxnSpPr/>
            <p:nvPr/>
          </p:nvCxnSpPr>
          <p:spPr>
            <a:xfrm rot="10800000">
              <a:off x="1865313" y="1430338"/>
              <a:ext cx="0" cy="36513"/>
            </a:xfrm>
            <a:prstGeom prst="straightConnector1">
              <a:avLst/>
            </a:prstGeom>
            <a:noFill/>
            <a:ln w="9525" cap="flat" cmpd="sng">
              <a:solidFill>
                <a:schemeClr val="dk2"/>
              </a:solidFill>
              <a:prstDash val="solid"/>
              <a:miter lim="800000"/>
              <a:headEnd type="none" w="med" len="med"/>
              <a:tailEnd type="none" w="med" len="med"/>
            </a:ln>
          </p:spPr>
        </p:cxnSp>
        <p:cxnSp>
          <p:nvCxnSpPr>
            <p:cNvPr id="273" name="Google Shape;273;p7"/>
            <p:cNvCxnSpPr/>
            <p:nvPr/>
          </p:nvCxnSpPr>
          <p:spPr>
            <a:xfrm rot="10800000">
              <a:off x="2055813" y="1430338"/>
              <a:ext cx="0" cy="36513"/>
            </a:xfrm>
            <a:prstGeom prst="straightConnector1">
              <a:avLst/>
            </a:prstGeom>
            <a:noFill/>
            <a:ln w="9525" cap="flat" cmpd="sng">
              <a:solidFill>
                <a:schemeClr val="dk2"/>
              </a:solidFill>
              <a:prstDash val="solid"/>
              <a:miter lim="800000"/>
              <a:headEnd type="none" w="med" len="med"/>
              <a:tailEnd type="none" w="med" len="med"/>
            </a:ln>
          </p:spPr>
        </p:cxnSp>
      </p:grpSp>
      <p:sp>
        <p:nvSpPr>
          <p:cNvPr id="274" name="Google Shape;274;p7"/>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050" b="0" i="0" u="none" strike="noStrike" kern="0" cap="none" spc="0" normalizeH="0" baseline="0" noProof="0">
              <a:ln>
                <a:noFill/>
              </a:ln>
              <a:solidFill>
                <a:srgbClr val="000000"/>
              </a:solidFill>
              <a:effectLst/>
              <a:uLnTx/>
              <a:uFillTx/>
              <a:latin typeface="Play"/>
              <a:sym typeface="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7F100-415F-64FA-774E-8C54BEC7DB5C}"/>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36E7A35-40D6-F1DC-9E9E-27A3878283E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5AA2A0B-D478-8618-92C8-1783ED7A856C}"/>
              </a:ext>
            </a:extLst>
          </p:cNvPr>
          <p:cNvSpPr>
            <a:spLocks noGrp="1"/>
          </p:cNvSpPr>
          <p:nvPr>
            <p:ph type="title"/>
          </p:nvPr>
        </p:nvSpPr>
        <p:spPr/>
        <p:txBody>
          <a:bodyPr/>
          <a:lstStyle/>
          <a:p>
            <a:r>
              <a:rPr lang="en-US" dirty="0"/>
              <a:t>RHTP’s Distinctive Needle Movers</a:t>
            </a:r>
          </a:p>
        </p:txBody>
      </p:sp>
      <p:sp>
        <p:nvSpPr>
          <p:cNvPr id="12" name="Text Placeholder 1">
            <a:extLst>
              <a:ext uri="{FF2B5EF4-FFF2-40B4-BE49-F238E27FC236}">
                <a16:creationId xmlns:a16="http://schemas.microsoft.com/office/drawing/2014/main" id="{3605FA0E-44E3-0BEC-EC5B-DEFB11FAEF2B}"/>
              </a:ext>
            </a:extLst>
          </p:cNvPr>
          <p:cNvSpPr txBox="1">
            <a:spLocks/>
          </p:cNvSpPr>
          <p:nvPr/>
        </p:nvSpPr>
        <p:spPr>
          <a:xfrm>
            <a:off x="633385" y="1003303"/>
            <a:ext cx="3197906" cy="1149392"/>
          </a:xfrm>
          <a:prstGeom prst="rect">
            <a:avLst/>
          </a:prstGeom>
        </p:spPr>
        <p:txBody>
          <a:bodyPr bIns="108000" anchor="b">
            <a:normAutofit/>
          </a:bodyPr>
          <a:lstStyle>
            <a:defPPr>
              <a:defRPr lang="en-US"/>
            </a:defPPr>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rgbClr val="FF0F00"/>
                </a:solidFill>
                <a:latin typeface="Calibri"/>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rgbClr val="FF0F00"/>
                </a:solidFill>
                <a:latin typeface="Calibri"/>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rgbClr val="FF0F00"/>
                </a:solidFill>
                <a:latin typeface="Calibri"/>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rgbClr val="FF0F00"/>
                </a:solidFill>
                <a:latin typeface="Calibri"/>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rgbClr val="FF0F00"/>
                </a:solidFill>
                <a:latin typeface="Calibri"/>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ysClr val="windowText" lastClr="000000"/>
                </a:solidFill>
                <a:latin typeface="Calibri"/>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ysClr val="windowText" lastClr="000000"/>
                </a:solidFill>
                <a:latin typeface="Calibri"/>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ysClr val="windowText" lastClr="000000"/>
                </a:solidFill>
                <a:latin typeface="Calibri"/>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ysClr val="windowText" lastClr="000000"/>
                </a:solidFill>
                <a:latin typeface="Calibri"/>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400" b="1"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West Virginia’s RHT Program focuses on achieving the following target objectives &amp; metrics by:</a:t>
            </a:r>
          </a:p>
        </p:txBody>
      </p:sp>
      <p:cxnSp>
        <p:nvCxnSpPr>
          <p:cNvPr id="13" name="Straight Connector 12">
            <a:extLst>
              <a:ext uri="{FF2B5EF4-FFF2-40B4-BE49-F238E27FC236}">
                <a16:creationId xmlns:a16="http://schemas.microsoft.com/office/drawing/2014/main" id="{6D8575D9-E282-F31B-3A40-7C11EE47B08A}"/>
              </a:ext>
            </a:extLst>
          </p:cNvPr>
          <p:cNvCxnSpPr>
            <a:cxnSpLocks/>
          </p:cNvCxnSpPr>
          <p:nvPr/>
        </p:nvCxnSpPr>
        <p:spPr>
          <a:xfrm>
            <a:off x="633384" y="2178830"/>
            <a:ext cx="3045851" cy="0"/>
          </a:xfrm>
          <a:prstGeom prst="line">
            <a:avLst/>
          </a:prstGeom>
          <a:noFill/>
          <a:ln w="15875" cap="flat" cmpd="sng" algn="ctr">
            <a:solidFill>
              <a:srgbClr val="1B365D"/>
            </a:solidFill>
            <a:prstDash val="solid"/>
          </a:ln>
          <a:effectLst/>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26E030A-84D7-7A8C-DC6D-D0925740F231}"/>
              </a:ext>
            </a:extLst>
          </p:cNvPr>
          <p:cNvSpPr>
            <a:spLocks noChangeArrowheads="1"/>
          </p:cNvSpPr>
          <p:nvPr/>
        </p:nvSpPr>
        <p:spPr bwMode="gray">
          <a:xfrm>
            <a:off x="633384" y="2323204"/>
            <a:ext cx="2814494" cy="301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defPPr>
              <a:defRPr lang="en-US"/>
            </a:defPPr>
            <a:lvl1pPr marL="342900" indent="-342900" algn="l" defTabSz="895350" rtl="0" eaLnBrk="0" latinLnBrk="0" hangingPunct="0">
              <a:defRPr sz="1600" kern="1200">
                <a:solidFill>
                  <a:sysClr val="windowText" lastClr="000000"/>
                </a:solidFill>
                <a:latin typeface="Arial" panose="020B0604020202020204" pitchFamily="34" charset="0"/>
              </a:defRPr>
            </a:lvl1pPr>
            <a:lvl2pPr marL="144463" indent="-142875" algn="l" defTabSz="895350" rtl="0" eaLnBrk="0" latinLnBrk="0" hangingPunct="0">
              <a:defRPr sz="1600" kern="1200">
                <a:solidFill>
                  <a:sysClr val="windowText" lastClr="000000"/>
                </a:solidFill>
                <a:latin typeface="Arial" panose="020B0604020202020204" pitchFamily="34" charset="0"/>
              </a:defRPr>
            </a:lvl2pPr>
            <a:lvl3pPr marL="1143000" indent="-228600" algn="l" defTabSz="895350" rtl="0" eaLnBrk="0" latinLnBrk="0" hangingPunct="0">
              <a:defRPr sz="1600" kern="1200">
                <a:solidFill>
                  <a:sysClr val="windowText" lastClr="000000"/>
                </a:solidFill>
                <a:latin typeface="Arial" panose="020B0604020202020204" pitchFamily="34" charset="0"/>
              </a:defRPr>
            </a:lvl3pPr>
            <a:lvl4pPr marL="1600200" indent="-228600" algn="l" defTabSz="895350" rtl="0" eaLnBrk="0" latinLnBrk="0" hangingPunct="0">
              <a:defRPr sz="1600" kern="1200">
                <a:solidFill>
                  <a:sysClr val="windowText" lastClr="000000"/>
                </a:solidFill>
                <a:latin typeface="Arial" panose="020B0604020202020204" pitchFamily="34" charset="0"/>
              </a:defRPr>
            </a:lvl4pPr>
            <a:lvl5pPr marL="2057400" indent="-228600" algn="l" defTabSz="895350" rtl="0" eaLnBrk="0" latinLnBrk="0" hangingPunct="0">
              <a:defRPr sz="1600" kern="1200">
                <a:solidFill>
                  <a:sysClr val="windowText" lastClr="000000"/>
                </a:solidFill>
                <a:latin typeface="Arial" panose="020B0604020202020204" pitchFamily="34" charset="0"/>
              </a:defRPr>
            </a:lvl5pPr>
            <a:lvl6pPr marL="2514600" indent="-228600" algn="l" defTabSz="895350" rtl="0" eaLnBrk="0" fontAlgn="base" latinLnBrk="0" hangingPunct="0">
              <a:spcBef>
                <a:spcPct val="0"/>
              </a:spcBef>
              <a:spcAft>
                <a:spcPct val="0"/>
              </a:spcAft>
              <a:buClr>
                <a:srgbClr val="1B365D"/>
              </a:buClr>
              <a:defRPr sz="1600" kern="1200">
                <a:solidFill>
                  <a:sysClr val="windowText" lastClr="000000"/>
                </a:solidFill>
                <a:latin typeface="Arial" panose="020B0604020202020204" pitchFamily="34" charset="0"/>
              </a:defRPr>
            </a:lvl6pPr>
            <a:lvl7pPr marL="2971800" indent="-228600" algn="l" defTabSz="895350" rtl="0" eaLnBrk="0" fontAlgn="base" latinLnBrk="0" hangingPunct="0">
              <a:spcBef>
                <a:spcPct val="0"/>
              </a:spcBef>
              <a:spcAft>
                <a:spcPct val="0"/>
              </a:spcAft>
              <a:buClr>
                <a:srgbClr val="1B365D"/>
              </a:buClr>
              <a:defRPr sz="1600" kern="1200">
                <a:solidFill>
                  <a:sysClr val="windowText" lastClr="000000"/>
                </a:solidFill>
                <a:latin typeface="Arial" panose="020B0604020202020204" pitchFamily="34" charset="0"/>
              </a:defRPr>
            </a:lvl7pPr>
            <a:lvl8pPr marL="3429000" indent="-228600" algn="l" defTabSz="895350" rtl="0" eaLnBrk="0" fontAlgn="base" latinLnBrk="0" hangingPunct="0">
              <a:spcBef>
                <a:spcPct val="0"/>
              </a:spcBef>
              <a:spcAft>
                <a:spcPct val="0"/>
              </a:spcAft>
              <a:buClr>
                <a:srgbClr val="1B365D"/>
              </a:buClr>
              <a:defRPr sz="1600" kern="1200">
                <a:solidFill>
                  <a:sysClr val="windowText" lastClr="000000"/>
                </a:solidFill>
                <a:latin typeface="Arial" panose="020B0604020202020204" pitchFamily="34" charset="0"/>
              </a:defRPr>
            </a:lvl8pPr>
            <a:lvl9pPr marL="3886200" indent="-228600" algn="l" defTabSz="895350" rtl="0" eaLnBrk="0" fontAlgn="base" latinLnBrk="0" hangingPunct="0">
              <a:spcBef>
                <a:spcPct val="0"/>
              </a:spcBef>
              <a:spcAft>
                <a:spcPct val="0"/>
              </a:spcAft>
              <a:buClr>
                <a:srgbClr val="1B365D"/>
              </a:buClr>
              <a:defRPr sz="1600" kern="1200">
                <a:solidFill>
                  <a:sysClr val="windowText" lastClr="000000"/>
                </a:solidFill>
                <a:latin typeface="Arial" panose="020B0604020202020204" pitchFamily="34" charset="0"/>
              </a:defRPr>
            </a:lvl9pPr>
          </a:lstStyle>
          <a:p>
            <a:pPr marL="342900" marR="0" lvl="0" indent="-342900" algn="l" defTabSz="895350" rtl="0" eaLnBrk="0" fontAlgn="auto" latinLnBrk="0" hangingPunct="0">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Addressing state-wide health challenges through </a:t>
            </a: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community engagement </a:t>
            </a: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and </a:t>
            </a: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empowering individuals through education</a:t>
            </a: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 to make informed decisions about their well-being. </a:t>
            </a:r>
          </a:p>
          <a:p>
            <a:pPr marL="342900" marR="0" lvl="0" indent="-342900" algn="l" defTabSz="895350" rtl="0" eaLnBrk="0" fontAlgn="auto" latinLnBrk="0" hangingPunct="0">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Driving </a:t>
            </a: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economic sustainability </a:t>
            </a: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by incubating and accelerating start-up rural health technologies. </a:t>
            </a:r>
          </a:p>
          <a:p>
            <a:pPr marL="342900" marR="0" lvl="0" indent="-342900" algn="l" defTabSz="895350" rtl="0" eaLnBrk="0" fontAlgn="auto" latinLnBrk="0" hangingPunct="0">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Building strong </a:t>
            </a: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public-private partnerships </a:t>
            </a: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to foster </a:t>
            </a:r>
            <a:r>
              <a:rPr kumimoji="0" lang="en-US" sz="14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collective action and shared ownership </a:t>
            </a:r>
            <a:r>
              <a:rPr kumimoji="0" lang="en-US" sz="14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a:sym typeface="Arial"/>
              </a:rPr>
              <a:t>of the State’s health goals.  </a:t>
            </a:r>
            <a:endParaRPr kumimoji="0" lang="en-US" altLang="en-US" sz="1400" b="0" i="0" u="none" strike="noStrike" kern="1200" cap="none" spc="0" normalizeH="0" baseline="0" noProof="0">
              <a:ln>
                <a:noFill/>
              </a:ln>
              <a:solidFill>
                <a:sysClr val="windowText" lastClr="000000"/>
              </a:solidFill>
              <a:effectLst/>
              <a:uLnTx/>
              <a:uFillTx/>
              <a:latin typeface="Calibri"/>
              <a:ea typeface="+mn-ea"/>
              <a:cs typeface="Arial"/>
              <a:sym typeface="Arial"/>
            </a:endParaRPr>
          </a:p>
        </p:txBody>
      </p:sp>
      <p:sp>
        <p:nvSpPr>
          <p:cNvPr id="4" name="Google Shape;488;p20">
            <a:extLst>
              <a:ext uri="{FF2B5EF4-FFF2-40B4-BE49-F238E27FC236}">
                <a16:creationId xmlns:a16="http://schemas.microsoft.com/office/drawing/2014/main" id="{E911978D-C1AC-3F09-D415-923B00EB16EC}"/>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050" b="0" i="0" u="none" strike="noStrike" kern="0" cap="none" spc="0" normalizeH="0" baseline="0" noProof="0">
              <a:ln>
                <a:noFill/>
              </a:ln>
              <a:solidFill>
                <a:srgbClr val="000000"/>
              </a:solidFill>
              <a:effectLst/>
              <a:uLnTx/>
              <a:uFillTx/>
              <a:latin typeface="Play"/>
              <a:sym typeface="Play"/>
            </a:endParaRPr>
          </a:p>
        </p:txBody>
      </p:sp>
      <p:graphicFrame>
        <p:nvGraphicFramePr>
          <p:cNvPr id="7" name="Table 6">
            <a:extLst>
              <a:ext uri="{FF2B5EF4-FFF2-40B4-BE49-F238E27FC236}">
                <a16:creationId xmlns:a16="http://schemas.microsoft.com/office/drawing/2014/main" id="{CB27FF59-A067-0DB8-371D-508BC4B12A2E}"/>
              </a:ext>
            </a:extLst>
          </p:cNvPr>
          <p:cNvGraphicFramePr>
            <a:graphicFrameLocks noGrp="1"/>
          </p:cNvGraphicFramePr>
          <p:nvPr>
            <p:extLst>
              <p:ext uri="{D42A27DB-BD31-4B8C-83A1-F6EECF244321}">
                <p14:modId xmlns:p14="http://schemas.microsoft.com/office/powerpoint/2010/main" val="3529129712"/>
              </p:ext>
            </p:extLst>
          </p:nvPr>
        </p:nvGraphicFramePr>
        <p:xfrm>
          <a:off x="4746128" y="1263301"/>
          <a:ext cx="6893501" cy="4817174"/>
        </p:xfrm>
        <a:graphic>
          <a:graphicData uri="http://schemas.openxmlformats.org/drawingml/2006/table">
            <a:tbl>
              <a:tblPr/>
              <a:tblGrid>
                <a:gridCol w="1638455">
                  <a:extLst>
                    <a:ext uri="{9D8B030D-6E8A-4147-A177-3AD203B41FA5}">
                      <a16:colId xmlns:a16="http://schemas.microsoft.com/office/drawing/2014/main" val="1189337997"/>
                    </a:ext>
                  </a:extLst>
                </a:gridCol>
                <a:gridCol w="2395860">
                  <a:extLst>
                    <a:ext uri="{9D8B030D-6E8A-4147-A177-3AD203B41FA5}">
                      <a16:colId xmlns:a16="http://schemas.microsoft.com/office/drawing/2014/main" val="3711375063"/>
                    </a:ext>
                  </a:extLst>
                </a:gridCol>
                <a:gridCol w="2859186">
                  <a:extLst>
                    <a:ext uri="{9D8B030D-6E8A-4147-A177-3AD203B41FA5}">
                      <a16:colId xmlns:a16="http://schemas.microsoft.com/office/drawing/2014/main" val="4218059322"/>
                    </a:ext>
                  </a:extLst>
                </a:gridCol>
              </a:tblGrid>
              <a:tr h="277931">
                <a:tc>
                  <a:txBody>
                    <a:bodyPr/>
                    <a:lstStyle/>
                    <a:p>
                      <a:pPr algn="l" fontAlgn="base">
                        <a:lnSpc>
                          <a:spcPts val="1950"/>
                        </a:lnSpc>
                        <a:buNone/>
                      </a:pPr>
                      <a:r>
                        <a:rPr lang="en-US" sz="1100" b="1" i="0">
                          <a:solidFill>
                            <a:srgbClr val="FFFFFF"/>
                          </a:solidFill>
                          <a:effectLst/>
                          <a:latin typeface="+mn-lt"/>
                        </a:rPr>
                        <a:t>CMS Strategic Goal</a:t>
                      </a:r>
                    </a:p>
                  </a:txBody>
                  <a:tcP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solidFill>
                      <a:srgbClr val="666666"/>
                    </a:solidFill>
                  </a:tcPr>
                </a:tc>
                <a:tc>
                  <a:txBody>
                    <a:bodyPr/>
                    <a:lstStyle/>
                    <a:p>
                      <a:pPr algn="l" fontAlgn="base">
                        <a:lnSpc>
                          <a:spcPts val="1950"/>
                        </a:lnSpc>
                        <a:buNone/>
                      </a:pPr>
                      <a:r>
                        <a:rPr lang="en-US" sz="1100" b="1" i="0">
                          <a:solidFill>
                            <a:srgbClr val="FFFFFF"/>
                          </a:solidFill>
                          <a:effectLst/>
                          <a:latin typeface="+mn-lt"/>
                        </a:rPr>
                        <a:t>Objectives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solidFill>
                      <a:srgbClr val="666666"/>
                    </a:solidFill>
                  </a:tcPr>
                </a:tc>
                <a:tc>
                  <a:txBody>
                    <a:bodyPr/>
                    <a:lstStyle/>
                    <a:p>
                      <a:pPr algn="ctr" fontAlgn="base">
                        <a:lnSpc>
                          <a:spcPts val="1950"/>
                        </a:lnSpc>
                        <a:buNone/>
                      </a:pPr>
                      <a:r>
                        <a:rPr lang="en-US" sz="1100" b="1" i="0" dirty="0">
                          <a:solidFill>
                            <a:srgbClr val="FFFFFF"/>
                          </a:solidFill>
                          <a:effectLst/>
                          <a:latin typeface="+mn-lt"/>
                        </a:rPr>
                        <a:t>Highlighted 5-Year Target Metrics</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solidFill>
                      <a:srgbClr val="666666"/>
                    </a:solidFill>
                  </a:tcPr>
                </a:tc>
                <a:extLst>
                  <a:ext uri="{0D108BD9-81ED-4DB2-BD59-A6C34878D82A}">
                    <a16:rowId xmlns:a16="http://schemas.microsoft.com/office/drawing/2014/main" val="85471528"/>
                  </a:ext>
                </a:extLst>
              </a:tr>
              <a:tr h="647998">
                <a:tc rowSpan="3">
                  <a:txBody>
                    <a:bodyPr/>
                    <a:lstStyle/>
                    <a:p>
                      <a:pPr algn="l" fontAlgn="base">
                        <a:lnSpc>
                          <a:spcPts val="1425"/>
                        </a:lnSpc>
                        <a:buNone/>
                      </a:pPr>
                      <a:r>
                        <a:rPr lang="en-US" sz="1050" b="1" i="0">
                          <a:solidFill>
                            <a:schemeClr val="bg2"/>
                          </a:solidFill>
                          <a:effectLst/>
                          <a:latin typeface="+mn-lt"/>
                        </a:rPr>
                        <a:t>Make Rural America Healthy Again</a:t>
                      </a:r>
                      <a:endParaRPr lang="en-US" sz="1050" b="0" i="0">
                        <a:solidFill>
                          <a:schemeClr val="bg2"/>
                        </a:solidFill>
                        <a:effectLst/>
                        <a:latin typeface="+mn-lt"/>
                      </a:endParaRP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Improve control of chronic disease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​Improve control of chronic disease (incl SUD, diabetes, hypertension, CVD, COPD, asthma) by 5-10%</a:t>
                      </a:r>
                    </a:p>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Reduce prevalence of adult obesity by 4%</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1918748982"/>
                  </a:ext>
                </a:extLst>
              </a:tr>
              <a:tr h="647998">
                <a:tc vMerge="1">
                  <a:txBody>
                    <a:bodyPr/>
                    <a:lstStyle/>
                    <a:p>
                      <a:endParaRPr lang="en-US"/>
                    </a:p>
                  </a:txBody>
                  <a:tcPr/>
                </a:tc>
                <a:tc>
                  <a:txBody>
                    <a:bodyPr/>
                    <a:lstStyle/>
                    <a:p>
                      <a:pPr algn="l" fontAlgn="base">
                        <a:lnSpc>
                          <a:spcPct val="100000"/>
                        </a:lnSpc>
                        <a:buNone/>
                      </a:pPr>
                      <a:r>
                        <a:rPr lang="en-US" sz="1050" b="0" i="0">
                          <a:solidFill>
                            <a:srgbClr val="000000"/>
                          </a:solidFill>
                          <a:effectLst/>
                          <a:latin typeface="+mn-lt"/>
                        </a:rPr>
                        <a:t>Help citizens overcome health barriers to workforce participation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​5% reduction in percent of individuals citing health as a barrier to employment</a:t>
                      </a:r>
                    </a:p>
                    <a:p>
                      <a:pPr marL="171450" indent="-171450" algn="l" fontAlgn="base">
                        <a:lnSpc>
                          <a:spcPct val="100000"/>
                        </a:lnSpc>
                        <a:buFont typeface="Arial" panose="020B0604020202020204" pitchFamily="34" charset="0"/>
                        <a:buChar char="•"/>
                      </a:pPr>
                      <a:r>
                        <a:rPr lang="en-US" sz="1050" b="0" i="0">
                          <a:solidFill>
                            <a:srgbClr val="000000"/>
                          </a:solidFill>
                          <a:effectLst/>
                          <a:latin typeface="+mn-lt"/>
                        </a:rPr>
                        <a:t>​Increase workforce participation rate by 2 percentage points</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3647894890"/>
                  </a:ext>
                </a:extLst>
              </a:tr>
              <a:tr h="506248">
                <a:tc vMerge="1">
                  <a:txBody>
                    <a:bodyPr/>
                    <a:lstStyle/>
                    <a:p>
                      <a:endParaRPr lang="en-US"/>
                    </a:p>
                  </a:txBody>
                  <a:tcPr/>
                </a:tc>
                <a:tc>
                  <a:txBody>
                    <a:bodyPr/>
                    <a:lstStyle/>
                    <a:p>
                      <a:pPr algn="l" fontAlgn="base">
                        <a:lnSpc>
                          <a:spcPct val="100000"/>
                        </a:lnSpc>
                        <a:buNone/>
                      </a:pPr>
                      <a:r>
                        <a:rPr lang="en-US" sz="1050" b="0" i="0">
                          <a:solidFill>
                            <a:srgbClr val="000000"/>
                          </a:solidFill>
                          <a:effectLst/>
                          <a:latin typeface="+mn-lt"/>
                        </a:rPr>
                        <a:t>Deploy targeted strategies to mitigate Neonatal Abstinence Syndrome (NAS) birth rates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​Reduce instance of NAS births by 5-10%</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3672120461"/>
                  </a:ext>
                </a:extLst>
              </a:tr>
              <a:tr h="364499">
                <a:tc rowSpan="2">
                  <a:txBody>
                    <a:bodyPr/>
                    <a:lstStyle/>
                    <a:p>
                      <a:pPr algn="l" fontAlgn="base">
                        <a:lnSpc>
                          <a:spcPts val="1425"/>
                        </a:lnSpc>
                        <a:buNone/>
                      </a:pPr>
                      <a:r>
                        <a:rPr lang="en-US" sz="1050" b="1" i="0">
                          <a:solidFill>
                            <a:schemeClr val="bg2"/>
                          </a:solidFill>
                          <a:effectLst/>
                          <a:latin typeface="+mn-lt"/>
                        </a:rPr>
                        <a:t>Sustainable Access</a:t>
                      </a:r>
                      <a:endParaRPr lang="en-US" sz="1050" b="0" i="0">
                        <a:solidFill>
                          <a:schemeClr val="bg2"/>
                        </a:solidFill>
                        <a:effectLst/>
                        <a:latin typeface="+mn-lt"/>
                      </a:endParaRP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Improve access to reduce avoidable ED/inpatient use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​Reduce avoidable ED visits by 15-20%</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3577035163"/>
                  </a:ext>
                </a:extLst>
              </a:tr>
              <a:tr h="364499">
                <a:tc vMerge="1">
                  <a:txBody>
                    <a:bodyPr/>
                    <a:lstStyle/>
                    <a:p>
                      <a:pPr algn="l" fontAlgn="base">
                        <a:lnSpc>
                          <a:spcPts val="1425"/>
                        </a:lnSpc>
                        <a:buNone/>
                      </a:pPr>
                      <a:endParaRPr lang="en-US" sz="1050" b="0" i="0">
                        <a:solidFill>
                          <a:srgbClr val="000000"/>
                        </a:solidFill>
                        <a:effectLst/>
                        <a:latin typeface="+mn-lt"/>
                      </a:endParaRP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Provide satisfactory wait times and patient experience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Improve patient satisfaction with access by 5% as measured by CAHPS scores</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422624577"/>
                  </a:ext>
                </a:extLst>
              </a:tr>
              <a:tr h="364499">
                <a:tc rowSpan="2">
                  <a:txBody>
                    <a:bodyPr/>
                    <a:lstStyle/>
                    <a:p>
                      <a:pPr algn="l" fontAlgn="base">
                        <a:lnSpc>
                          <a:spcPts val="1425"/>
                        </a:lnSpc>
                        <a:buNone/>
                      </a:pPr>
                      <a:r>
                        <a:rPr lang="en-US" sz="1050" b="1" i="0">
                          <a:solidFill>
                            <a:schemeClr val="bg2"/>
                          </a:solidFill>
                          <a:effectLst/>
                          <a:latin typeface="+mn-lt"/>
                        </a:rPr>
                        <a:t>Workforce Development</a:t>
                      </a:r>
                      <a:endParaRPr lang="en-US" sz="1050" b="0" i="0">
                        <a:solidFill>
                          <a:schemeClr val="bg2"/>
                        </a:solidFill>
                        <a:effectLst/>
                        <a:latin typeface="+mn-lt"/>
                      </a:endParaRP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Increase provider capacity and productivity to see patients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Reduced average outpatient appointment wait times by 20% for key provider types</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3073963900"/>
                  </a:ext>
                </a:extLst>
              </a:tr>
              <a:tr h="364499">
                <a:tc vMerge="1">
                  <a:txBody>
                    <a:bodyPr/>
                    <a:lstStyle/>
                    <a:p>
                      <a:pPr algn="l" fontAlgn="base">
                        <a:lnSpc>
                          <a:spcPts val="1425"/>
                        </a:lnSpc>
                        <a:buNone/>
                      </a:pPr>
                      <a:endParaRPr lang="en-US" sz="1050" b="0" i="0">
                        <a:solidFill>
                          <a:srgbClr val="000000"/>
                        </a:solidFill>
                        <a:effectLst/>
                        <a:latin typeface="+mn-lt"/>
                      </a:endParaRP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Improve rural clinician retention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Achieve workforce retention rate of 2/3 (5 yrs in supported role)</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4126393074"/>
                  </a:ext>
                </a:extLst>
              </a:tr>
              <a:tr h="364499">
                <a:tc>
                  <a:txBody>
                    <a:bodyPr/>
                    <a:lstStyle/>
                    <a:p>
                      <a:pPr algn="l" fontAlgn="base">
                        <a:lnSpc>
                          <a:spcPts val="1425"/>
                        </a:lnSpc>
                        <a:buNone/>
                      </a:pPr>
                      <a:r>
                        <a:rPr lang="en-US" sz="1050" b="1" i="0">
                          <a:solidFill>
                            <a:schemeClr val="bg2"/>
                          </a:solidFill>
                          <a:effectLst/>
                          <a:latin typeface="+mn-lt"/>
                        </a:rPr>
                        <a:t>Innovative Care Model</a:t>
                      </a: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Improve rural healthcare’s financial sustainability and value</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a:solidFill>
                            <a:srgbClr val="000000"/>
                          </a:solidFill>
                          <a:effectLst/>
                          <a:latin typeface="+mn-lt"/>
                        </a:rPr>
                        <a:t>Reduce total cost of care growth rate by 1/3</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2505335590"/>
                  </a:ext>
                </a:extLst>
              </a:tr>
              <a:tr h="364499">
                <a:tc>
                  <a:txBody>
                    <a:bodyPr/>
                    <a:lstStyle/>
                    <a:p>
                      <a:pPr algn="l" fontAlgn="base">
                        <a:lnSpc>
                          <a:spcPts val="1425"/>
                        </a:lnSpc>
                        <a:buNone/>
                      </a:pPr>
                      <a:r>
                        <a:rPr lang="en-US" sz="1050" b="1" i="0">
                          <a:solidFill>
                            <a:schemeClr val="bg2"/>
                          </a:solidFill>
                          <a:effectLst/>
                          <a:latin typeface="+mn-lt"/>
                        </a:rPr>
                        <a:t>Tech Innovation</a:t>
                      </a:r>
                    </a:p>
                  </a:txBody>
                  <a:tcPr anchor="ctr">
                    <a:lnL w="6350" cap="flat" cmpd="sng" algn="ctr">
                      <a:solidFill>
                        <a:srgbClr val="646464"/>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algn="l" fontAlgn="base">
                        <a:lnSpc>
                          <a:spcPct val="100000"/>
                        </a:lnSpc>
                        <a:buNone/>
                      </a:pPr>
                      <a:r>
                        <a:rPr lang="en-US" sz="1050" b="0" i="0">
                          <a:solidFill>
                            <a:srgbClr val="000000"/>
                          </a:solidFill>
                          <a:effectLst/>
                          <a:latin typeface="+mn-lt"/>
                        </a:rPr>
                        <a:t>Increase adoption of evidence-based solutions that improve outcomes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tc>
                  <a:txBody>
                    <a:bodyPr/>
                    <a:lstStyle/>
                    <a:p>
                      <a:pPr marL="171450" indent="-171450" algn="l" fontAlgn="auto">
                        <a:lnSpc>
                          <a:spcPct val="100000"/>
                        </a:lnSpc>
                        <a:buFont typeface="Arial" panose="020B0604020202020204" pitchFamily="34" charset="0"/>
                        <a:buChar char="•"/>
                      </a:pPr>
                      <a:r>
                        <a:rPr lang="en-US" sz="1050" b="0" i="0" dirty="0">
                          <a:solidFill>
                            <a:srgbClr val="000000"/>
                          </a:solidFill>
                          <a:effectLst/>
                          <a:latin typeface="+mn-lt"/>
                        </a:rPr>
                        <a:t>Over 50% of HealthTech investments are demonstrating clinical and cost outcomes</a:t>
                      </a:r>
                    </a:p>
                  </a:txBody>
                  <a:tcPr>
                    <a:lnL w="12700" cap="flat" cmpd="sng" algn="ctr">
                      <a:solidFill>
                        <a:srgbClr val="FFFFFF"/>
                      </a:solidFill>
                      <a:prstDash val="solid"/>
                      <a:round/>
                      <a:headEnd type="none" w="med" len="med"/>
                      <a:tailEnd type="none" w="med" len="med"/>
                    </a:lnL>
                    <a:lnR w="6350" cap="flat" cmpd="sng" algn="ctr">
                      <a:solidFill>
                        <a:srgbClr val="64646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646464"/>
                      </a:solidFill>
                      <a:prstDash val="solid"/>
                      <a:round/>
                      <a:headEnd type="none" w="med" len="med"/>
                      <a:tailEnd type="none" w="med" len="med"/>
                    </a:lnB>
                    <a:noFill/>
                  </a:tcPr>
                </a:tc>
                <a:extLst>
                  <a:ext uri="{0D108BD9-81ED-4DB2-BD59-A6C34878D82A}">
                    <a16:rowId xmlns:a16="http://schemas.microsoft.com/office/drawing/2014/main" val="402472845"/>
                  </a:ext>
                </a:extLst>
              </a:tr>
            </a:tbl>
          </a:graphicData>
        </a:graphic>
      </p:graphicFrame>
      <p:cxnSp>
        <p:nvCxnSpPr>
          <p:cNvPr id="18" name="Straight Connector 17">
            <a:extLst>
              <a:ext uri="{FF2B5EF4-FFF2-40B4-BE49-F238E27FC236}">
                <a16:creationId xmlns:a16="http://schemas.microsoft.com/office/drawing/2014/main" id="{CDD2C12D-DC9C-EEAC-7500-2458332F7626}"/>
              </a:ext>
            </a:extLst>
          </p:cNvPr>
          <p:cNvCxnSpPr>
            <a:cxnSpLocks/>
          </p:cNvCxnSpPr>
          <p:nvPr/>
        </p:nvCxnSpPr>
        <p:spPr>
          <a:xfrm>
            <a:off x="4288710" y="1452720"/>
            <a:ext cx="0" cy="4531358"/>
          </a:xfrm>
          <a:prstGeom prst="line">
            <a:avLst/>
          </a:prstGeom>
          <a:noFill/>
          <a:ln w="9525" cap="flat" cmpd="sng" algn="ctr">
            <a:solidFill>
              <a:srgbClr val="1B365D"/>
            </a:solidFill>
            <a:prstDash val="solid"/>
          </a:ln>
          <a:effectLst/>
        </p:spPr>
        <p:style>
          <a:lnRef idx="1">
            <a:schemeClr val="accent1"/>
          </a:lnRef>
          <a:fillRef idx="0">
            <a:schemeClr val="accent1"/>
          </a:fillRef>
          <a:effectRef idx="0">
            <a:schemeClr val="accent1"/>
          </a:effectRef>
          <a:fontRef idx="minor">
            <a:schemeClr val="tx1"/>
          </a:fontRef>
        </p:style>
      </p:cxnSp>
      <p:sp>
        <p:nvSpPr>
          <p:cNvPr id="19" name="Arrow: Chevron 18">
            <a:extLst>
              <a:ext uri="{FF2B5EF4-FFF2-40B4-BE49-F238E27FC236}">
                <a16:creationId xmlns:a16="http://schemas.microsoft.com/office/drawing/2014/main" id="{9EF4EC70-2AAA-46CE-91D6-AD95700A354C}"/>
              </a:ext>
            </a:extLst>
          </p:cNvPr>
          <p:cNvSpPr/>
          <p:nvPr/>
        </p:nvSpPr>
        <p:spPr>
          <a:xfrm>
            <a:off x="4178141" y="3294809"/>
            <a:ext cx="221137" cy="957702"/>
          </a:xfrm>
          <a:prstGeom prst="chevron">
            <a:avLst/>
          </a:prstGeom>
          <a:solidFill>
            <a:srgbClr val="1B365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ysClr val="windowText" lastClr="000000"/>
              </a:solidFill>
              <a:effectLst/>
              <a:uLnTx/>
              <a:uFillTx/>
              <a:latin typeface="Calibri"/>
              <a:ea typeface="+mn-ea"/>
              <a:cs typeface="+mn-cs"/>
              <a:sym typeface="Arial"/>
            </a:endParaRPr>
          </a:p>
        </p:txBody>
      </p:sp>
    </p:spTree>
    <p:extLst>
      <p:ext uri="{BB962C8B-B14F-4D97-AF65-F5344CB8AC3E}">
        <p14:creationId xmlns:p14="http://schemas.microsoft.com/office/powerpoint/2010/main" val="308903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8EB7CA4-3CA3-0F25-0625-300665F8E5E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3882A7C-3384-8C7F-0F28-7A971A69DAFC}"/>
              </a:ext>
            </a:extLst>
          </p:cNvPr>
          <p:cNvSpPr>
            <a:spLocks noGrp="1"/>
          </p:cNvSpPr>
          <p:nvPr>
            <p:ph type="title"/>
          </p:nvPr>
        </p:nvSpPr>
        <p:spPr/>
        <p:txBody>
          <a:bodyPr/>
          <a:lstStyle/>
          <a:p>
            <a:r>
              <a:rPr lang="en-US"/>
              <a:t>Our RHTP Flagship Initiatives</a:t>
            </a:r>
          </a:p>
        </p:txBody>
      </p:sp>
      <p:sp>
        <p:nvSpPr>
          <p:cNvPr id="5" name="TextBox 4">
            <a:extLst>
              <a:ext uri="{FF2B5EF4-FFF2-40B4-BE49-F238E27FC236}">
                <a16:creationId xmlns:a16="http://schemas.microsoft.com/office/drawing/2014/main" id="{0FF082A9-E1CF-E98E-4771-D7063BFF397D}"/>
              </a:ext>
            </a:extLst>
          </p:cNvPr>
          <p:cNvSpPr txBox="1"/>
          <p:nvPr/>
        </p:nvSpPr>
        <p:spPr>
          <a:xfrm>
            <a:off x="235650" y="1162914"/>
            <a:ext cx="1127998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1" u="none" strike="noStrike" kern="0" cap="none" spc="0" normalizeH="0" baseline="0" noProof="0" dirty="0">
                <a:ln>
                  <a:noFill/>
                </a:ln>
                <a:solidFill>
                  <a:srgbClr val="131314"/>
                </a:solidFill>
                <a:effectLst/>
                <a:uLnTx/>
                <a:uFillTx/>
                <a:latin typeface="Arial"/>
                <a:ea typeface="Arial"/>
                <a:cs typeface="Arial"/>
                <a:sym typeface="Arial"/>
              </a:rPr>
              <a:t>West Virginia’s RHTP implementation will be centered on 7 key pillars</a:t>
            </a:r>
            <a:r>
              <a:rPr lang="en-US" sz="1600" b="1" i="1" dirty="0">
                <a:solidFill>
                  <a:srgbClr val="131314"/>
                </a:solidFill>
                <a:ea typeface="+mn-ea"/>
              </a:rPr>
              <a:t> that will work together as an integrated system to address West Virginia’s most pressing rural health challenges. </a:t>
            </a:r>
            <a:endParaRPr kumimoji="0" lang="en-US"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201;p7">
            <a:extLst>
              <a:ext uri="{FF2B5EF4-FFF2-40B4-BE49-F238E27FC236}">
                <a16:creationId xmlns:a16="http://schemas.microsoft.com/office/drawing/2014/main" id="{174105F2-44C2-C142-E822-CE2CCF7B33DC}"/>
              </a:ext>
            </a:extLst>
          </p:cNvPr>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4" name="Google Shape;318;p9">
            <a:extLst>
              <a:ext uri="{FF2B5EF4-FFF2-40B4-BE49-F238E27FC236}">
                <a16:creationId xmlns:a16="http://schemas.microsoft.com/office/drawing/2014/main" id="{D45BB9CA-CA9C-5087-6E3F-E7D61280879B}"/>
              </a:ext>
            </a:extLst>
          </p:cNvPr>
          <p:cNvSpPr/>
          <p:nvPr/>
        </p:nvSpPr>
        <p:spPr>
          <a:xfrm>
            <a:off x="4454303" y="2776399"/>
            <a:ext cx="1394612" cy="1134187"/>
          </a:xfrm>
          <a:custGeom>
            <a:avLst/>
            <a:gdLst/>
            <a:ahLst/>
            <a:cxnLst/>
            <a:rect l="l" t="t" r="r" b="b"/>
            <a:pathLst>
              <a:path w="1812" h="1620" extrusionOk="0">
                <a:moveTo>
                  <a:pt x="1666" y="292"/>
                </a:moveTo>
                <a:cubicBezTo>
                  <a:pt x="1812" y="146"/>
                  <a:pt x="1812" y="146"/>
                  <a:pt x="1812" y="146"/>
                </a:cubicBezTo>
                <a:cubicBezTo>
                  <a:pt x="1666" y="0"/>
                  <a:pt x="1666" y="0"/>
                  <a:pt x="1666" y="0"/>
                </a:cubicBezTo>
                <a:cubicBezTo>
                  <a:pt x="765" y="6"/>
                  <a:pt x="31" y="724"/>
                  <a:pt x="0" y="1618"/>
                </a:cubicBezTo>
                <a:cubicBezTo>
                  <a:pt x="145" y="1473"/>
                  <a:pt x="145" y="1473"/>
                  <a:pt x="145" y="1473"/>
                </a:cubicBezTo>
                <a:cubicBezTo>
                  <a:pt x="292" y="1620"/>
                  <a:pt x="292" y="1620"/>
                  <a:pt x="292" y="1620"/>
                </a:cubicBezTo>
                <a:cubicBezTo>
                  <a:pt x="322" y="886"/>
                  <a:pt x="926" y="298"/>
                  <a:pt x="1666" y="292"/>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319;p9">
            <a:extLst>
              <a:ext uri="{FF2B5EF4-FFF2-40B4-BE49-F238E27FC236}">
                <a16:creationId xmlns:a16="http://schemas.microsoft.com/office/drawing/2014/main" id="{5E8D69F6-1B96-8E59-C3EE-AA9F1808DDFD}"/>
              </a:ext>
            </a:extLst>
          </p:cNvPr>
          <p:cNvSpPr/>
          <p:nvPr/>
        </p:nvSpPr>
        <p:spPr>
          <a:xfrm>
            <a:off x="4454303" y="3893430"/>
            <a:ext cx="1247631" cy="1225445"/>
          </a:xfrm>
          <a:custGeom>
            <a:avLst/>
            <a:gdLst/>
            <a:ahLst/>
            <a:cxnLst/>
            <a:rect l="l" t="t" r="r" b="b"/>
            <a:pathLst>
              <a:path w="1620" h="1812" extrusionOk="0">
                <a:moveTo>
                  <a:pt x="1618" y="1812"/>
                </a:moveTo>
                <a:cubicBezTo>
                  <a:pt x="1473" y="1667"/>
                  <a:pt x="1473" y="1667"/>
                  <a:pt x="1473" y="1667"/>
                </a:cubicBezTo>
                <a:cubicBezTo>
                  <a:pt x="1620" y="1519"/>
                  <a:pt x="1620" y="1519"/>
                  <a:pt x="1620" y="1519"/>
                </a:cubicBezTo>
                <a:cubicBezTo>
                  <a:pt x="886" y="1490"/>
                  <a:pt x="297" y="886"/>
                  <a:pt x="292" y="146"/>
                </a:cubicBezTo>
                <a:cubicBezTo>
                  <a:pt x="146" y="0"/>
                  <a:pt x="146" y="0"/>
                  <a:pt x="146" y="0"/>
                </a:cubicBezTo>
                <a:cubicBezTo>
                  <a:pt x="0" y="146"/>
                  <a:pt x="0" y="146"/>
                  <a:pt x="0" y="146"/>
                </a:cubicBezTo>
                <a:cubicBezTo>
                  <a:pt x="5" y="1046"/>
                  <a:pt x="724" y="1781"/>
                  <a:pt x="1618" y="1812"/>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 name="Google Shape;320;p9">
            <a:extLst>
              <a:ext uri="{FF2B5EF4-FFF2-40B4-BE49-F238E27FC236}">
                <a16:creationId xmlns:a16="http://schemas.microsoft.com/office/drawing/2014/main" id="{C0AA8F4B-8A06-969F-7F7B-D2DB8E378FAE}"/>
              </a:ext>
            </a:extLst>
          </p:cNvPr>
          <p:cNvSpPr/>
          <p:nvPr/>
        </p:nvSpPr>
        <p:spPr>
          <a:xfrm>
            <a:off x="5619088" y="4038956"/>
            <a:ext cx="1420927" cy="1078972"/>
          </a:xfrm>
          <a:custGeom>
            <a:avLst/>
            <a:gdLst/>
            <a:ahLst/>
            <a:cxnLst/>
            <a:rect l="l" t="t" r="r" b="b"/>
            <a:pathLst>
              <a:path w="1812" h="1620" extrusionOk="0">
                <a:moveTo>
                  <a:pt x="1667" y="147"/>
                </a:moveTo>
                <a:cubicBezTo>
                  <a:pt x="1520" y="0"/>
                  <a:pt x="1520" y="0"/>
                  <a:pt x="1520" y="0"/>
                </a:cubicBezTo>
                <a:cubicBezTo>
                  <a:pt x="1490" y="734"/>
                  <a:pt x="887" y="1322"/>
                  <a:pt x="147" y="1328"/>
                </a:cubicBezTo>
                <a:cubicBezTo>
                  <a:pt x="0" y="1474"/>
                  <a:pt x="0" y="1474"/>
                  <a:pt x="0" y="1474"/>
                </a:cubicBezTo>
                <a:cubicBezTo>
                  <a:pt x="147" y="1620"/>
                  <a:pt x="147" y="1620"/>
                  <a:pt x="147" y="1620"/>
                </a:cubicBezTo>
                <a:cubicBezTo>
                  <a:pt x="1047" y="1614"/>
                  <a:pt x="1781" y="896"/>
                  <a:pt x="1812" y="2"/>
                </a:cubicBezTo>
                <a:lnTo>
                  <a:pt x="1667" y="147"/>
                </a:ln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 name="Google Shape;321;p9">
            <a:extLst>
              <a:ext uri="{FF2B5EF4-FFF2-40B4-BE49-F238E27FC236}">
                <a16:creationId xmlns:a16="http://schemas.microsoft.com/office/drawing/2014/main" id="{EE4AABE6-9E44-B425-DF8B-31150AB45AFC}"/>
              </a:ext>
            </a:extLst>
          </p:cNvPr>
          <p:cNvSpPr/>
          <p:nvPr/>
        </p:nvSpPr>
        <p:spPr>
          <a:xfrm>
            <a:off x="5763295" y="2775453"/>
            <a:ext cx="1269339" cy="1277403"/>
          </a:xfrm>
          <a:custGeom>
            <a:avLst/>
            <a:gdLst/>
            <a:ahLst/>
            <a:cxnLst/>
            <a:rect l="l" t="t" r="r" b="b"/>
            <a:pathLst>
              <a:path w="1620" h="1812" extrusionOk="0">
                <a:moveTo>
                  <a:pt x="3" y="0"/>
                </a:moveTo>
                <a:cubicBezTo>
                  <a:pt x="148" y="145"/>
                  <a:pt x="148" y="145"/>
                  <a:pt x="148" y="145"/>
                </a:cubicBezTo>
                <a:cubicBezTo>
                  <a:pt x="0" y="293"/>
                  <a:pt x="0" y="293"/>
                  <a:pt x="0" y="293"/>
                </a:cubicBezTo>
                <a:cubicBezTo>
                  <a:pt x="734" y="322"/>
                  <a:pt x="1323" y="926"/>
                  <a:pt x="1328" y="1666"/>
                </a:cubicBezTo>
                <a:cubicBezTo>
                  <a:pt x="1474" y="1812"/>
                  <a:pt x="1474" y="1812"/>
                  <a:pt x="1474" y="1812"/>
                </a:cubicBezTo>
                <a:cubicBezTo>
                  <a:pt x="1620" y="1666"/>
                  <a:pt x="1620" y="1666"/>
                  <a:pt x="1620" y="1666"/>
                </a:cubicBezTo>
                <a:cubicBezTo>
                  <a:pt x="1615" y="766"/>
                  <a:pt x="897" y="31"/>
                  <a:pt x="3" y="0"/>
                </a:cubicBezTo>
                <a:close/>
              </a:path>
            </a:pathLst>
          </a:custGeom>
          <a:solidFill>
            <a:srgbClr val="061F79"/>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322;p9">
            <a:extLst>
              <a:ext uri="{FF2B5EF4-FFF2-40B4-BE49-F238E27FC236}">
                <a16:creationId xmlns:a16="http://schemas.microsoft.com/office/drawing/2014/main" id="{B28474F9-17AF-E3E1-3ED5-E0C900D01731}"/>
              </a:ext>
            </a:extLst>
          </p:cNvPr>
          <p:cNvSpPr/>
          <p:nvPr/>
        </p:nvSpPr>
        <p:spPr>
          <a:xfrm>
            <a:off x="4728124" y="3042924"/>
            <a:ext cx="2024793" cy="1840682"/>
          </a:xfrm>
          <a:prstGeom prst="ellipse">
            <a:avLst/>
          </a:prstGeom>
          <a:solidFill>
            <a:schemeClr val="tx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323;p9">
            <a:extLst>
              <a:ext uri="{FF2B5EF4-FFF2-40B4-BE49-F238E27FC236}">
                <a16:creationId xmlns:a16="http://schemas.microsoft.com/office/drawing/2014/main" id="{7975341E-A0C5-7641-A685-9F989E2DFD18}"/>
              </a:ext>
            </a:extLst>
          </p:cNvPr>
          <p:cNvSpPr/>
          <p:nvPr/>
        </p:nvSpPr>
        <p:spPr>
          <a:xfrm>
            <a:off x="4781645" y="3066876"/>
            <a:ext cx="1919819" cy="178396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E2841"/>
                </a:solidFill>
                <a:effectLst/>
                <a:uLnTx/>
                <a:uFillTx/>
                <a:latin typeface="Arial"/>
                <a:ea typeface="Arial"/>
                <a:cs typeface="Arial"/>
                <a:sym typeface="Arial"/>
              </a:rPr>
              <a:t>FLYWHEEL OF IMPACT</a:t>
            </a:r>
            <a:endParaRPr kumimoji="0" lang="en-US" sz="1400" b="0" i="1"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33" name="Group 32">
            <a:extLst>
              <a:ext uri="{FF2B5EF4-FFF2-40B4-BE49-F238E27FC236}">
                <a16:creationId xmlns:a16="http://schemas.microsoft.com/office/drawing/2014/main" id="{5A549B06-7D64-B40C-335E-6FB7441405B3}"/>
              </a:ext>
            </a:extLst>
          </p:cNvPr>
          <p:cNvGrpSpPr/>
          <p:nvPr/>
        </p:nvGrpSpPr>
        <p:grpSpPr>
          <a:xfrm>
            <a:off x="2576879" y="5047449"/>
            <a:ext cx="3042209" cy="548640"/>
            <a:chOff x="6020984" y="1181105"/>
            <a:chExt cx="3042209" cy="548640"/>
          </a:xfrm>
        </p:grpSpPr>
        <p:pic>
          <p:nvPicPr>
            <p:cNvPr id="8" name="Graphic 7" descr="Internet outline">
              <a:extLst>
                <a:ext uri="{FF2B5EF4-FFF2-40B4-BE49-F238E27FC236}">
                  <a16:creationId xmlns:a16="http://schemas.microsoft.com/office/drawing/2014/main" id="{3376A1F9-B740-1FAC-C3EC-FA8F4B6E8E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20984" y="1181105"/>
              <a:ext cx="548640" cy="548640"/>
            </a:xfrm>
            <a:prstGeom prst="rect">
              <a:avLst/>
            </a:prstGeom>
          </p:spPr>
        </p:pic>
        <p:sp>
          <p:nvSpPr>
            <p:cNvPr id="26" name="TextBox 25">
              <a:extLst>
                <a:ext uri="{FF2B5EF4-FFF2-40B4-BE49-F238E27FC236}">
                  <a16:creationId xmlns:a16="http://schemas.microsoft.com/office/drawing/2014/main" id="{A90E41E8-75B2-A98E-EF40-747C87BAAD77}"/>
                </a:ext>
              </a:extLst>
            </p:cNvPr>
            <p:cNvSpPr txBox="1"/>
            <p:nvPr/>
          </p:nvSpPr>
          <p:spPr>
            <a:xfrm>
              <a:off x="6575693" y="1334826"/>
              <a:ext cx="2487500" cy="307777"/>
            </a:xfrm>
            <a:prstGeom prst="rect">
              <a:avLst/>
            </a:prstGeom>
            <a:noFill/>
          </p:spPr>
          <p:txBody>
            <a:bodyPr wrap="square">
              <a:spAutoFit/>
            </a:bodyPr>
            <a:lstStyle/>
            <a:p>
              <a:r>
                <a:rPr lang="en-US" b="1" dirty="0">
                  <a:solidFill>
                    <a:schemeClr val="bg2"/>
                  </a:solidFill>
                </a:rPr>
                <a:t>Connected Care Grid</a:t>
              </a:r>
            </a:p>
          </p:txBody>
        </p:sp>
      </p:grpSp>
      <p:grpSp>
        <p:nvGrpSpPr>
          <p:cNvPr id="34" name="Group 33">
            <a:extLst>
              <a:ext uri="{FF2B5EF4-FFF2-40B4-BE49-F238E27FC236}">
                <a16:creationId xmlns:a16="http://schemas.microsoft.com/office/drawing/2014/main" id="{D85232F7-9F93-F88C-E5F5-788B8D742F2B}"/>
              </a:ext>
            </a:extLst>
          </p:cNvPr>
          <p:cNvGrpSpPr/>
          <p:nvPr/>
        </p:nvGrpSpPr>
        <p:grpSpPr>
          <a:xfrm>
            <a:off x="4578896" y="2070427"/>
            <a:ext cx="3042209" cy="548640"/>
            <a:chOff x="6020984" y="1696358"/>
            <a:chExt cx="3042209" cy="548640"/>
          </a:xfrm>
        </p:grpSpPr>
        <p:pic>
          <p:nvPicPr>
            <p:cNvPr id="14" name="Graphic 13" descr="Car outline">
              <a:extLst>
                <a:ext uri="{FF2B5EF4-FFF2-40B4-BE49-F238E27FC236}">
                  <a16:creationId xmlns:a16="http://schemas.microsoft.com/office/drawing/2014/main" id="{1B739C1E-9322-DB6B-BC4A-4F036290D7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0984" y="1696358"/>
              <a:ext cx="548640" cy="548640"/>
            </a:xfrm>
            <a:prstGeom prst="rect">
              <a:avLst/>
            </a:prstGeom>
          </p:spPr>
        </p:pic>
        <p:sp>
          <p:nvSpPr>
            <p:cNvPr id="27" name="TextBox 26">
              <a:extLst>
                <a:ext uri="{FF2B5EF4-FFF2-40B4-BE49-F238E27FC236}">
                  <a16:creationId xmlns:a16="http://schemas.microsoft.com/office/drawing/2014/main" id="{F144B8CD-2B2B-6A27-34A1-7BD3A0197695}"/>
                </a:ext>
              </a:extLst>
            </p:cNvPr>
            <p:cNvSpPr txBox="1"/>
            <p:nvPr/>
          </p:nvSpPr>
          <p:spPr>
            <a:xfrm>
              <a:off x="6575693" y="1821511"/>
              <a:ext cx="2487500" cy="307777"/>
            </a:xfrm>
            <a:prstGeom prst="rect">
              <a:avLst/>
            </a:prstGeom>
            <a:noFill/>
          </p:spPr>
          <p:txBody>
            <a:bodyPr wrap="square">
              <a:spAutoFit/>
            </a:bodyPr>
            <a:lstStyle/>
            <a:p>
              <a:r>
                <a:rPr lang="en-US" b="1" dirty="0">
                  <a:solidFill>
                    <a:schemeClr val="bg2"/>
                  </a:solidFill>
                </a:rPr>
                <a:t>Rural Health Link</a:t>
              </a:r>
            </a:p>
          </p:txBody>
        </p:sp>
      </p:grpSp>
      <p:grpSp>
        <p:nvGrpSpPr>
          <p:cNvPr id="35" name="Group 34">
            <a:extLst>
              <a:ext uri="{FF2B5EF4-FFF2-40B4-BE49-F238E27FC236}">
                <a16:creationId xmlns:a16="http://schemas.microsoft.com/office/drawing/2014/main" id="{DD2BBE4E-F45F-ECFD-A6B9-3CF7FF93CD3A}"/>
              </a:ext>
            </a:extLst>
          </p:cNvPr>
          <p:cNvGrpSpPr/>
          <p:nvPr/>
        </p:nvGrpSpPr>
        <p:grpSpPr>
          <a:xfrm>
            <a:off x="1421364" y="2739427"/>
            <a:ext cx="3042209" cy="548640"/>
            <a:chOff x="6020984" y="2211611"/>
            <a:chExt cx="3042209" cy="548640"/>
          </a:xfrm>
        </p:grpSpPr>
        <p:pic>
          <p:nvPicPr>
            <p:cNvPr id="16" name="Graphic 15" descr="Children outline">
              <a:extLst>
                <a:ext uri="{FF2B5EF4-FFF2-40B4-BE49-F238E27FC236}">
                  <a16:creationId xmlns:a16="http://schemas.microsoft.com/office/drawing/2014/main" id="{303956DF-B108-8CEE-820C-86FBAE8E9F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0984" y="2211611"/>
              <a:ext cx="548640" cy="548640"/>
            </a:xfrm>
            <a:prstGeom prst="rect">
              <a:avLst/>
            </a:prstGeom>
          </p:spPr>
        </p:pic>
        <p:sp>
          <p:nvSpPr>
            <p:cNvPr id="28" name="TextBox 27">
              <a:extLst>
                <a:ext uri="{FF2B5EF4-FFF2-40B4-BE49-F238E27FC236}">
                  <a16:creationId xmlns:a16="http://schemas.microsoft.com/office/drawing/2014/main" id="{49B40ED4-780A-0048-A0E4-F14060072976}"/>
                </a:ext>
              </a:extLst>
            </p:cNvPr>
            <p:cNvSpPr txBox="1"/>
            <p:nvPr/>
          </p:nvSpPr>
          <p:spPr>
            <a:xfrm>
              <a:off x="6575693" y="2308196"/>
              <a:ext cx="2487500" cy="307777"/>
            </a:xfrm>
            <a:prstGeom prst="rect">
              <a:avLst/>
            </a:prstGeom>
            <a:noFill/>
          </p:spPr>
          <p:txBody>
            <a:bodyPr wrap="square">
              <a:spAutoFit/>
            </a:bodyPr>
            <a:lstStyle/>
            <a:p>
              <a:r>
                <a:rPr lang="en-US" b="1" dirty="0">
                  <a:solidFill>
                    <a:schemeClr val="bg2"/>
                  </a:solidFill>
                </a:rPr>
                <a:t>Mountain State Care Force</a:t>
              </a:r>
            </a:p>
          </p:txBody>
        </p:sp>
      </p:grpSp>
      <p:grpSp>
        <p:nvGrpSpPr>
          <p:cNvPr id="36" name="Group 35">
            <a:extLst>
              <a:ext uri="{FF2B5EF4-FFF2-40B4-BE49-F238E27FC236}">
                <a16:creationId xmlns:a16="http://schemas.microsoft.com/office/drawing/2014/main" id="{96791AD0-B5BC-63DD-67DF-BF424918790D}"/>
              </a:ext>
            </a:extLst>
          </p:cNvPr>
          <p:cNvGrpSpPr/>
          <p:nvPr/>
        </p:nvGrpSpPr>
        <p:grpSpPr>
          <a:xfrm>
            <a:off x="1624554" y="3976053"/>
            <a:ext cx="3042209" cy="548640"/>
            <a:chOff x="6020984" y="2726864"/>
            <a:chExt cx="3042209" cy="548640"/>
          </a:xfrm>
        </p:grpSpPr>
        <p:pic>
          <p:nvPicPr>
            <p:cNvPr id="22" name="Graphic 21" descr="Arrow circle outline">
              <a:extLst>
                <a:ext uri="{FF2B5EF4-FFF2-40B4-BE49-F238E27FC236}">
                  <a16:creationId xmlns:a16="http://schemas.microsoft.com/office/drawing/2014/main" id="{A2A9153C-56DC-6A65-0B9C-1E2B63C86B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0984" y="2726864"/>
              <a:ext cx="548640" cy="548640"/>
            </a:xfrm>
            <a:prstGeom prst="rect">
              <a:avLst/>
            </a:prstGeom>
          </p:spPr>
        </p:pic>
        <p:sp>
          <p:nvSpPr>
            <p:cNvPr id="29" name="TextBox 28">
              <a:extLst>
                <a:ext uri="{FF2B5EF4-FFF2-40B4-BE49-F238E27FC236}">
                  <a16:creationId xmlns:a16="http://schemas.microsoft.com/office/drawing/2014/main" id="{4DD22EE7-8F8D-EBB4-CDCB-2508AF20F971}"/>
                </a:ext>
              </a:extLst>
            </p:cNvPr>
            <p:cNvSpPr txBox="1"/>
            <p:nvPr/>
          </p:nvSpPr>
          <p:spPr>
            <a:xfrm>
              <a:off x="6575693" y="2794881"/>
              <a:ext cx="2487500" cy="307777"/>
            </a:xfrm>
            <a:prstGeom prst="rect">
              <a:avLst/>
            </a:prstGeom>
            <a:noFill/>
          </p:spPr>
          <p:txBody>
            <a:bodyPr wrap="square">
              <a:spAutoFit/>
            </a:bodyPr>
            <a:lstStyle/>
            <a:p>
              <a:r>
                <a:rPr lang="en-US" b="1" dirty="0">
                  <a:solidFill>
                    <a:schemeClr val="bg2"/>
                  </a:solidFill>
                </a:rPr>
                <a:t>Smart Care Catalyst</a:t>
              </a:r>
            </a:p>
          </p:txBody>
        </p:sp>
      </p:grpSp>
      <p:grpSp>
        <p:nvGrpSpPr>
          <p:cNvPr id="37" name="Group 36">
            <a:extLst>
              <a:ext uri="{FF2B5EF4-FFF2-40B4-BE49-F238E27FC236}">
                <a16:creationId xmlns:a16="http://schemas.microsoft.com/office/drawing/2014/main" id="{975008AD-F0F1-C9F1-2C2C-25D3A045F4E1}"/>
              </a:ext>
            </a:extLst>
          </p:cNvPr>
          <p:cNvGrpSpPr/>
          <p:nvPr/>
        </p:nvGrpSpPr>
        <p:grpSpPr>
          <a:xfrm>
            <a:off x="6315066" y="5047449"/>
            <a:ext cx="3813263" cy="548640"/>
            <a:chOff x="5881652" y="3210181"/>
            <a:chExt cx="3813263" cy="548640"/>
          </a:xfrm>
        </p:grpSpPr>
        <p:pic>
          <p:nvPicPr>
            <p:cNvPr id="18" name="Graphic 17" descr="Open hand outline">
              <a:extLst>
                <a:ext uri="{FF2B5EF4-FFF2-40B4-BE49-F238E27FC236}">
                  <a16:creationId xmlns:a16="http://schemas.microsoft.com/office/drawing/2014/main" id="{81ED70BC-882B-7F4C-C247-56294C19293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81652" y="3210181"/>
              <a:ext cx="687972" cy="548640"/>
            </a:xfrm>
            <a:prstGeom prst="rect">
              <a:avLst/>
            </a:prstGeom>
          </p:spPr>
        </p:pic>
        <p:sp>
          <p:nvSpPr>
            <p:cNvPr id="30" name="TextBox 29">
              <a:extLst>
                <a:ext uri="{FF2B5EF4-FFF2-40B4-BE49-F238E27FC236}">
                  <a16:creationId xmlns:a16="http://schemas.microsoft.com/office/drawing/2014/main" id="{099DDC35-A9E7-8CB3-7BF7-1975BCA5044B}"/>
                </a:ext>
              </a:extLst>
            </p:cNvPr>
            <p:cNvSpPr txBox="1"/>
            <p:nvPr/>
          </p:nvSpPr>
          <p:spPr>
            <a:xfrm>
              <a:off x="6575693" y="3281566"/>
              <a:ext cx="3119222" cy="307777"/>
            </a:xfrm>
            <a:prstGeom prst="rect">
              <a:avLst/>
            </a:prstGeom>
            <a:noFill/>
          </p:spPr>
          <p:txBody>
            <a:bodyPr wrap="square">
              <a:spAutoFit/>
            </a:bodyPr>
            <a:lstStyle/>
            <a:p>
              <a:r>
                <a:rPr lang="en-US" b="1" dirty="0">
                  <a:solidFill>
                    <a:schemeClr val="bg2"/>
                  </a:solidFill>
                </a:rPr>
                <a:t>Health To Prosperity Pipeline</a:t>
              </a:r>
            </a:p>
          </p:txBody>
        </p:sp>
      </p:grpSp>
      <p:grpSp>
        <p:nvGrpSpPr>
          <p:cNvPr id="38" name="Group 37">
            <a:extLst>
              <a:ext uri="{FF2B5EF4-FFF2-40B4-BE49-F238E27FC236}">
                <a16:creationId xmlns:a16="http://schemas.microsoft.com/office/drawing/2014/main" id="{477CC121-9481-01A1-056B-3C4698BD3687}"/>
              </a:ext>
            </a:extLst>
          </p:cNvPr>
          <p:cNvGrpSpPr/>
          <p:nvPr/>
        </p:nvGrpSpPr>
        <p:grpSpPr>
          <a:xfrm>
            <a:off x="7350706" y="3976053"/>
            <a:ext cx="3673930" cy="548640"/>
            <a:chOff x="6020984" y="3647819"/>
            <a:chExt cx="3673930" cy="548640"/>
          </a:xfrm>
        </p:grpSpPr>
        <p:pic>
          <p:nvPicPr>
            <p:cNvPr id="12" name="Graphic 11" descr="Heart with pulse outline">
              <a:extLst>
                <a:ext uri="{FF2B5EF4-FFF2-40B4-BE49-F238E27FC236}">
                  <a16:creationId xmlns:a16="http://schemas.microsoft.com/office/drawing/2014/main" id="{836AE826-F3CD-9FF0-764C-8D9D50E9CF1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20984" y="3647819"/>
              <a:ext cx="548640" cy="548640"/>
            </a:xfrm>
            <a:prstGeom prst="rect">
              <a:avLst/>
            </a:prstGeom>
          </p:spPr>
        </p:pic>
        <p:sp>
          <p:nvSpPr>
            <p:cNvPr id="31" name="TextBox 30">
              <a:extLst>
                <a:ext uri="{FF2B5EF4-FFF2-40B4-BE49-F238E27FC236}">
                  <a16:creationId xmlns:a16="http://schemas.microsoft.com/office/drawing/2014/main" id="{D0CBE93A-5D90-9F93-D6F4-80050B3C3B77}"/>
                </a:ext>
              </a:extLst>
            </p:cNvPr>
            <p:cNvSpPr txBox="1"/>
            <p:nvPr/>
          </p:nvSpPr>
          <p:spPr>
            <a:xfrm>
              <a:off x="6575693" y="3768251"/>
              <a:ext cx="3119221" cy="307777"/>
            </a:xfrm>
            <a:prstGeom prst="rect">
              <a:avLst/>
            </a:prstGeom>
            <a:noFill/>
          </p:spPr>
          <p:txBody>
            <a:bodyPr wrap="square">
              <a:spAutoFit/>
            </a:bodyPr>
            <a:lstStyle/>
            <a:p>
              <a:r>
                <a:rPr lang="en-US" b="1" dirty="0">
                  <a:solidFill>
                    <a:schemeClr val="bg2"/>
                  </a:solidFill>
                </a:rPr>
                <a:t>Personal Health Accelerator</a:t>
              </a:r>
            </a:p>
          </p:txBody>
        </p:sp>
      </p:grpSp>
      <p:grpSp>
        <p:nvGrpSpPr>
          <p:cNvPr id="39" name="Group 38">
            <a:extLst>
              <a:ext uri="{FF2B5EF4-FFF2-40B4-BE49-F238E27FC236}">
                <a16:creationId xmlns:a16="http://schemas.microsoft.com/office/drawing/2014/main" id="{90A60683-C700-B044-058E-82E0ABD4B0A6}"/>
              </a:ext>
            </a:extLst>
          </p:cNvPr>
          <p:cNvGrpSpPr/>
          <p:nvPr/>
        </p:nvGrpSpPr>
        <p:grpSpPr>
          <a:xfrm>
            <a:off x="7093995" y="2767026"/>
            <a:ext cx="3014610" cy="493442"/>
            <a:chOff x="6048583" y="4187852"/>
            <a:chExt cx="3014610" cy="493442"/>
          </a:xfrm>
        </p:grpSpPr>
        <p:pic>
          <p:nvPicPr>
            <p:cNvPr id="20" name="Graphic 19" descr="Medical outline">
              <a:extLst>
                <a:ext uri="{FF2B5EF4-FFF2-40B4-BE49-F238E27FC236}">
                  <a16:creationId xmlns:a16="http://schemas.microsoft.com/office/drawing/2014/main" id="{78CA49DF-DE47-0732-7948-8B71605E96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48583" y="4187852"/>
              <a:ext cx="493442" cy="493442"/>
            </a:xfrm>
            <a:prstGeom prst="rect">
              <a:avLst/>
            </a:prstGeom>
          </p:spPr>
        </p:pic>
        <p:sp>
          <p:nvSpPr>
            <p:cNvPr id="32" name="TextBox 31">
              <a:extLst>
                <a:ext uri="{FF2B5EF4-FFF2-40B4-BE49-F238E27FC236}">
                  <a16:creationId xmlns:a16="http://schemas.microsoft.com/office/drawing/2014/main" id="{602AB552-7796-66D2-E74A-52FA3BA950F9}"/>
                </a:ext>
              </a:extLst>
            </p:cNvPr>
            <p:cNvSpPr txBox="1"/>
            <p:nvPr/>
          </p:nvSpPr>
          <p:spPr>
            <a:xfrm>
              <a:off x="6575693" y="4254936"/>
              <a:ext cx="2487500" cy="307777"/>
            </a:xfrm>
            <a:prstGeom prst="rect">
              <a:avLst/>
            </a:prstGeom>
            <a:noFill/>
          </p:spPr>
          <p:txBody>
            <a:bodyPr wrap="square">
              <a:spAutoFit/>
            </a:bodyPr>
            <a:lstStyle/>
            <a:p>
              <a:r>
                <a:rPr lang="en-US" b="1" dirty="0">
                  <a:solidFill>
                    <a:schemeClr val="bg2"/>
                  </a:solidFill>
                </a:rPr>
                <a:t>HealthTech Appalachia</a:t>
              </a:r>
            </a:p>
          </p:txBody>
        </p:sp>
      </p:grpSp>
    </p:spTree>
    <p:extLst>
      <p:ext uri="{BB962C8B-B14F-4D97-AF65-F5344CB8AC3E}">
        <p14:creationId xmlns:p14="http://schemas.microsoft.com/office/powerpoint/2010/main" val="1148470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0854ECF-38BB-D103-2B20-A8750CF6148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74" name="Google Shape;174;p6"/>
          <p:cNvSpPr txBox="1">
            <a:spLocks noGrp="1"/>
          </p:cNvSpPr>
          <p:nvPr>
            <p:ph type="title"/>
          </p:nvPr>
        </p:nvSpPr>
        <p:spPr>
          <a:xfrm>
            <a:off x="457200" y="177803"/>
            <a:ext cx="11531600" cy="825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200"/>
              <a:buFont typeface="Arial"/>
              <a:buNone/>
            </a:pPr>
            <a:r>
              <a:rPr lang="en-US"/>
              <a:t>Overview of CMS Funding</a:t>
            </a:r>
          </a:p>
        </p:txBody>
      </p:sp>
      <p:sp>
        <p:nvSpPr>
          <p:cNvPr id="175" name="Google Shape;175;p6"/>
          <p:cNvSpPr txBox="1">
            <a:spLocks noGrp="1"/>
          </p:cNvSpPr>
          <p:nvPr>
            <p:ph type="sldNum" idx="12"/>
          </p:nvPr>
        </p:nvSpPr>
        <p:spPr>
          <a:xfrm>
            <a:off x="9093849" y="6340475"/>
            <a:ext cx="28448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50" b="0" i="0" u="none" strike="noStrike" kern="0" cap="none" spc="0" normalizeH="0" baseline="0" noProof="0">
                <a:ln>
                  <a:noFill/>
                </a:ln>
                <a:solidFill>
                  <a:srgbClr val="000000"/>
                </a:solidFill>
                <a:effectLst/>
                <a:uLnTx/>
                <a:uFillTx/>
                <a:latin typeface="Play"/>
                <a:sym typeface="Play"/>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050" b="0" i="0" u="none" strike="noStrike" kern="0" cap="none" spc="0" normalizeH="0" baseline="0" noProof="0">
              <a:ln>
                <a:noFill/>
              </a:ln>
              <a:solidFill>
                <a:srgbClr val="000000"/>
              </a:solidFill>
              <a:effectLst/>
              <a:uLnTx/>
              <a:uFillTx/>
              <a:latin typeface="Play"/>
              <a:sym typeface="Play"/>
            </a:endParaRPr>
          </a:p>
        </p:txBody>
      </p:sp>
      <p:sp>
        <p:nvSpPr>
          <p:cNvPr id="176" name="Google Shape;176;p6"/>
          <p:cNvSpPr/>
          <p:nvPr/>
        </p:nvSpPr>
        <p:spPr>
          <a:xfrm>
            <a:off x="932197" y="1122710"/>
            <a:ext cx="10163175" cy="16862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CMS will make annual awards to states over the course of five years. Investments </a:t>
            </a:r>
            <a:r>
              <a:rPr kumimoji="0" lang="en-US" sz="1800" b="1" i="0" u="sng" strike="noStrike" kern="0" cap="none" spc="0" normalizeH="0" baseline="0" noProof="0" dirty="0">
                <a:ln>
                  <a:noFill/>
                </a:ln>
                <a:solidFill>
                  <a:srgbClr val="000000"/>
                </a:solidFill>
                <a:effectLst/>
                <a:uLnTx/>
                <a:uFillTx/>
                <a:latin typeface="Arial"/>
                <a:ea typeface="Arial"/>
                <a:cs typeface="Arial"/>
                <a:sym typeface="Arial"/>
              </a:rPr>
              <a:t>must</a:t>
            </a:r>
            <a:r>
              <a:rPr kumimoji="0" lang="en-US" sz="1800" b="1" i="0" u="none" strike="noStrike" kern="0" cap="none" spc="0" normalizeH="0" baseline="0" noProof="0" dirty="0">
                <a:ln>
                  <a:noFill/>
                </a:ln>
                <a:solidFill>
                  <a:srgbClr val="000000"/>
                </a:solidFill>
                <a:effectLst/>
                <a:uLnTx/>
                <a:uFillTx/>
                <a:latin typeface="Arial"/>
                <a:ea typeface="Arial"/>
                <a:cs typeface="Arial"/>
                <a:sym typeface="Arial"/>
              </a:rPr>
              <a:t> be sustainable after RHTP Federal funding concludes.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60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Total federal funding of $50 billion to be allocated to approved states over five fiscal years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Baseline funding of $25 billion will be evenly distributed among all states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800"/>
              <a:buFont typeface="Arial"/>
              <a:buChar char="•"/>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Workload funding of $25 billion will be allocated to states based on a variety of scored factors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77" name="Google Shape;177;p6"/>
          <p:cNvGraphicFramePr/>
          <p:nvPr/>
        </p:nvGraphicFramePr>
        <p:xfrm>
          <a:off x="584200" y="3014980"/>
          <a:ext cx="10972800" cy="3022600"/>
        </p:xfrm>
        <a:graphic>
          <a:graphicData uri="http://schemas.openxmlformats.org/drawingml/2006/table">
            <a:tbl>
              <a:tblPr firstRow="1" bandRow="1">
                <a:noFil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370850">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FFY2026</a:t>
                      </a:r>
                      <a:endParaRPr lang="en-US" b="1">
                        <a:solidFill>
                          <a:schemeClr val="bg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FFY2027</a:t>
                      </a:r>
                      <a:endParaRPr lang="en-US" b="1">
                        <a:solidFill>
                          <a:schemeClr val="bg1"/>
                        </a:solidFill>
                      </a:endParaRPr>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FFY2028</a:t>
                      </a:r>
                      <a:endParaRPr lang="en-US" b="1">
                        <a:solidFill>
                          <a:schemeClr val="bg1"/>
                        </a:solidFill>
                      </a:endParaRPr>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FFY2029</a:t>
                      </a:r>
                      <a:endParaRPr lang="en-US" b="1">
                        <a:solidFill>
                          <a:schemeClr val="bg1"/>
                        </a:solidFill>
                      </a:endParaRPr>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FFY2030</a:t>
                      </a:r>
                      <a:endParaRPr lang="en-US" b="1">
                        <a:solidFill>
                          <a:schemeClr val="bg1"/>
                        </a:solidFill>
                      </a:endParaRPr>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tc>
                  <a:txBody>
                    <a:bodyPr/>
                    <a:lstStyle/>
                    <a:p>
                      <a:pPr marL="0" marR="0" lvl="0" indent="0" algn="ctr" rtl="0">
                        <a:spcBef>
                          <a:spcPts val="0"/>
                        </a:spcBef>
                        <a:spcAft>
                          <a:spcPts val="0"/>
                        </a:spcAft>
                        <a:buNone/>
                      </a:pPr>
                      <a:r>
                        <a:rPr lang="en-US" sz="1600" b="1">
                          <a:solidFill>
                            <a:schemeClr val="bg1"/>
                          </a:solidFill>
                          <a:latin typeface="Arial"/>
                          <a:ea typeface="Arial"/>
                          <a:cs typeface="Arial"/>
                          <a:sym typeface="Arial"/>
                        </a:rPr>
                        <a:t>FFY2031</a:t>
                      </a:r>
                      <a:endParaRPr lang="en-US" b="1">
                        <a:solidFill>
                          <a:schemeClr val="bg1"/>
                        </a:solidFill>
                      </a:endParaRPr>
                    </a:p>
                  </a:txBody>
                  <a:tcPr marL="91450" marR="91450" marT="45725" marB="45725">
                    <a:lnL w="9525" cap="flat" cmpd="sng">
                      <a:solidFill>
                        <a:srgbClr val="A5A5A5"/>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5281"/>
                    </a:solidFill>
                  </a:tcPr>
                </a:tc>
                <a:extLst>
                  <a:ext uri="{0D108BD9-81ED-4DB2-BD59-A6C34878D82A}">
                    <a16:rowId xmlns:a16="http://schemas.microsoft.com/office/drawing/2014/main" val="10000"/>
                  </a:ext>
                </a:extLst>
              </a:tr>
              <a:tr h="2651750">
                <a:tc>
                  <a:txBody>
                    <a:bodyPr/>
                    <a:lstStyle/>
                    <a:p>
                      <a:pPr marL="0" marR="0" lvl="0" indent="0" algn="l" rtl="0">
                        <a:spcBef>
                          <a:spcPts val="0"/>
                        </a:spcBef>
                        <a:spcAft>
                          <a:spcPts val="0"/>
                        </a:spcAft>
                        <a:buNone/>
                      </a:pPr>
                      <a:endParaRPr sz="180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a:p>
                  </a:txBody>
                  <a:tcPr marL="91450" marR="91450" marT="45725" marB="45725">
                    <a:lnL w="9525" cap="flat" cmpd="sng">
                      <a:solidFill>
                        <a:srgbClr val="A5A5A5"/>
                      </a:solidFill>
                      <a:prstDash val="dot"/>
                      <a:round/>
                      <a:headEnd type="none" w="sm" len="sm"/>
                      <a:tailEnd type="none" w="sm" len="sm"/>
                    </a:lnL>
                    <a:lnR w="9525" cap="flat" cmpd="sng">
                      <a:solidFill>
                        <a:srgbClr val="A5A5A5"/>
                      </a:solidFill>
                      <a:prstDash val="dot"/>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1800" dirty="0"/>
                    </a:p>
                  </a:txBody>
                  <a:tcPr marL="91450" marR="91450" marT="45725" marB="45725">
                    <a:lnL w="9525" cap="flat" cmpd="sng">
                      <a:solidFill>
                        <a:srgbClr val="A5A5A5"/>
                      </a:solidFill>
                      <a:prstDash val="dot"/>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78" name="Google Shape;178;p6"/>
          <p:cNvSpPr/>
          <p:nvPr/>
        </p:nvSpPr>
        <p:spPr>
          <a:xfrm>
            <a:off x="584200" y="3533775"/>
            <a:ext cx="1811003" cy="333375"/>
          </a:xfrm>
          <a:prstGeom prst="rect">
            <a:avLst/>
          </a:prstGeom>
          <a:solidFill>
            <a:srgbClr val="00365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9" name="Google Shape;179;p6"/>
          <p:cNvSpPr/>
          <p:nvPr/>
        </p:nvSpPr>
        <p:spPr>
          <a:xfrm>
            <a:off x="2395202" y="3533775"/>
            <a:ext cx="1811003" cy="333375"/>
          </a:xfrm>
          <a:prstGeom prst="homePlate">
            <a:avLst>
              <a:gd name="adj" fmla="val 50000"/>
            </a:avLst>
          </a:prstGeom>
          <a:solidFill>
            <a:srgbClr val="00598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0" name="Google Shape;180;p6"/>
          <p:cNvSpPr/>
          <p:nvPr/>
        </p:nvSpPr>
        <p:spPr>
          <a:xfrm>
            <a:off x="2432050" y="3999230"/>
            <a:ext cx="1811003" cy="333375"/>
          </a:xfrm>
          <a:prstGeom prst="rect">
            <a:avLst/>
          </a:prstGeom>
          <a:solidFill>
            <a:srgbClr val="00598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6"/>
          <p:cNvSpPr/>
          <p:nvPr/>
        </p:nvSpPr>
        <p:spPr>
          <a:xfrm>
            <a:off x="4243052" y="3999230"/>
            <a:ext cx="1811003" cy="333375"/>
          </a:xfrm>
          <a:prstGeom prst="homePlate">
            <a:avLst>
              <a:gd name="adj" fmla="val 50000"/>
            </a:avLst>
          </a:prstGeom>
          <a:solidFill>
            <a:srgbClr val="0083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2" name="Google Shape;182;p6"/>
          <p:cNvSpPr/>
          <p:nvPr/>
        </p:nvSpPr>
        <p:spPr>
          <a:xfrm>
            <a:off x="4260850" y="4464685"/>
            <a:ext cx="1811003" cy="333375"/>
          </a:xfrm>
          <a:prstGeom prst="rect">
            <a:avLst/>
          </a:prstGeom>
          <a:solidFill>
            <a:srgbClr val="0083C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6"/>
          <p:cNvSpPr/>
          <p:nvPr/>
        </p:nvSpPr>
        <p:spPr>
          <a:xfrm>
            <a:off x="6071852" y="4464685"/>
            <a:ext cx="1811003" cy="333375"/>
          </a:xfrm>
          <a:prstGeom prst="homePlate">
            <a:avLst>
              <a:gd name="adj" fmla="val 50000"/>
            </a:avLst>
          </a:prstGeom>
          <a:solidFill>
            <a:srgbClr val="15AB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4" name="Google Shape;184;p6"/>
          <p:cNvSpPr/>
          <p:nvPr/>
        </p:nvSpPr>
        <p:spPr>
          <a:xfrm>
            <a:off x="6089650" y="4930140"/>
            <a:ext cx="1811003" cy="333375"/>
          </a:xfrm>
          <a:prstGeom prst="rect">
            <a:avLst/>
          </a:prstGeom>
          <a:solidFill>
            <a:srgbClr val="15AB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5" name="Google Shape;185;p6"/>
          <p:cNvSpPr/>
          <p:nvPr/>
        </p:nvSpPr>
        <p:spPr>
          <a:xfrm>
            <a:off x="7900652" y="4930140"/>
            <a:ext cx="1811003" cy="333375"/>
          </a:xfrm>
          <a:prstGeom prst="homePlate">
            <a:avLst>
              <a:gd name="adj" fmla="val 50000"/>
            </a:avLst>
          </a:prstGeom>
          <a:solidFill>
            <a:srgbClr val="5BC4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6" name="Google Shape;186;p6"/>
          <p:cNvSpPr/>
          <p:nvPr/>
        </p:nvSpPr>
        <p:spPr>
          <a:xfrm>
            <a:off x="7918450" y="5395595"/>
            <a:ext cx="1811003" cy="333375"/>
          </a:xfrm>
          <a:prstGeom prst="rect">
            <a:avLst/>
          </a:prstGeom>
          <a:solidFill>
            <a:srgbClr val="5BC4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7" name="Google Shape;187;p6"/>
          <p:cNvSpPr/>
          <p:nvPr/>
        </p:nvSpPr>
        <p:spPr>
          <a:xfrm>
            <a:off x="9729452" y="5395595"/>
            <a:ext cx="1811003" cy="333375"/>
          </a:xfrm>
          <a:prstGeom prst="homePlate">
            <a:avLst>
              <a:gd name="adj" fmla="val 50000"/>
            </a:avLst>
          </a:prstGeom>
          <a:solidFill>
            <a:srgbClr val="97DA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6"/>
          <p:cNvSpPr txBox="1"/>
          <p:nvPr/>
        </p:nvSpPr>
        <p:spPr>
          <a:xfrm>
            <a:off x="1489700" y="3552825"/>
            <a:ext cx="21345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State Award Year 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6"/>
          <p:cNvSpPr txBox="1"/>
          <p:nvPr/>
        </p:nvSpPr>
        <p:spPr>
          <a:xfrm>
            <a:off x="3337550" y="4012025"/>
            <a:ext cx="22656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State Award Year 2</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6"/>
          <p:cNvSpPr txBox="1"/>
          <p:nvPr/>
        </p:nvSpPr>
        <p:spPr>
          <a:xfrm>
            <a:off x="5199702" y="4478325"/>
            <a:ext cx="20628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State Award Year 3</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6"/>
          <p:cNvSpPr txBox="1"/>
          <p:nvPr/>
        </p:nvSpPr>
        <p:spPr>
          <a:xfrm>
            <a:off x="6941498" y="4943775"/>
            <a:ext cx="20628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State Award Year 4</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6"/>
          <p:cNvSpPr txBox="1"/>
          <p:nvPr/>
        </p:nvSpPr>
        <p:spPr>
          <a:xfrm>
            <a:off x="8944276" y="5421200"/>
            <a:ext cx="20628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FFFF"/>
                </a:solidFill>
                <a:effectLst/>
                <a:uLnTx/>
                <a:uFillTx/>
                <a:latin typeface="Arial"/>
                <a:ea typeface="Arial"/>
                <a:cs typeface="Arial"/>
                <a:sym typeface="Arial"/>
              </a:rPr>
              <a:t>State Award Year 5</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6"/>
          <p:cNvSpPr txBox="1"/>
          <p:nvPr/>
        </p:nvSpPr>
        <p:spPr>
          <a:xfrm>
            <a:off x="359805" y="4214367"/>
            <a:ext cx="1874100" cy="1785064"/>
          </a:xfrm>
          <a:prstGeom prst="rect">
            <a:avLst/>
          </a:prstGeom>
          <a:noFill/>
          <a:ln>
            <a:noFill/>
          </a:ln>
        </p:spPr>
        <p:txBody>
          <a:bodyPr spcFirstLastPara="1" wrap="square" lIns="91425" tIns="45700" rIns="91425" bIns="45700" anchor="t" anchorCtr="0">
            <a:spAutoFit/>
          </a:bodyPr>
          <a:lstStyle/>
          <a:p>
            <a:pPr marL="0" marR="0">
              <a:buNone/>
            </a:pPr>
            <a:r>
              <a:rPr lang="en-US" sz="1100" b="1" dirty="0">
                <a:effectLst/>
                <a:latin typeface="+mj-lt"/>
                <a:ea typeface="Aptos"/>
                <a:cs typeface="Aptos"/>
              </a:rPr>
              <a:t>Note: </a:t>
            </a:r>
            <a:r>
              <a:rPr lang="en-US" sz="1100" dirty="0">
                <a:effectLst/>
                <a:latin typeface="+mj-lt"/>
                <a:ea typeface="Aptos"/>
                <a:cs typeface="Aptos"/>
              </a:rPr>
              <a:t>Each award period extends into the following federal fiscal year, allowing states the flexibility of an extended liquidation period to utilize funds until the end of the subsequent fiscal year, except for funding States may receive in FY 2032.</a:t>
            </a:r>
          </a:p>
        </p:txBody>
      </p:sp>
    </p:spTree>
  </p:cSld>
  <p:clrMapOvr>
    <a:masterClrMapping/>
  </p:clrMapOvr>
</p:sld>
</file>

<file path=ppt/theme/theme1.xml><?xml version="1.0" encoding="utf-8"?>
<a:theme xmlns:a="http://schemas.openxmlformats.org/drawingml/2006/main" name="2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284dd2-0f5f-45b5-9140-cdefc10eb2d9" xsi:nil="true"/>
    <lcf76f155ced4ddcb4097134ff3c332f xmlns="d7556dc9-bb11-439d-8485-bb08a7fe78b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849CC5A0FBF846B477093A71468BFF" ma:contentTypeVersion="11" ma:contentTypeDescription="Create a new document." ma:contentTypeScope="" ma:versionID="bf5a9a0fbfddaaceea63da7ab9e8585b">
  <xsd:schema xmlns:xsd="http://www.w3.org/2001/XMLSchema" xmlns:xs="http://www.w3.org/2001/XMLSchema" xmlns:p="http://schemas.microsoft.com/office/2006/metadata/properties" xmlns:ns2="d7556dc9-bb11-439d-8485-bb08a7fe78b9" xmlns:ns3="1d284dd2-0f5f-45b5-9140-cdefc10eb2d9" targetNamespace="http://schemas.microsoft.com/office/2006/metadata/properties" ma:root="true" ma:fieldsID="d8bd59f069cc58935547c1be2a35399e" ns2:_="" ns3:_="">
    <xsd:import namespace="d7556dc9-bb11-439d-8485-bb08a7fe78b9"/>
    <xsd:import namespace="1d284dd2-0f5f-45b5-9140-cdefc10eb2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556dc9-bb11-439d-8485-bb08a7fe78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883d318-f35c-4577-94aa-4c8e836d27a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284dd2-0f5f-45b5-9140-cdefc10eb2d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f9b7aef-f12c-491c-a643-fff4f1047dff}" ma:internalName="TaxCatchAll" ma:showField="CatchAllData" ma:web="1d284dd2-0f5f-45b5-9140-cdefc10eb2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5A3BA-22F7-4191-AD0A-8FE16FB3F536}">
  <ds:schemaRefs>
    <ds:schemaRef ds:uri="http://schemas.microsoft.com/sharepoint/v3/contenttype/forms"/>
  </ds:schemaRefs>
</ds:datastoreItem>
</file>

<file path=customXml/itemProps2.xml><?xml version="1.0" encoding="utf-8"?>
<ds:datastoreItem xmlns:ds="http://schemas.openxmlformats.org/officeDocument/2006/customXml" ds:itemID="{917722CA-F3F4-411F-A869-9E648797B9CD}">
  <ds:schemaRefs>
    <ds:schemaRef ds:uri="http://purl.org/dc/dcmitype/"/>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1d284dd2-0f5f-45b5-9140-cdefc10eb2d9"/>
    <ds:schemaRef ds:uri="d7556dc9-bb11-439d-8485-bb08a7fe78b9"/>
    <ds:schemaRef ds:uri="http://purl.org/dc/elements/1.1/"/>
  </ds:schemaRefs>
</ds:datastoreItem>
</file>

<file path=customXml/itemProps3.xml><?xml version="1.0" encoding="utf-8"?>
<ds:datastoreItem xmlns:ds="http://schemas.openxmlformats.org/officeDocument/2006/customXml" ds:itemID="{95B753B1-1871-47D9-98BD-57CB204511AA}">
  <ds:schemaRefs>
    <ds:schemaRef ds:uri="1d284dd2-0f5f-45b5-9140-cdefc10eb2d9"/>
    <ds:schemaRef ds:uri="d7556dc9-bb11-439d-8485-bb08a7fe78b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otalTime>3456</TotalTime>
  <Words>4033</Words>
  <Application>Microsoft Office PowerPoint</Application>
  <PresentationFormat>Widescreen</PresentationFormat>
  <Paragraphs>449</Paragraphs>
  <Slides>33</Slides>
  <Notes>26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Yu Gothic</vt:lpstr>
      <vt:lpstr>Arial</vt:lpstr>
      <vt:lpstr>Calibri</vt:lpstr>
      <vt:lpstr>Courier New</vt:lpstr>
      <vt:lpstr>Noto Sans Symbols</vt:lpstr>
      <vt:lpstr>Open Sans</vt:lpstr>
      <vt:lpstr>Play</vt:lpstr>
      <vt:lpstr>Segoe UI</vt:lpstr>
      <vt:lpstr>Wingdings</vt:lpstr>
      <vt:lpstr>2_Custom Design</vt:lpstr>
      <vt:lpstr>1_Custom Design</vt:lpstr>
      <vt:lpstr>3_Custom Design</vt:lpstr>
      <vt:lpstr>Rural Health Transformation (RHT) Program: Health as the Foundation of West Virginia’s Economic Strength March 24th, 2026</vt:lpstr>
      <vt:lpstr>Agenda</vt:lpstr>
      <vt:lpstr>Welcome &amp; Introductions</vt:lpstr>
      <vt:lpstr>Introductions</vt:lpstr>
      <vt:lpstr>RHTP Program Overview</vt:lpstr>
      <vt:lpstr>West Virginia’s RHTP Vision and Priorities</vt:lpstr>
      <vt:lpstr>RHTP’s Distinctive Needle Movers</vt:lpstr>
      <vt:lpstr>Our RHTP Flagship Initiatives</vt:lpstr>
      <vt:lpstr>Overview of CMS Funding</vt:lpstr>
      <vt:lpstr>Where the $199.5M Will Go</vt:lpstr>
      <vt:lpstr>CMS Annual Performance Evaluation &amp; Rescoring</vt:lpstr>
      <vt:lpstr>Our Progress Thus Far</vt:lpstr>
      <vt:lpstr>Public, Private, and Community Partners</vt:lpstr>
      <vt:lpstr>West Virginia RHTP Key Partners</vt:lpstr>
      <vt:lpstr>Advisory Panel Members</vt:lpstr>
      <vt:lpstr>Partner Expectations</vt:lpstr>
      <vt:lpstr>Beyond the Initial Investment</vt:lpstr>
      <vt:lpstr>CMS Guidance &amp; Funding Limitations</vt:lpstr>
      <vt:lpstr>Stevens Amendment Guidelines</vt:lpstr>
      <vt:lpstr>RHTP Fund Utilization</vt:lpstr>
      <vt:lpstr>CMS Prohibited Uses*</vt:lpstr>
      <vt:lpstr>Noncompliance</vt:lpstr>
      <vt:lpstr>Procurement &amp; Grant Opportunities</vt:lpstr>
      <vt:lpstr>Anticipated RHTP Solicitation Timeline</vt:lpstr>
      <vt:lpstr>How to Apply (Grants)</vt:lpstr>
      <vt:lpstr>How to Apply (Proposals)</vt:lpstr>
      <vt:lpstr>WV OASIS</vt:lpstr>
      <vt:lpstr>How Success Will Be Measured Post-Selection</vt:lpstr>
      <vt:lpstr>Sample Reporting Dashboards</vt:lpstr>
      <vt:lpstr>Sample Reporting Dashboards Cont.</vt:lpstr>
      <vt:lpstr>Closing Call To Action</vt:lpstr>
      <vt:lpstr>Closing Call to Action – How West Virginians Can Participate</vt:lpstr>
      <vt:lpstr>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Chiang, Lina</dc:creator>
  <cp:lastModifiedBy>Lhota, Connor H</cp:lastModifiedBy>
  <cp:revision>23</cp:revision>
  <dcterms:created xsi:type="dcterms:W3CDTF">2021-05-11T23:42:48Z</dcterms:created>
  <dcterms:modified xsi:type="dcterms:W3CDTF">2026-03-27T15:43:00Z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0x01010098849CC5A0FBF846B477093A71468BFF</vt:lpwstr>
  </property>
  <property fmtid="{D5CDD505-2E9C-101B-9397-08002B2CF9AE}" pid="3" name="MediaServiceImageTags">
    <vt:lpwstr/>
  </property>
</Properties>
</file>